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56" r:id="rId5"/>
    <p:sldId id="705" r:id="rId6"/>
    <p:sldId id="604" r:id="rId7"/>
    <p:sldId id="689" r:id="rId8"/>
    <p:sldId id="599" r:id="rId9"/>
    <p:sldId id="691" r:id="rId10"/>
    <p:sldId id="696" r:id="rId11"/>
    <p:sldId id="262" r:id="rId12"/>
    <p:sldId id="698" r:id="rId13"/>
    <p:sldId id="708" r:id="rId14"/>
    <p:sldId id="703" r:id="rId15"/>
    <p:sldId id="704" r:id="rId16"/>
    <p:sldId id="706" r:id="rId17"/>
    <p:sldId id="263" r:id="rId18"/>
    <p:sldId id="700" r:id="rId19"/>
    <p:sldId id="709" r:id="rId20"/>
    <p:sldId id="25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96D3"/>
    <a:srgbClr val="5C5A59"/>
    <a:srgbClr val="A20C33"/>
    <a:srgbClr val="A7A8AC"/>
    <a:srgbClr val="99C6E6"/>
    <a:srgbClr val="DA9EAD"/>
    <a:srgbClr val="66A9D9"/>
    <a:srgbClr val="C76D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1518" autoAdjust="0"/>
  </p:normalViewPr>
  <p:slideViewPr>
    <p:cSldViewPr snapToGrid="0" showGuides="1">
      <p:cViewPr>
        <p:scale>
          <a:sx n="66" d="100"/>
          <a:sy n="66" d="100"/>
        </p:scale>
        <p:origin x="217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D5630-54B3-4084-B01A-60895572CFF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4EB6C-D4E6-4706-AD1B-FEA4C0260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94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Моя презентация будет о решении </a:t>
            </a:r>
            <a:r>
              <a:rPr lang="en-US" dirty="0" err="1"/>
              <a:t>Powerguide</a:t>
            </a:r>
            <a:r>
              <a:rPr lang="en-US" dirty="0"/>
              <a:t> </a:t>
            </a:r>
            <a:r>
              <a:rPr lang="ru-RU" dirty="0"/>
              <a:t>для разработки ЭКИ и интерактивных </a:t>
            </a:r>
            <a:r>
              <a:rPr lang="ru-RU"/>
              <a:t>электронно-технических руководств.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134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выглядит типовой проект внедрения </a:t>
            </a:r>
            <a:r>
              <a:rPr lang="en-US" dirty="0" err="1"/>
              <a:t>Powerguide</a:t>
            </a:r>
            <a:r>
              <a:rPr lang="ru-RU" dirty="0"/>
              <a:t>. Безусловно, нулевой этап это демонстрация ПО, пилотные проекты и </a:t>
            </a:r>
            <a:r>
              <a:rPr lang="ru-RU" dirty="0" err="1"/>
              <a:t>тд</a:t>
            </a:r>
            <a:r>
              <a:rPr lang="ru-RU" dirty="0"/>
              <a:t>. Далее уже мы говорим о приобретении лицензий для необходимого количества пользователей: редакторов и </a:t>
            </a:r>
            <a:r>
              <a:rPr lang="ru-RU" dirty="0" err="1"/>
              <a:t>вьюеров</a:t>
            </a:r>
            <a:r>
              <a:rPr lang="ru-RU" dirty="0"/>
              <a:t>, тех, кто не изменяет каталоги. </a:t>
            </a:r>
          </a:p>
          <a:p>
            <a:r>
              <a:rPr lang="ru-RU" dirty="0"/>
              <a:t>Мы также крайне рекомендуем приобретать техническую поддержку ПО на первый год использования.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80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tx1"/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  <a:t>Целевой рынок — это предприятия общего машиностроения, которые осуществляют разработку, производство и эксплуатацию сложного технологического оборудования. </a:t>
            </a:r>
          </a:p>
          <a:p>
            <a:pPr algn="just">
              <a:lnSpc>
                <a:spcPct val="150000"/>
              </a:lnSpc>
            </a:pPr>
            <a:r>
              <a:rPr lang="ru-RU" sz="1200" dirty="0">
                <a:solidFill>
                  <a:schemeClr val="tx1"/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  <a:t>тиражируется на любые отрасли экономики и масштаб предприятий. При этом POWER</a:t>
            </a:r>
            <a:r>
              <a:rPr lang="en-US" sz="1200" dirty="0">
                <a:solidFill>
                  <a:schemeClr val="tx1"/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  <a:t>GUIDE</a:t>
            </a:r>
            <a:r>
              <a:rPr lang="ru-RU" sz="1200" dirty="0">
                <a:solidFill>
                  <a:schemeClr val="tx1"/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  <a:t> допускает кастомизацию под конкретного заказчика и отраслевые требования, что позволяет в будущем выпускать на рынок специализированные отраслевые решения</a:t>
            </a:r>
            <a:r>
              <a:rPr lang="ru-RU" sz="1200" dirty="0">
                <a:solidFill>
                  <a:schemeClr val="bg1"/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452ED-5AF0-48BA-95D7-E452D342D3E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05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разработки инструкций по сборке изделий. </a:t>
            </a:r>
          </a:p>
          <a:p>
            <a:r>
              <a:rPr lang="ru-RU" dirty="0"/>
              <a:t>позволяет наладить процесс и повысить качество технического обслуживания за счет минимизации ошибок при выполнении сложных операций. </a:t>
            </a:r>
          </a:p>
          <a:p>
            <a:r>
              <a:rPr lang="ru-RU" dirty="0"/>
              <a:t>накопите лучшие практики и сделаете их доступными в интерактивной форме для сотрудников предприятия.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452ED-5AF0-48BA-95D7-E452D342D3E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099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Здесь система на основе POWERGUIDE решила конкретную задачу, предоставив инструкции по технологическим операциям сборки. </a:t>
            </a:r>
            <a:br>
              <a:rPr lang="ru-RU" dirty="0"/>
            </a:br>
            <a:r>
              <a:rPr lang="ru-RU" dirty="0"/>
              <a:t>Аналогичный контент также используется в учебных классах.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926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пользователю надо обслужить какую-то систему, он может начать с 3D-модели, понять, в чем неполадка, ознакомиться с той эксплуатационной документацией, которая содержится в инструкции. То есть, это значительный шаг вперед по сравнению с классическим подходом, когда для решения подобных задач в судостроении используется большой объем бумажной документации.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043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Aft>
                <a:spcPts val="1200"/>
              </a:spcAft>
              <a:buClr>
                <a:srgbClr val="44B5D0"/>
              </a:buClr>
              <a:buFont typeface="Wingdings" panose="05000000000000000000" pitchFamily="2" charset="2"/>
              <a:buNone/>
              <a:defRPr/>
            </a:pPr>
            <a:r>
              <a:rPr lang="ru-RU" sz="1200" b="0" dirty="0">
                <a:solidFill>
                  <a:schemeClr val="tx1"/>
                </a:solidFill>
                <a:latin typeface="Fira Sans Condensed "/>
                <a:cs typeface="Arial" panose="020B0604020202020204" pitchFamily="34" charset="0"/>
              </a:rPr>
              <a:t>- ГОСТ по разработке документации: электронных каталогов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4B5D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b="0" dirty="0">
                <a:solidFill>
                  <a:schemeClr val="tx1"/>
                </a:solidFill>
                <a:latin typeface="Fira Sans Condensed "/>
                <a:cs typeface="Arial" panose="020B0604020202020204" pitchFamily="34" charset="0"/>
              </a:rPr>
              <a:t>- зарегистрирована в реестре российского ПО. Не облагается НДС.</a:t>
            </a:r>
          </a:p>
          <a:p>
            <a:pPr marL="0" indent="0">
              <a:lnSpc>
                <a:spcPct val="150000"/>
              </a:lnSpc>
              <a:spcAft>
                <a:spcPts val="1200"/>
              </a:spcAft>
              <a:buClr>
                <a:srgbClr val="44B5D0"/>
              </a:buClr>
              <a:buFont typeface="Wingdings" panose="05000000000000000000" pitchFamily="2" charset="2"/>
              <a:buNone/>
              <a:defRPr/>
            </a:pPr>
            <a:r>
              <a:rPr lang="ru-RU" sz="1200" b="0" dirty="0">
                <a:solidFill>
                  <a:schemeClr val="tx1"/>
                </a:solidFill>
                <a:latin typeface="Fira Sans Condensed "/>
                <a:cs typeface="Arial" panose="020B0604020202020204" pitchFamily="34" charset="0"/>
              </a:rPr>
              <a:t>- не нужно устанавливать ПО на компьютеры пользователей</a:t>
            </a:r>
          </a:p>
          <a:p>
            <a:pPr marL="0" indent="0">
              <a:lnSpc>
                <a:spcPct val="150000"/>
              </a:lnSpc>
              <a:spcAft>
                <a:spcPts val="1200"/>
              </a:spcAft>
              <a:buClr>
                <a:srgbClr val="44B5D0"/>
              </a:buClr>
              <a:buFont typeface="Wingdings" panose="05000000000000000000" pitchFamily="2" charset="2"/>
              <a:buNone/>
              <a:defRPr/>
            </a:pPr>
            <a:r>
              <a:rPr lang="ru-RU" sz="1200" b="0" dirty="0">
                <a:solidFill>
                  <a:schemeClr val="tx1"/>
                </a:solidFill>
                <a:latin typeface="Fira Sans Condensed "/>
                <a:cs typeface="Arial" panose="020B0604020202020204" pitchFamily="34" charset="0"/>
              </a:rPr>
              <a:t>- </a:t>
            </a:r>
            <a:r>
              <a:rPr lang="ru-RU" b="0" i="0" dirty="0">
                <a:solidFill>
                  <a:srgbClr val="484848"/>
                </a:solidFill>
                <a:effectLst/>
                <a:latin typeface="FiraSansCondensed"/>
              </a:rPr>
              <a:t>защитить данные предприятия и управлять доступом к ним из вне для </a:t>
            </a:r>
            <a:r>
              <a:rPr lang="ru-RU" sz="1200" dirty="0">
                <a:latin typeface="Fira Sans Condensed "/>
                <a:cs typeface="Arial" panose="020B0604020202020204" pitchFamily="34" charset="0"/>
              </a:rPr>
              <a:t>взаимодействия головного предприятия с клиентами, сервисными и дилерскими центрами.</a:t>
            </a:r>
          </a:p>
          <a:p>
            <a:pPr marL="0" indent="0">
              <a:lnSpc>
                <a:spcPct val="150000"/>
              </a:lnSpc>
              <a:spcAft>
                <a:spcPts val="1200"/>
              </a:spcAft>
              <a:buClr>
                <a:srgbClr val="44B5D0"/>
              </a:buClr>
              <a:buFont typeface="Wingdings" panose="05000000000000000000" pitchFamily="2" charset="2"/>
              <a:buNone/>
              <a:defRPr/>
            </a:pPr>
            <a:endParaRPr lang="ru-RU" sz="1200" dirty="0">
              <a:latin typeface="Fira Sans Condensed 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Aft>
                <a:spcPts val="1200"/>
              </a:spcAft>
              <a:buClr>
                <a:srgbClr val="44B5D0"/>
              </a:buClr>
              <a:buFont typeface="Wingdings" panose="05000000000000000000" pitchFamily="2" charset="2"/>
              <a:buNone/>
              <a:defRPr/>
            </a:pPr>
            <a:endParaRPr lang="ru-RU" sz="1200" dirty="0">
              <a:latin typeface="Fira Sans Condensed 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Aft>
                <a:spcPts val="1200"/>
              </a:spcAft>
              <a:buClr>
                <a:srgbClr val="44B5D0"/>
              </a:buClr>
              <a:buFont typeface="Wingdings" panose="05000000000000000000" pitchFamily="2" charset="2"/>
              <a:buNone/>
              <a:defRPr/>
            </a:pPr>
            <a:endParaRPr lang="ru-RU" sz="1200" dirty="0">
              <a:latin typeface="Fira Sans Condensed 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452ED-5AF0-48BA-95D7-E452D342D3E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352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4B5D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b="0" dirty="0">
                <a:solidFill>
                  <a:schemeClr val="tx1"/>
                </a:solidFill>
                <a:latin typeface="Fira Sans Condensed "/>
                <a:cs typeface="Arial" panose="020B0604020202020204" pitchFamily="34" charset="0"/>
              </a:rPr>
              <a:t>Остается пожелать – запускайте трансформацию вашего бизнеса с помощью </a:t>
            </a:r>
            <a:r>
              <a:rPr lang="en-US" sz="1200" b="0" dirty="0" err="1">
                <a:solidFill>
                  <a:schemeClr val="tx1"/>
                </a:solidFill>
                <a:latin typeface="Fira Sans Condensed "/>
                <a:cs typeface="Arial" panose="020B0604020202020204" pitchFamily="34" charset="0"/>
              </a:rPr>
              <a:t>Powerguide</a:t>
            </a:r>
            <a:r>
              <a:rPr lang="en-US" sz="1200" b="0" dirty="0">
                <a:solidFill>
                  <a:schemeClr val="tx1"/>
                </a:solidFill>
                <a:latin typeface="Fira Sans Condensed "/>
                <a:cs typeface="Arial" panose="020B0604020202020204" pitchFamily="34" charset="0"/>
              </a:rPr>
              <a:t>!</a:t>
            </a:r>
            <a:endParaRPr lang="ru-RU" sz="1200" b="0" dirty="0">
              <a:solidFill>
                <a:schemeClr val="tx1"/>
              </a:solidFill>
              <a:latin typeface="Fira Sans Condensed 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4B5D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200" b="0" dirty="0">
                <a:solidFill>
                  <a:schemeClr val="tx1"/>
                </a:solidFill>
                <a:latin typeface="Fira Sans Condensed "/>
                <a:cs typeface="Arial" panose="020B0604020202020204" pitchFamily="34" charset="0"/>
              </a:rPr>
              <a:t>ПХ, компания </a:t>
            </a:r>
            <a:r>
              <a:rPr lang="ru-RU" sz="1200" b="0" dirty="0" err="1">
                <a:solidFill>
                  <a:schemeClr val="tx1"/>
                </a:solidFill>
                <a:latin typeface="Fira Sans Condensed "/>
                <a:cs typeface="Arial" panose="020B0604020202020204" pitchFamily="34" charset="0"/>
              </a:rPr>
              <a:t>Айджиэй</a:t>
            </a:r>
            <a:r>
              <a:rPr lang="ru-RU" sz="1200" b="0" dirty="0">
                <a:solidFill>
                  <a:schemeClr val="tx1"/>
                </a:solidFill>
                <a:latin typeface="Fira Sans Condensed "/>
                <a:cs typeface="Arial" panose="020B0604020202020204" pitchFamily="34" charset="0"/>
              </a:rPr>
              <a:t> Технологии, разработчик и вендор </a:t>
            </a:r>
            <a:r>
              <a:rPr lang="en-US" sz="1200" b="0" dirty="0" err="1">
                <a:solidFill>
                  <a:schemeClr val="tx1"/>
                </a:solidFill>
                <a:latin typeface="Fira Sans Condensed "/>
                <a:cs typeface="Arial" panose="020B0604020202020204" pitchFamily="34" charset="0"/>
              </a:rPr>
              <a:t>Powerguide</a:t>
            </a:r>
            <a:endParaRPr lang="ru-RU" sz="1200" b="0" dirty="0">
              <a:solidFill>
                <a:schemeClr val="tx1"/>
              </a:solidFill>
              <a:latin typeface="Fira Sans Condensed 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452ED-5AF0-48BA-95D7-E452D342D3E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560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7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Разработчик </a:t>
            </a:r>
            <a:r>
              <a:rPr lang="ru-RU" i="0" dirty="0" err="1"/>
              <a:t>PowerGuide</a:t>
            </a:r>
            <a:r>
              <a:rPr lang="ru-RU" dirty="0"/>
              <a:t> – компания </a:t>
            </a:r>
            <a:r>
              <a:rPr lang="ru-RU" dirty="0" err="1"/>
              <a:t>АйДжиЭй</a:t>
            </a:r>
            <a:r>
              <a:rPr lang="ru-RU" dirty="0"/>
              <a:t> </a:t>
            </a:r>
            <a:r>
              <a:rPr lang="ru-RU" dirty="0" err="1"/>
              <a:t>Техногии</a:t>
            </a:r>
            <a:r>
              <a:rPr lang="ru-RU" dirty="0"/>
              <a:t>,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многопрофильная группа компаний в области цифровизации и автоматизации.</a:t>
            </a:r>
          </a:p>
          <a:p>
            <a:r>
              <a:rPr lang="ru-RU" dirty="0"/>
              <a:t>разработка цифровых решений как индивидуальных бизнес-задач и задач, которые закрывают определённую потребность рынка.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7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i="0" dirty="0"/>
              <a:t>Как вы видите, </a:t>
            </a:r>
            <a:r>
              <a:rPr lang="ru-RU" sz="1100" i="0" dirty="0" err="1"/>
              <a:t>PowerGuide</a:t>
            </a:r>
            <a:r>
              <a:rPr lang="ru-RU" sz="1100" i="0" dirty="0"/>
              <a:t> мы разделяем на ТРИ решения, в первую очередь для машиностроения (собственно, конференция для машиностроении), для тех, кто выпускает сложные изделия: поезда, самолеты, автомобили, спецтранспорт и т.д.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114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Электронные каталоги изделия – это часть большого налаженного процесса по техническому обслуживанию изделия и по выпуску эксплуатационной документации.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59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latin typeface="Fira Sans Condensed Light" panose="020B0403050000020004" pitchFamily="34" charset="0"/>
                <a:cs typeface="Arial" panose="020B0604020202020204" pitchFamily="34" charset="0"/>
              </a:rPr>
              <a:t>POWER CATALOGS </a:t>
            </a:r>
            <a:r>
              <a:rPr lang="ru-RU" sz="1200" dirty="0">
                <a:latin typeface="Fira Sans Condensed Light" panose="020B0403050000020004" pitchFamily="34" charset="0"/>
                <a:cs typeface="Arial" panose="020B0604020202020204" pitchFamily="34" charset="0"/>
              </a:rPr>
              <a:t>позволяет создавать каталоги изделий </a:t>
            </a:r>
            <a:r>
              <a:rPr lang="ru-RU" sz="1200" b="1" dirty="0">
                <a:latin typeface="Fira Sans Condensed Light" panose="020B0403050000020004" pitchFamily="34" charset="0"/>
                <a:cs typeface="Arial" panose="020B0604020202020204" pitchFamily="34" charset="0"/>
              </a:rPr>
              <a:t>в 2-3 раза быстрее</a:t>
            </a:r>
            <a:r>
              <a:rPr lang="ru-RU" sz="1200" dirty="0">
                <a:latin typeface="Fira Sans Condensed Light" panose="020B0403050000020004" pitchFamily="34" charset="0"/>
                <a:cs typeface="Arial" panose="020B0604020202020204" pitchFamily="34" charset="0"/>
              </a:rPr>
              <a:t>,  чем в импортных решениях, при этом базовый вариант будет создан  </a:t>
            </a:r>
            <a:r>
              <a:rPr lang="ru-RU" sz="1200" b="1" dirty="0">
                <a:latin typeface="Fira Sans Condensed Light" panose="020B0403050000020004" pitchFamily="34" charset="0"/>
                <a:cs typeface="Arial" panose="020B0604020202020204" pitchFamily="34" charset="0"/>
              </a:rPr>
              <a:t>в первый же день</a:t>
            </a:r>
            <a:r>
              <a:rPr lang="ru-RU" sz="1200" dirty="0">
                <a:latin typeface="Fira Sans Condensed Light" panose="020B0403050000020004" pitchFamily="34" charset="0"/>
                <a:cs typeface="Arial" panose="020B0604020202020204" pitchFamily="34" charset="0"/>
              </a:rPr>
              <a:t>, а последующая работа будет направлена на детализацию иллюстраций и создание анимации высокого качества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452ED-5AF0-48BA-95D7-E452D342D3E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398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Получив электронный каталог изделия, пользователь может создавать во встроенных графических редакторах иллюстрации, анимацию – любой расширенный графический контент, который обеспечит более глубокое понимание и донесение информации в каталоге.</a:t>
            </a:r>
            <a:endParaRPr lang="ru-RU" sz="1200" dirty="0">
              <a:latin typeface="Fira Sans Condensed Light" panose="020B04030500000200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49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конце 2023 года мы ожидаем релиз </a:t>
            </a:r>
            <a:r>
              <a:rPr lang="en-US" dirty="0" err="1"/>
              <a:t>Powerguide</a:t>
            </a:r>
            <a:r>
              <a:rPr lang="ru-RU" dirty="0"/>
              <a:t>, в котором появится новый функционал, а именно работа пользователя с корзиной.</a:t>
            </a:r>
          </a:p>
          <a:p>
            <a:r>
              <a:rPr lang="ru-RU" dirty="0"/>
              <a:t>Поэтому я хочу отметить такой бизнес-процесс, как формирование заявок на поставку запасных частей. Допустим, если дилерский центр хочет осуществить заказ запчастей, он может сформировать заявку в каталогах, эта заявка попадает к продавцу на предприятии для того, чтобы он мог ее завести в систему и трансформировать в заказ.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988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Структура каталога генерируется автоматически из конструкторской структуры.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1 Потеря самостоятельности подсборок – например сварные конструкции.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2 Есть и другой пример, когда конструкторская структура недостаточна, а сервисная структура позволяет добавить объекты. </a:t>
            </a:r>
          </a:p>
          <a:p>
            <a:r>
              <a:rPr lang="ru-RU" dirty="0"/>
              <a:t>3 задача по комплектованию крепежных изделий.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EB6C-D4E6-4706-AD1B-FEA4C0260EA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617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POWERGUIDE, по сути, платформенное решение, это подразумевает присутствие в общем процессе различных пользователей под различными ролями. </a:t>
            </a:r>
          </a:p>
          <a:p>
            <a:r>
              <a:rPr lang="ru-RU" dirty="0"/>
              <a:t>Доступ разграничены, на основном предприятии развернута </a:t>
            </a:r>
            <a:r>
              <a:rPr lang="ru-RU" dirty="0" err="1"/>
              <a:t>бд</a:t>
            </a:r>
            <a:r>
              <a:rPr lang="ru-RU" dirty="0"/>
              <a:t> на сервере. Сотрудник, который создает редактирует каталоги это Инженер отдела ЭД, роли разграничивает Администратор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452ED-5AF0-48BA-95D7-E452D342D3E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33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E71FDC-1743-46B4-BDC5-B046CC46C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B849B-1185-4FF9-9CB8-14EB3625A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3" y="579116"/>
            <a:ext cx="2340000" cy="526682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0EEB53C-8C1C-4860-B744-00DD6C2170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635" y="2316093"/>
            <a:ext cx="11261427" cy="149036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en-US" dirty="0"/>
            </a:b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990AEBD2-817F-4215-BB54-76D813357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636" y="3913336"/>
            <a:ext cx="11261427" cy="5098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75AA343-377B-41C6-9D2F-D46552CCF0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268" y="5451551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B9DEFA85-FC64-40A6-AB9A-966532EC0D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68" y="5879805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40643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55B5E7-7126-4328-8B95-4FEF460D6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38" y="0"/>
            <a:ext cx="4656162" cy="61293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007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9788" y="522295"/>
            <a:ext cx="6696278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784" y="1637414"/>
            <a:ext cx="6696279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9786" y="1085860"/>
            <a:ext cx="6696278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6414D3-AD5A-4239-9957-0F0D1ABAF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6165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25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88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2" y="1637414"/>
            <a:ext cx="11258451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48592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614" y="479762"/>
            <a:ext cx="11258449" cy="1008793"/>
          </a:xfrm>
          <a:prstGeom prst="rect">
            <a:avLst/>
          </a:prstGeom>
        </p:spPr>
        <p:txBody>
          <a:bodyPr tIns="36000" bIns="36000" anchor="t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2" y="1637414"/>
            <a:ext cx="11258451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103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3" y="1637414"/>
            <a:ext cx="5508000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DF2B9A-5D85-4116-B2BD-3A26D879227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8063" y="1637415"/>
            <a:ext cx="5508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782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_2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613" y="1085860"/>
            <a:ext cx="5508000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 1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3" y="1637414"/>
            <a:ext cx="5508000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DF2B9A-5D85-4116-B2BD-3A26D879227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8063" y="1637415"/>
            <a:ext cx="5508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1358157-297A-4BA4-AD4C-71CCC11D3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8062" y="1087481"/>
            <a:ext cx="5508001" cy="3618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подзаголовка 2</a:t>
            </a:r>
          </a:p>
        </p:txBody>
      </p:sp>
    </p:spTree>
    <p:extLst>
      <p:ext uri="{BB962C8B-B14F-4D97-AF65-F5344CB8AC3E}">
        <p14:creationId xmlns:p14="http://schemas.microsoft.com/office/powerpoint/2010/main" val="1528665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612" y="1085860"/>
            <a:ext cx="3600000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 1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6A007A74-8B08-400F-90CB-7358243BF2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1297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5CF6B7FA-688F-40A4-A7BF-C21ECEE39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64984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F7F65D-2461-4064-BA51-056FE2C6F2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1298" y="1085860"/>
            <a:ext cx="3600000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подзаголовка 2</a:t>
            </a:r>
          </a:p>
          <a:p>
            <a:pPr lvl="4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497D4AF-5F77-48ED-AE37-32E2791997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4984" y="1085860"/>
            <a:ext cx="3611079" cy="3651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+mj-lt"/>
              </a:defRPr>
            </a:lvl5pPr>
          </a:lstStyle>
          <a:p>
            <a:pPr lvl="0"/>
            <a:r>
              <a:rPr lang="ru-RU" dirty="0"/>
              <a:t>Образец подзаголовка 3</a:t>
            </a:r>
          </a:p>
          <a:p>
            <a:pPr lvl="4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257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4DD92B9D-FA9F-4F1D-9D36-A2F394B944D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5938" y="1628775"/>
            <a:ext cx="11160124" cy="450056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/>
            </a:lvl1pPr>
          </a:lstStyle>
          <a:p>
            <a:r>
              <a:rPr lang="ru-RU"/>
              <a:t>Вставка диаграммы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749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Таблица 3">
            <a:extLst>
              <a:ext uri="{FF2B5EF4-FFF2-40B4-BE49-F238E27FC236}">
                <a16:creationId xmlns:a16="http://schemas.microsoft.com/office/drawing/2014/main" id="{7E8E5DD2-D753-4DCA-AE5F-7929C1CA0BB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" y="1628775"/>
            <a:ext cx="11160125" cy="450056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/>
            </a:lvl1pPr>
          </a:lstStyle>
          <a:p>
            <a:r>
              <a:rPr lang="ru-RU"/>
              <a:t>Вставка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982822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подзалог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69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BECDD5-A5EF-41F8-A7DA-A9124EBA41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73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7EFFB4-7BD3-4905-A6C7-638531CBE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532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4BB827-BBA3-45CE-A84D-3B8EDFEA46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797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A415BF-D871-4403-ACD4-A40941186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569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73D732-879C-45B3-A0BF-D96C84464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856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F35A92-267D-4CB5-996A-1541A6092B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8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17854"/>
            <a:ext cx="9144000" cy="2400300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0450"/>
            <a:ext cx="9144000" cy="1645920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64A1E-0819-41D8-959E-791DA0A9FA34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EB2E0-16B5-46FE-B76A-D95E7EEF6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9507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11258449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53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EE48DF-4995-4D55-A06B-5251F4DAD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288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5490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3F0EDD-9ED8-46B1-B3D6-0AF2B09E9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8"/>
          <a:stretch/>
        </p:blipFill>
        <p:spPr>
          <a:xfrm>
            <a:off x="0" y="0"/>
            <a:ext cx="12192000" cy="288085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D41486-5E01-4F3F-9B10-8D55F161E8C2}"/>
              </a:ext>
            </a:extLst>
          </p:cNvPr>
          <p:cNvSpPr/>
          <p:nvPr userDrawn="1"/>
        </p:nvSpPr>
        <p:spPr>
          <a:xfrm>
            <a:off x="0" y="0"/>
            <a:ext cx="6477000" cy="2880851"/>
          </a:xfrm>
          <a:prstGeom prst="rect">
            <a:avLst/>
          </a:prstGeom>
          <a:gradFill flip="none" rotWithShape="1">
            <a:gsLst>
              <a:gs pos="0">
                <a:srgbClr val="08091B">
                  <a:alpha val="80000"/>
                </a:srgbClr>
              </a:gs>
              <a:gs pos="100000">
                <a:srgbClr val="00206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6748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лок текста_прямо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3">
            <a:extLst>
              <a:ext uri="{FF2B5EF4-FFF2-40B4-BE49-F238E27FC236}">
                <a16:creationId xmlns:a16="http://schemas.microsoft.com/office/drawing/2014/main" id="{565E970F-0F17-4251-AD32-3628C8506765}"/>
              </a:ext>
            </a:extLst>
          </p:cNvPr>
          <p:cNvSpPr/>
          <p:nvPr userDrawn="1"/>
        </p:nvSpPr>
        <p:spPr>
          <a:xfrm>
            <a:off x="0" y="2880851"/>
            <a:ext cx="12191999" cy="397714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8965" dist="38100" dir="16200000" rotWithShape="0">
              <a:prstClr val="black">
                <a:alpha val="2782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1913" dist="50800" dir="5400000" algn="ctr" rotWithShape="0">
                  <a:schemeClr val="tx1">
                    <a:lumMod val="65000"/>
                    <a:lumOff val="35000"/>
                    <a:alpha val="30897"/>
                  </a:scheme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ECF6C4-4C76-4BAB-90C7-F53ED7563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9" y="6432273"/>
            <a:ext cx="3960000" cy="138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1C20FB-2214-47A6-B0F5-C0A2F5A022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3" y="6283346"/>
            <a:ext cx="1908000" cy="4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9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лок текста_скругленн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3">
            <a:extLst>
              <a:ext uri="{FF2B5EF4-FFF2-40B4-BE49-F238E27FC236}">
                <a16:creationId xmlns:a16="http://schemas.microsoft.com/office/drawing/2014/main" id="{F02EF73C-B7D9-4644-94CB-452DB47AC09F}"/>
              </a:ext>
            </a:extLst>
          </p:cNvPr>
          <p:cNvSpPr/>
          <p:nvPr userDrawn="1"/>
        </p:nvSpPr>
        <p:spPr>
          <a:xfrm>
            <a:off x="156000" y="2802451"/>
            <a:ext cx="11880000" cy="4690550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  <a:effectLst>
            <a:outerShdw blurRad="448965" dist="38100" dir="16200000" rotWithShape="0">
              <a:prstClr val="black">
                <a:alpha val="2782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1913" dist="50800" dir="5400000" algn="ctr" rotWithShape="0">
                  <a:schemeClr val="tx1">
                    <a:lumMod val="65000"/>
                    <a:lumOff val="35000"/>
                    <a:alpha val="30897"/>
                  </a:scheme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ECF6C4-4C76-4BAB-90C7-F53ED7563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9" y="6432273"/>
            <a:ext cx="3960000" cy="138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1C20FB-2214-47A6-B0F5-C0A2F5A022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3" y="6283346"/>
            <a:ext cx="1908000" cy="4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9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елый блок справа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0" name="Прямоугольник: скругленные верхние углы 9">
            <a:extLst>
              <a:ext uri="{FF2B5EF4-FFF2-40B4-BE49-F238E27FC236}">
                <a16:creationId xmlns:a16="http://schemas.microsoft.com/office/drawing/2014/main" id="{9773D9D5-656C-47BA-B030-8D26B1892EF9}"/>
              </a:ext>
            </a:extLst>
          </p:cNvPr>
          <p:cNvSpPr/>
          <p:nvPr userDrawn="1"/>
        </p:nvSpPr>
        <p:spPr>
          <a:xfrm rot="16200000">
            <a:off x="6983898" y="921235"/>
            <a:ext cx="6129338" cy="4286866"/>
          </a:xfrm>
          <a:prstGeom prst="round2SameRect">
            <a:avLst>
              <a:gd name="adj1" fmla="val 939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0" dist="38100" dir="16200000" algn="ctr" rotWithShape="0">
              <a:schemeClr val="tx1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2E367F-EB7C-4930-A030-1527B2985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16925" y="522296"/>
            <a:ext cx="3259138" cy="5180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64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9FB8DD-E770-4F3E-8290-977D8E750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838" y="0"/>
            <a:ext cx="4656162" cy="61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0B12A3-98BF-4186-9306-F7367966C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5C5A59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7550AA2-2901-4ED8-9442-E3A4F7D1251F}"/>
              </a:ext>
            </a:extLst>
          </p:cNvPr>
          <p:cNvGrpSpPr/>
          <p:nvPr userDrawn="1"/>
        </p:nvGrpSpPr>
        <p:grpSpPr>
          <a:xfrm>
            <a:off x="519685" y="6277973"/>
            <a:ext cx="11156377" cy="436455"/>
            <a:chOff x="519685" y="6277973"/>
            <a:chExt cx="11156377" cy="43645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B5455EC-22B0-441E-9663-7B824246ED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062" y="6277973"/>
              <a:ext cx="1908000" cy="436455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2F5180C-DCA5-4CE5-866B-7C0B785DB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85" y="6425222"/>
              <a:ext cx="4003200" cy="140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074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75" r:id="rId4"/>
    <p:sldLayoutId id="2147483676" r:id="rId5"/>
    <p:sldLayoutId id="2147483678" r:id="rId6"/>
    <p:sldLayoutId id="2147483677" r:id="rId7"/>
    <p:sldLayoutId id="2147483670" r:id="rId8"/>
    <p:sldLayoutId id="2147483679" r:id="rId9"/>
    <p:sldLayoutId id="2147483671" r:id="rId10"/>
    <p:sldLayoutId id="2147483672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9" r:id="rId17"/>
    <p:sldLayoutId id="2147483667" r:id="rId18"/>
    <p:sldLayoutId id="2147483668" r:id="rId19"/>
    <p:sldLayoutId id="2147483680" r:id="rId20"/>
    <p:sldLayoutId id="2147483681" r:id="rId21"/>
    <p:sldLayoutId id="2147483682" r:id="rId22"/>
    <p:sldLayoutId id="2147483683" r:id="rId23"/>
    <p:sldLayoutId id="2147483674" r:id="rId24"/>
    <p:sldLayoutId id="2147483673" r:id="rId25"/>
    <p:sldLayoutId id="2147483684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4.gif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75.emf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Relationship Id="rId9" Type="http://schemas.openxmlformats.org/officeDocument/2006/relationships/image" Target="../media/image8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0.gif"/><Relationship Id="rId4" Type="http://schemas.openxmlformats.org/officeDocument/2006/relationships/hyperlink" Target="3dpowerguide.co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jpeg"/><Relationship Id="rId26" Type="http://schemas.openxmlformats.org/officeDocument/2006/relationships/image" Target="../media/image42.png"/><Relationship Id="rId3" Type="http://schemas.openxmlformats.org/officeDocument/2006/relationships/image" Target="../media/image19.jpeg"/><Relationship Id="rId21" Type="http://schemas.openxmlformats.org/officeDocument/2006/relationships/image" Target="../media/image37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sv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23" Type="http://schemas.openxmlformats.org/officeDocument/2006/relationships/image" Target="../media/image39.png"/><Relationship Id="rId28" Type="http://schemas.openxmlformats.org/officeDocument/2006/relationships/image" Target="../media/image44.jpe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31" Type="http://schemas.openxmlformats.org/officeDocument/2006/relationships/image" Target="../media/image47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Relationship Id="rId22" Type="http://schemas.openxmlformats.org/officeDocument/2006/relationships/image" Target="../media/image38.jpe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8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6.gi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E358DA24-89DC-4285-89F3-1E5361EE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68" y="2129350"/>
            <a:ext cx="9687723" cy="1490364"/>
          </a:xfrm>
        </p:spPr>
        <p:txBody>
          <a:bodyPr/>
          <a:lstStyle/>
          <a:p>
            <a:r>
              <a:rPr lang="ru-RU" sz="3600" b="1" kern="2" dirty="0">
                <a:latin typeface="Fira Sans Condensed" panose="020B0503050000020004" pitchFamily="34" charset="0"/>
              </a:rPr>
              <a:t>ЭЛЕКТРОННЫЕ КАТАЛОГИ ИЗДЕЛИЙ </a:t>
            </a:r>
            <a:br>
              <a:rPr lang="ru-RU" sz="3600" b="1" kern="2" dirty="0">
                <a:latin typeface="Fira Sans Condensed" panose="020B0503050000020004" pitchFamily="34" charset="0"/>
              </a:rPr>
            </a:br>
            <a:r>
              <a:rPr lang="ru-RU" sz="3600" b="1" kern="2" dirty="0">
                <a:latin typeface="Fira Sans Condensed" panose="020B0503050000020004" pitchFamily="34" charset="0"/>
              </a:rPr>
              <a:t>С 3</a:t>
            </a:r>
            <a:r>
              <a:rPr lang="en-US" sz="3600" b="1" kern="2" dirty="0">
                <a:latin typeface="Fira Sans Condensed" panose="020B0503050000020004" pitchFamily="34" charset="0"/>
              </a:rPr>
              <a:t>D</a:t>
            </a:r>
            <a:r>
              <a:rPr lang="ru-RU" sz="3600" b="1" kern="2" dirty="0">
                <a:latin typeface="Fira Sans Condensed" panose="020B0503050000020004" pitchFamily="34" charset="0"/>
              </a:rPr>
              <a:t>-ПРЕДСТАВЛЕНИЕМ И ВОЗМОЖНОСТЬЮ ФОРМИРОВАНИЯ ЗАЯВОК НА ЗАКАЗ </a:t>
            </a:r>
            <a:br>
              <a:rPr lang="ru-RU" sz="3600" b="1" kern="2" dirty="0">
                <a:latin typeface="Fira Sans Condensed" panose="020B0503050000020004" pitchFamily="34" charset="0"/>
              </a:rPr>
            </a:br>
            <a:r>
              <a:rPr lang="ru-RU" sz="3600" b="1" kern="2" dirty="0">
                <a:latin typeface="Fira Sans Condensed" panose="020B0503050000020004" pitchFamily="34" charset="0"/>
              </a:rPr>
              <a:t>ЗАПАСНЫХ ЧАСТЕЙ</a:t>
            </a:r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AD9C5DB-369E-41E8-944C-DA16C9967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err="1"/>
              <a:t>Хахалев</a:t>
            </a:r>
            <a:r>
              <a:rPr lang="ru-RU" dirty="0"/>
              <a:t> Павел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EA062FB-9851-4290-A911-0E6526100C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Руководитель отдела продаж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E5C5D-6C55-4AB0-9223-8F88710A6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18" y="507010"/>
            <a:ext cx="3219364" cy="6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26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326">
            <a:extLst>
              <a:ext uri="{FF2B5EF4-FFF2-40B4-BE49-F238E27FC236}">
                <a16:creationId xmlns:a16="http://schemas.microsoft.com/office/drawing/2014/main" id="{BD08047D-5F97-466D-8F78-409002A60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2" name="Text Box 375">
            <a:extLst>
              <a:ext uri="{FF2B5EF4-FFF2-40B4-BE49-F238E27FC236}">
                <a16:creationId xmlns:a16="http://schemas.microsoft.com/office/drawing/2014/main" id="{7C07706F-B812-4F9D-AB04-8A71E195A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83388"/>
            <a:ext cx="8091357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ru-RU" sz="2000" b="1" kern="2" dirty="0">
                <a:latin typeface="Fira Sans Condensed" panose="020B0503050000020004" pitchFamily="34" charset="0"/>
              </a:rPr>
              <a:t>КОНФИГУРАЦИИ ПРОЕКТОВ </a:t>
            </a:r>
            <a:r>
              <a:rPr lang="en-US" sz="2000" b="1" kern="2" dirty="0">
                <a:latin typeface="Fira Sans Condensed" panose="020B0503050000020004" pitchFamily="34" charset="0"/>
              </a:rPr>
              <a:t>POWERGUIDE</a:t>
            </a:r>
            <a:endParaRPr lang="ru-RU" sz="2000" b="1" kern="2" dirty="0">
              <a:latin typeface="Fira Sans Condensed" panose="020B0503050000020004" pitchFamily="34" charset="0"/>
            </a:endParaRPr>
          </a:p>
        </p:txBody>
      </p:sp>
      <p:sp>
        <p:nvSpPr>
          <p:cNvPr id="4" name="Text Box 49">
            <a:extLst>
              <a:ext uri="{FF2B5EF4-FFF2-40B4-BE49-F238E27FC236}">
                <a16:creationId xmlns:a16="http://schemas.microsoft.com/office/drawing/2014/main" id="{9808E5C6-41FB-A652-54BD-4EE50BD5C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855558"/>
            <a:ext cx="6527330" cy="452431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  <a:buClr>
                <a:srgbClr val="44B5D0"/>
              </a:buClr>
              <a:defRPr/>
            </a:pPr>
            <a:r>
              <a:rPr lang="en-US" sz="1200" b="1" dirty="0">
                <a:latin typeface="Fira Sans Condensed Light" panose="020B0403050000020004" pitchFamily="34" charset="0"/>
              </a:rPr>
              <a:t> </a:t>
            </a:r>
            <a:r>
              <a:rPr lang="ru-RU" sz="1200" b="1" dirty="0">
                <a:latin typeface="Fira Sans Condensed Light" panose="020B0403050000020004" pitchFamily="34" charset="0"/>
              </a:rPr>
              <a:t>1. Приобретение лицензий</a:t>
            </a: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latin typeface="Fira Sans Condensed Light" panose="020B0403050000020004" pitchFamily="34" charset="0"/>
              </a:rPr>
              <a:t>Минимальная конфигурация для полного цикла работы 1х</a:t>
            </a:r>
            <a:r>
              <a:rPr lang="en-US" sz="1200" dirty="0">
                <a:latin typeface="Fira Sans Condensed Light" panose="020B0403050000020004" pitchFamily="34" charset="0"/>
              </a:rPr>
              <a:t>PGE</a:t>
            </a:r>
            <a:r>
              <a:rPr lang="ru-RU" sz="1200" dirty="0">
                <a:latin typeface="Fira Sans Condensed Light" panose="020B0403050000020004" pitchFamily="34" charset="0"/>
              </a:rPr>
              <a:t>, 1</a:t>
            </a:r>
            <a:r>
              <a:rPr lang="en-US" sz="1200" dirty="0" err="1">
                <a:latin typeface="Fira Sans Condensed Light" panose="020B0403050000020004" pitchFamily="34" charset="0"/>
              </a:rPr>
              <a:t>xPGV</a:t>
            </a:r>
            <a:r>
              <a:rPr lang="ru-RU" sz="1200" dirty="0">
                <a:latin typeface="Fira Sans Condensed Light" panose="020B0403050000020004" pitchFamily="34" charset="0"/>
              </a:rPr>
              <a:t>;</a:t>
            </a: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latin typeface="Fira Sans Condensed Light" panose="020B0403050000020004" pitchFamily="34" charset="0"/>
              </a:rPr>
              <a:t>При наличии веб-портала, публичного ЭКИ или большого количества пользователей – </a:t>
            </a:r>
            <a:r>
              <a:rPr lang="en-US" sz="1200" dirty="0">
                <a:latin typeface="Fira Sans Condensed Light" panose="020B0403050000020004" pitchFamily="34" charset="0"/>
              </a:rPr>
              <a:t>1xPGVU</a:t>
            </a:r>
            <a:r>
              <a:rPr lang="ru-RU" sz="1200" dirty="0">
                <a:latin typeface="Fira Sans Condensed Light" panose="020B0403050000020004" pitchFamily="34" charset="0"/>
              </a:rPr>
              <a:t>.</a:t>
            </a: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endParaRPr lang="ru-RU" sz="1200" dirty="0">
              <a:latin typeface="Fira Sans Condensed Light" panose="020B0403050000020004" pitchFamily="34" charset="0"/>
            </a:endParaRPr>
          </a:p>
          <a:p>
            <a:pPr algn="l">
              <a:buClr>
                <a:srgbClr val="44B5D0"/>
              </a:buClr>
              <a:defRPr/>
            </a:pPr>
            <a:r>
              <a:rPr lang="ru-RU" sz="1200" b="1" dirty="0">
                <a:latin typeface="Fira Sans Condensed Light" panose="020B0403050000020004" pitchFamily="34" charset="0"/>
              </a:rPr>
              <a:t>2. Приобретение годовой технической поддержки</a:t>
            </a:r>
          </a:p>
          <a:p>
            <a:pPr marL="228600" indent="-228600">
              <a:buClr>
                <a:srgbClr val="44B5D0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Fira Sans Condensed Light" panose="020B0403050000020004" pitchFamily="34" charset="0"/>
              </a:rPr>
              <a:t>Обязательно при приобретении лицензий на первый год использования;</a:t>
            </a:r>
          </a:p>
          <a:p>
            <a:pPr marL="228600" indent="-228600">
              <a:buClr>
                <a:srgbClr val="44B5D0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Fira Sans Condensed Light" panose="020B0403050000020004" pitchFamily="34" charset="0"/>
              </a:rPr>
              <a:t>20% от стоимости лицензий + НДС.</a:t>
            </a:r>
          </a:p>
          <a:p>
            <a:pPr algn="l">
              <a:buClr>
                <a:srgbClr val="44B5D0"/>
              </a:buClr>
              <a:defRPr/>
            </a:pPr>
            <a:endParaRPr lang="ru-RU" sz="1200" dirty="0">
              <a:latin typeface="Fira Sans Condensed Light" panose="020B0403050000020004" pitchFamily="34" charset="0"/>
            </a:endParaRPr>
          </a:p>
          <a:p>
            <a:pPr algn="l">
              <a:buClr>
                <a:srgbClr val="44B5D0"/>
              </a:buClr>
              <a:defRPr/>
            </a:pPr>
            <a:r>
              <a:rPr lang="ru-RU" sz="1200" b="1" dirty="0">
                <a:latin typeface="Fira Sans Condensed Light" panose="020B0403050000020004" pitchFamily="34" charset="0"/>
              </a:rPr>
              <a:t>3. Консультационные услуги по ознакомлению с ПО</a:t>
            </a:r>
          </a:p>
          <a:p>
            <a:pPr marL="182563" indent="-182563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latin typeface="Fira Sans Condensed Light" panose="020B0403050000020004" pitchFamily="34" charset="0"/>
              </a:rPr>
              <a:t>1-2 дня обучения для группы из 4-х человек;</a:t>
            </a:r>
          </a:p>
          <a:p>
            <a:pPr>
              <a:buClr>
                <a:srgbClr val="44B5D0"/>
              </a:buClr>
              <a:defRPr/>
            </a:pPr>
            <a:endParaRPr lang="ru-RU" sz="1200" b="1" dirty="0">
              <a:latin typeface="Fira Sans Condensed Light" panose="020B0403050000020004" pitchFamily="34" charset="0"/>
            </a:endParaRPr>
          </a:p>
          <a:p>
            <a:pPr algn="l">
              <a:buClr>
                <a:srgbClr val="44B5D0"/>
              </a:buClr>
              <a:defRPr/>
            </a:pPr>
            <a:r>
              <a:rPr lang="ru-RU" sz="1200" b="1" dirty="0">
                <a:latin typeface="Fira Sans Condensed Light" panose="020B0403050000020004" pitchFamily="34" charset="0"/>
              </a:rPr>
              <a:t>4. Услуги по разработке дополнительной функциональности </a:t>
            </a:r>
          </a:p>
          <a:p>
            <a:pPr marL="182563" indent="-182563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latin typeface="Fira Sans Condensed Light" panose="020B0403050000020004" pitchFamily="34" charset="0"/>
              </a:rPr>
              <a:t>Разработка по требованиям Заказчика, по результатам разработки обновление сервера Заказчика.</a:t>
            </a:r>
          </a:p>
          <a:p>
            <a:pPr marL="182563" indent="-182563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endParaRPr lang="ru-RU" sz="1200" dirty="0">
              <a:latin typeface="Fira Sans Condensed Light" panose="020B0403050000020004" pitchFamily="34" charset="0"/>
            </a:endParaRPr>
          </a:p>
          <a:p>
            <a:pPr algn="l">
              <a:buClr>
                <a:srgbClr val="44B5D0"/>
              </a:buClr>
              <a:defRPr/>
            </a:pPr>
            <a:r>
              <a:rPr lang="ru-RU" sz="1200" b="1" dirty="0">
                <a:latin typeface="Fira Sans Condensed Light" panose="020B0403050000020004" pitchFamily="34" charset="0"/>
              </a:rPr>
              <a:t>5. Консультационные услуги</a:t>
            </a:r>
          </a:p>
          <a:p>
            <a:pPr marL="171450" indent="-171450">
              <a:buClr>
                <a:srgbClr val="44B5D0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Fira Sans Condensed Light" panose="020B0403050000020004" pitchFamily="34" charset="0"/>
              </a:rPr>
              <a:t>Обследование предприятия;</a:t>
            </a:r>
          </a:p>
          <a:p>
            <a:pPr marL="171450" indent="-171450">
              <a:buClr>
                <a:srgbClr val="44B5D0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Fira Sans Condensed Light" panose="020B0403050000020004" pitchFamily="34" charset="0"/>
              </a:rPr>
              <a:t>разработка ТЗ – в случае отсутствия;</a:t>
            </a:r>
          </a:p>
          <a:p>
            <a:pPr marL="171450" indent="-171450">
              <a:buClr>
                <a:srgbClr val="44B5D0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Fira Sans Condensed Light" panose="020B0403050000020004" pitchFamily="34" charset="0"/>
              </a:rPr>
              <a:t>Внедрение Системы – по требованию.</a:t>
            </a:r>
          </a:p>
          <a:p>
            <a:pPr marL="182563" indent="-182563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endParaRPr lang="ru-RU" sz="1200" dirty="0">
              <a:latin typeface="Fira Sans Condensed Light" panose="020B0403050000020004" pitchFamily="34" charset="0"/>
            </a:endParaRPr>
          </a:p>
          <a:p>
            <a:pPr>
              <a:buClr>
                <a:srgbClr val="44B5D0"/>
              </a:buClr>
              <a:defRPr/>
            </a:pPr>
            <a:r>
              <a:rPr lang="ru-RU" sz="1200" b="1" dirty="0">
                <a:latin typeface="Fira Sans Condensed Light" panose="020B0403050000020004" pitchFamily="34" charset="0"/>
              </a:rPr>
              <a:t>6. Услуги по интеграции данных</a:t>
            </a:r>
          </a:p>
          <a:p>
            <a:pPr marL="171450" indent="-171450">
              <a:buClr>
                <a:srgbClr val="44B5D0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Fira Sans Condensed Light" panose="020B0403050000020004" pitchFamily="34" charset="0"/>
              </a:rPr>
              <a:t>Разработка интеграции данных с системами классов </a:t>
            </a:r>
            <a:r>
              <a:rPr lang="en-US" sz="1200" dirty="0">
                <a:latin typeface="Fira Sans Condensed Light" panose="020B0403050000020004" pitchFamily="34" charset="0"/>
              </a:rPr>
              <a:t>ERP, PLM</a:t>
            </a:r>
            <a:r>
              <a:rPr lang="ru-RU" sz="1200" dirty="0">
                <a:latin typeface="Fira Sans Condensed Light" panose="020B0403050000020004" pitchFamily="34" charset="0"/>
              </a:rPr>
              <a:t>;</a:t>
            </a:r>
          </a:p>
          <a:p>
            <a:pPr>
              <a:buClr>
                <a:srgbClr val="44B5D0"/>
              </a:buClr>
              <a:defRPr/>
            </a:pPr>
            <a:endParaRPr lang="ru-RU" sz="1200" dirty="0">
              <a:latin typeface="Fira Sans Condensed Light" panose="020B0403050000020004" pitchFamily="34" charset="0"/>
            </a:endParaRPr>
          </a:p>
          <a:p>
            <a:pPr>
              <a:buClr>
                <a:srgbClr val="44B5D0"/>
              </a:buClr>
              <a:defRPr/>
            </a:pPr>
            <a:r>
              <a:rPr lang="ru-RU" sz="1200" b="1" dirty="0">
                <a:latin typeface="Fira Sans Condensed Light" panose="020B0403050000020004" pitchFamily="34" charset="0"/>
              </a:rPr>
              <a:t>7. Услуги по разработке каталогов и интерактивной документации</a:t>
            </a:r>
          </a:p>
        </p:txBody>
      </p:sp>
      <p:sp>
        <p:nvSpPr>
          <p:cNvPr id="5" name="Правая круглая скобка 4">
            <a:extLst>
              <a:ext uri="{FF2B5EF4-FFF2-40B4-BE49-F238E27FC236}">
                <a16:creationId xmlns:a16="http://schemas.microsoft.com/office/drawing/2014/main" id="{EDCBD6D9-D1C7-3CED-FB05-72A344559EDE}"/>
              </a:ext>
            </a:extLst>
          </p:cNvPr>
          <p:cNvSpPr/>
          <p:nvPr/>
        </p:nvSpPr>
        <p:spPr>
          <a:xfrm>
            <a:off x="7887435" y="911222"/>
            <a:ext cx="173251" cy="4534002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AE2CFA-52F5-5B9D-33F5-8A37577FB0DC}"/>
              </a:ext>
            </a:extLst>
          </p:cNvPr>
          <p:cNvSpPr/>
          <p:nvPr/>
        </p:nvSpPr>
        <p:spPr>
          <a:xfrm>
            <a:off x="9417912" y="1524504"/>
            <a:ext cx="12241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  <a:t>Коробочное ПО</a:t>
            </a:r>
          </a:p>
        </p:txBody>
      </p:sp>
      <p:sp>
        <p:nvSpPr>
          <p:cNvPr id="8" name="Правая круглая скобка 7">
            <a:extLst>
              <a:ext uri="{FF2B5EF4-FFF2-40B4-BE49-F238E27FC236}">
                <a16:creationId xmlns:a16="http://schemas.microsoft.com/office/drawing/2014/main" id="{09CA1E61-1DDF-E57B-DBF4-34BF0AD80E1A}"/>
              </a:ext>
            </a:extLst>
          </p:cNvPr>
          <p:cNvSpPr/>
          <p:nvPr/>
        </p:nvSpPr>
        <p:spPr>
          <a:xfrm>
            <a:off x="8337544" y="907507"/>
            <a:ext cx="186679" cy="2794127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Правая круглая скобка 8">
            <a:extLst>
              <a:ext uri="{FF2B5EF4-FFF2-40B4-BE49-F238E27FC236}">
                <a16:creationId xmlns:a16="http://schemas.microsoft.com/office/drawing/2014/main" id="{D38D1157-59F0-236B-DF3E-4DFAFFB58E42}"/>
              </a:ext>
            </a:extLst>
          </p:cNvPr>
          <p:cNvSpPr/>
          <p:nvPr/>
        </p:nvSpPr>
        <p:spPr>
          <a:xfrm>
            <a:off x="8801081" y="909223"/>
            <a:ext cx="186679" cy="190771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id="{D42DB4D4-26AA-65F5-EEB8-C1FA76A8642C}"/>
              </a:ext>
            </a:extLst>
          </p:cNvPr>
          <p:cNvSpPr/>
          <p:nvPr/>
        </p:nvSpPr>
        <p:spPr>
          <a:xfrm>
            <a:off x="9227068" y="909223"/>
            <a:ext cx="129986" cy="1302891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A947E3F-DF9B-23FA-01DF-727C3BB93213}"/>
              </a:ext>
            </a:extLst>
          </p:cNvPr>
          <p:cNvSpPr/>
          <p:nvPr/>
        </p:nvSpPr>
        <p:spPr>
          <a:xfrm>
            <a:off x="9058291" y="2355268"/>
            <a:ext cx="1943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  <a:t>Коробочное ПО с обучением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18B6614-3815-8448-EC1C-28E113816B34}"/>
              </a:ext>
            </a:extLst>
          </p:cNvPr>
          <p:cNvSpPr/>
          <p:nvPr/>
        </p:nvSpPr>
        <p:spPr>
          <a:xfrm>
            <a:off x="8526859" y="3114470"/>
            <a:ext cx="3215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  <a:t>Типовой проект: </a:t>
            </a:r>
            <a:b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  <a:t>Коробочное ПО с дополнительной кастомизацией по ФТ или ТЗ.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18695B1-2D37-9537-60C7-3A740573C006}"/>
              </a:ext>
            </a:extLst>
          </p:cNvPr>
          <p:cNvSpPr/>
          <p:nvPr/>
        </p:nvSpPr>
        <p:spPr>
          <a:xfrm>
            <a:off x="8105008" y="4070676"/>
            <a:ext cx="30994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  <a:t>Типовой проект для крупного Предприятия Заказчика: </a:t>
            </a:r>
            <a:b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Condensed Light" panose="020B0403050000020004" pitchFamily="34" charset="0"/>
                <a:cs typeface="Arial" panose="020B0604020202020204" pitchFamily="34" charset="0"/>
              </a:rPr>
              <a:t>Интеграция новой системы в существующую инфраструктуру Заказчика, автоматизация процессов разработки ЭКИ и/или интерактивных инструкций.</a:t>
            </a:r>
          </a:p>
        </p:txBody>
      </p:sp>
      <p:sp>
        <p:nvSpPr>
          <p:cNvPr id="74" name="Freeform 321">
            <a:extLst>
              <a:ext uri="{FF2B5EF4-FFF2-40B4-BE49-F238E27FC236}">
                <a16:creationId xmlns:a16="http://schemas.microsoft.com/office/drawing/2014/main" id="{39C9492C-5FD9-69B6-A848-3C52B0EE6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152828" cy="2347932"/>
          </a:xfrm>
          <a:custGeom>
            <a:avLst/>
            <a:gdLst/>
            <a:ahLst/>
            <a:cxnLst/>
            <a:rect l="0" t="0" r="r" b="b"/>
            <a:pathLst>
              <a:path w="339029" h="369754">
                <a:moveTo>
                  <a:pt x="0" y="174013"/>
                </a:moveTo>
                <a:lnTo>
                  <a:pt x="0" y="0"/>
                </a:lnTo>
                <a:lnTo>
                  <a:pt x="37631" y="0"/>
                </a:lnTo>
                <a:lnTo>
                  <a:pt x="339029" y="174013"/>
                </a:lnTo>
                <a:lnTo>
                  <a:pt x="0" y="369754"/>
                </a:lnTo>
                <a:lnTo>
                  <a:pt x="0" y="174013"/>
                </a:lnTo>
                <a:close/>
              </a:path>
            </a:pathLst>
          </a:custGeom>
          <a:solidFill>
            <a:srgbClr val="28ADEE">
              <a:alpha val="40000"/>
            </a:srgbClr>
          </a:solidFill>
          <a:ln w="9919"/>
        </p:spPr>
        <p:txBody>
          <a:bodyPr/>
          <a:lstStyle/>
          <a:p>
            <a:endParaRPr lang="ru-RU" sz="900" dirty="0"/>
          </a:p>
        </p:txBody>
      </p:sp>
      <p:sp>
        <p:nvSpPr>
          <p:cNvPr id="75" name="Freeform 322">
            <a:extLst>
              <a:ext uri="{FF2B5EF4-FFF2-40B4-BE49-F238E27FC236}">
                <a16:creationId xmlns:a16="http://schemas.microsoft.com/office/drawing/2014/main" id="{20AB1996-E280-3472-37B0-5501686F8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57" y="0"/>
            <a:ext cx="1913878" cy="1104983"/>
          </a:xfrm>
          <a:custGeom>
            <a:avLst/>
            <a:gdLst/>
            <a:ahLst/>
            <a:cxnLst/>
            <a:rect l="0" t="0" r="r" b="b"/>
            <a:pathLst>
              <a:path w="301398" h="174013">
                <a:moveTo>
                  <a:pt x="301398" y="174013"/>
                </a:moveTo>
                <a:lnTo>
                  <a:pt x="0" y="0"/>
                </a:lnTo>
                <a:lnTo>
                  <a:pt x="301398" y="0"/>
                </a:lnTo>
                <a:lnTo>
                  <a:pt x="301398" y="174013"/>
                </a:lnTo>
                <a:close/>
              </a:path>
            </a:pathLst>
          </a:custGeom>
          <a:solidFill>
            <a:srgbClr val="A2F89D">
              <a:alpha val="40000"/>
            </a:srgbClr>
          </a:solidFill>
          <a:ln w="9919"/>
        </p:spPr>
        <p:txBody>
          <a:bodyPr/>
          <a:lstStyle/>
          <a:p>
            <a:endParaRPr lang="ru-RU" dirty="0"/>
          </a:p>
        </p:txBody>
      </p:sp>
      <p:sp>
        <p:nvSpPr>
          <p:cNvPr id="76" name="Freeform 323">
            <a:extLst>
              <a:ext uri="{FF2B5EF4-FFF2-40B4-BE49-F238E27FC236}">
                <a16:creationId xmlns:a16="http://schemas.microsoft.com/office/drawing/2014/main" id="{48F8E309-FAAE-ED0F-F578-8CFFA035F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828" y="0"/>
            <a:ext cx="1913897" cy="1104983"/>
          </a:xfrm>
          <a:custGeom>
            <a:avLst/>
            <a:gdLst/>
            <a:ahLst/>
            <a:cxnLst/>
            <a:rect l="0" t="0" r="r" b="b"/>
            <a:pathLst>
              <a:path w="301401" h="174013">
                <a:moveTo>
                  <a:pt x="0" y="174013"/>
                </a:moveTo>
                <a:lnTo>
                  <a:pt x="3" y="0"/>
                </a:lnTo>
                <a:lnTo>
                  <a:pt x="301401" y="0"/>
                </a:lnTo>
                <a:lnTo>
                  <a:pt x="0" y="174013"/>
                </a:lnTo>
                <a:close/>
              </a:path>
            </a:pathLst>
          </a:custGeom>
          <a:solidFill>
            <a:srgbClr val="59E3A8">
              <a:alpha val="40000"/>
            </a:srgbClr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77" name="Freeform 325">
            <a:extLst>
              <a:ext uri="{FF2B5EF4-FFF2-40B4-BE49-F238E27FC236}">
                <a16:creationId xmlns:a16="http://schemas.microsoft.com/office/drawing/2014/main" id="{4FCA7B0F-113D-F540-ABF6-C2D7A36E5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29" y="-2464"/>
            <a:ext cx="554270" cy="2347931"/>
          </a:xfrm>
          <a:custGeom>
            <a:avLst/>
            <a:gdLst/>
            <a:ahLst/>
            <a:cxnLst/>
            <a:rect l="0" t="0" r="r" b="b"/>
            <a:pathLst>
              <a:path w="103126" h="348751">
                <a:moveTo>
                  <a:pt x="0" y="348751"/>
                </a:moveTo>
                <a:lnTo>
                  <a:pt x="103126" y="348751"/>
                </a:lnTo>
                <a:lnTo>
                  <a:pt x="103126" y="0"/>
                </a:lnTo>
                <a:lnTo>
                  <a:pt x="0" y="0"/>
                </a:lnTo>
                <a:lnTo>
                  <a:pt x="0" y="348751"/>
                </a:lnTo>
                <a:close/>
              </a:path>
            </a:pathLst>
          </a:custGeom>
          <a:solidFill>
            <a:schemeClr val="accent2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8" name="Freeform 326">
            <a:extLst>
              <a:ext uri="{FF2B5EF4-FFF2-40B4-BE49-F238E27FC236}">
                <a16:creationId xmlns:a16="http://schemas.microsoft.com/office/drawing/2014/main" id="{1F43C1F5-4E05-3D72-C410-655421E7F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9" name="Freeform 327">
            <a:extLst>
              <a:ext uri="{FF2B5EF4-FFF2-40B4-BE49-F238E27FC236}">
                <a16:creationId xmlns:a16="http://schemas.microsoft.com/office/drawing/2014/main" id="{C1A5A066-4ECB-44AD-DCDA-BFC2DFEA4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761852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0" name="Freeform 328">
            <a:extLst>
              <a:ext uri="{FF2B5EF4-FFF2-40B4-BE49-F238E27FC236}">
                <a16:creationId xmlns:a16="http://schemas.microsoft.com/office/drawing/2014/main" id="{D0299716-51E9-7D7C-DEE8-B8F761F19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1" name="Freeform 329">
            <a:extLst>
              <a:ext uri="{FF2B5EF4-FFF2-40B4-BE49-F238E27FC236}">
                <a16:creationId xmlns:a16="http://schemas.microsoft.com/office/drawing/2014/main" id="{3715284B-108F-FD03-5804-7D732331B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2" name="Freeform 330">
            <a:extLst>
              <a:ext uri="{FF2B5EF4-FFF2-40B4-BE49-F238E27FC236}">
                <a16:creationId xmlns:a16="http://schemas.microsoft.com/office/drawing/2014/main" id="{FD2B14EE-A255-B435-7414-DA72D5078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3" name="Freeform 331">
            <a:extLst>
              <a:ext uri="{FF2B5EF4-FFF2-40B4-BE49-F238E27FC236}">
                <a16:creationId xmlns:a16="http://schemas.microsoft.com/office/drawing/2014/main" id="{BED816E0-7622-4AD5-5968-6BBBB6AFD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34" y="1593260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4" name="Freeform 332">
            <a:extLst>
              <a:ext uri="{FF2B5EF4-FFF2-40B4-BE49-F238E27FC236}">
                <a16:creationId xmlns:a16="http://schemas.microsoft.com/office/drawing/2014/main" id="{A4EEE1DA-A8B2-6664-8DBB-3532C8339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77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5" name="Freeform 333">
            <a:extLst>
              <a:ext uri="{FF2B5EF4-FFF2-40B4-BE49-F238E27FC236}">
                <a16:creationId xmlns:a16="http://schemas.microsoft.com/office/drawing/2014/main" id="{5856B7C6-2EE4-5F9D-D897-D7A094F43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649451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6" name="Freeform 334">
            <a:extLst>
              <a:ext uri="{FF2B5EF4-FFF2-40B4-BE49-F238E27FC236}">
                <a16:creationId xmlns:a16="http://schemas.microsoft.com/office/drawing/2014/main" id="{CC271500-060F-0502-98CE-6850728E4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81805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7" name="Freeform 335">
            <a:extLst>
              <a:ext uri="{FF2B5EF4-FFF2-40B4-BE49-F238E27FC236}">
                <a16:creationId xmlns:a16="http://schemas.microsoft.com/office/drawing/2014/main" id="{BE4D2C6F-914D-6BA1-AD9F-D7C7B0B06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60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8" name="Freeform 336">
            <a:extLst>
              <a:ext uri="{FF2B5EF4-FFF2-40B4-BE49-F238E27FC236}">
                <a16:creationId xmlns:a16="http://schemas.microsoft.com/office/drawing/2014/main" id="{7B25D363-25F3-3910-0A1C-11CBB0EF4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9" name="Freeform 337">
            <a:extLst>
              <a:ext uri="{FF2B5EF4-FFF2-40B4-BE49-F238E27FC236}">
                <a16:creationId xmlns:a16="http://schemas.microsoft.com/office/drawing/2014/main" id="{5D4906E6-762B-0949-610A-F2DBEA25D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0" name="Freeform 338">
            <a:extLst>
              <a:ext uri="{FF2B5EF4-FFF2-40B4-BE49-F238E27FC236}">
                <a16:creationId xmlns:a16="http://schemas.microsoft.com/office/drawing/2014/main" id="{C9A8C3AC-167D-B28E-45DB-D6A9A6BF0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705648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1" name="Freeform 339">
            <a:extLst>
              <a:ext uri="{FF2B5EF4-FFF2-40B4-BE49-F238E27FC236}">
                <a16:creationId xmlns:a16="http://schemas.microsoft.com/office/drawing/2014/main" id="{BB24E067-1150-9203-5A14-8A567812B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874247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2" name="Freeform 340">
            <a:extLst>
              <a:ext uri="{FF2B5EF4-FFF2-40B4-BE49-F238E27FC236}">
                <a16:creationId xmlns:a16="http://schemas.microsoft.com/office/drawing/2014/main" id="{434BB730-28B2-99D7-FB8E-17C7FE2E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874247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3" name="Freeform 341">
            <a:extLst>
              <a:ext uri="{FF2B5EF4-FFF2-40B4-BE49-F238E27FC236}">
                <a16:creationId xmlns:a16="http://schemas.microsoft.com/office/drawing/2014/main" id="{6FB4B95D-BDD7-2A73-800B-B254C7439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4" name="Freeform 342">
            <a:extLst>
              <a:ext uri="{FF2B5EF4-FFF2-40B4-BE49-F238E27FC236}">
                <a16:creationId xmlns:a16="http://schemas.microsoft.com/office/drawing/2014/main" id="{ED26385B-E79D-B0DF-6B5C-729AFFBCC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70" y="159326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</p:spTree>
    <p:extLst>
      <p:ext uri="{BB962C8B-B14F-4D97-AF65-F5344CB8AC3E}">
        <p14:creationId xmlns:p14="http://schemas.microsoft.com/office/powerpoint/2010/main" val="363280065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reeform 304"/>
          <p:cNvSpPr>
            <a:spLocks noChangeArrowheads="1"/>
          </p:cNvSpPr>
          <p:nvPr/>
        </p:nvSpPr>
        <p:spPr bwMode="auto">
          <a:xfrm>
            <a:off x="11476274" y="383388"/>
            <a:ext cx="211411" cy="200711"/>
          </a:xfrm>
          <a:custGeom>
            <a:avLst/>
            <a:gdLst/>
            <a:ahLst/>
            <a:cxnLst/>
            <a:rect l="0" t="0" r="r" b="b"/>
            <a:pathLst>
              <a:path w="33294" h="31609">
                <a:moveTo>
                  <a:pt x="7766" y="19875"/>
                </a:moveTo>
                <a:lnTo>
                  <a:pt x="7766" y="10609"/>
                </a:lnTo>
                <a:cubicBezTo>
                  <a:pt x="7766" y="10565"/>
                  <a:pt x="7766" y="10534"/>
                  <a:pt x="7766" y="10512"/>
                </a:cubicBezTo>
                <a:cubicBezTo>
                  <a:pt x="7766" y="9021"/>
                  <a:pt x="8600" y="6959"/>
                  <a:pt x="12347" y="6959"/>
                </a:cubicBezTo>
                <a:lnTo>
                  <a:pt x="20947" y="6959"/>
                </a:lnTo>
                <a:cubicBezTo>
                  <a:pt x="24694" y="6959"/>
                  <a:pt x="25525" y="9021"/>
                  <a:pt x="25525" y="10512"/>
                </a:cubicBezTo>
                <a:cubicBezTo>
                  <a:pt x="25525" y="10975"/>
                  <a:pt x="25528" y="15231"/>
                  <a:pt x="25528" y="19875"/>
                </a:cubicBezTo>
                <a:lnTo>
                  <a:pt x="7766" y="19875"/>
                </a:lnTo>
                <a:close/>
                <a:moveTo>
                  <a:pt x="33222" y="7415"/>
                </a:moveTo>
                <a:cubicBezTo>
                  <a:pt x="33141" y="2550"/>
                  <a:pt x="28197" y="0"/>
                  <a:pt x="19891" y="0"/>
                </a:cubicBezTo>
                <a:lnTo>
                  <a:pt x="13400" y="0"/>
                </a:lnTo>
                <a:cubicBezTo>
                  <a:pt x="5097" y="0"/>
                  <a:pt x="150" y="2550"/>
                  <a:pt x="72" y="7415"/>
                </a:cubicBezTo>
                <a:lnTo>
                  <a:pt x="0" y="10512"/>
                </a:lnTo>
                <a:lnTo>
                  <a:pt x="0" y="31609"/>
                </a:lnTo>
                <a:lnTo>
                  <a:pt x="7766" y="31609"/>
                </a:lnTo>
                <a:cubicBezTo>
                  <a:pt x="7766" y="31609"/>
                  <a:pt x="7769" y="28343"/>
                  <a:pt x="7769" y="25409"/>
                </a:cubicBezTo>
                <a:lnTo>
                  <a:pt x="25532" y="25409"/>
                </a:lnTo>
                <a:cubicBezTo>
                  <a:pt x="25532" y="28818"/>
                  <a:pt x="25532" y="31609"/>
                  <a:pt x="25532" y="31609"/>
                </a:cubicBezTo>
                <a:lnTo>
                  <a:pt x="33291" y="31609"/>
                </a:lnTo>
                <a:lnTo>
                  <a:pt x="33291" y="10512"/>
                </a:lnTo>
                <a:lnTo>
                  <a:pt x="33294" y="10512"/>
                </a:lnTo>
                <a:lnTo>
                  <a:pt x="33222" y="74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5" name="Freeform 305"/>
          <p:cNvSpPr>
            <a:spLocks noChangeArrowheads="1"/>
          </p:cNvSpPr>
          <p:nvPr/>
        </p:nvSpPr>
        <p:spPr bwMode="auto">
          <a:xfrm>
            <a:off x="10927412" y="633552"/>
            <a:ext cx="45022" cy="49784"/>
          </a:xfrm>
          <a:custGeom>
            <a:avLst/>
            <a:gdLst/>
            <a:ahLst/>
            <a:cxnLst/>
            <a:rect l="0" t="0" r="r" b="b"/>
            <a:pathLst>
              <a:path w="7090" h="7840">
                <a:moveTo>
                  <a:pt x="7090" y="0"/>
                </a:moveTo>
                <a:lnTo>
                  <a:pt x="0" y="0"/>
                </a:lnTo>
                <a:lnTo>
                  <a:pt x="0" y="1734"/>
                </a:lnTo>
                <a:lnTo>
                  <a:pt x="2578" y="1734"/>
                </a:lnTo>
                <a:lnTo>
                  <a:pt x="2578" y="7840"/>
                </a:lnTo>
                <a:lnTo>
                  <a:pt x="4509" y="7840"/>
                </a:lnTo>
                <a:lnTo>
                  <a:pt x="4509" y="1734"/>
                </a:lnTo>
                <a:lnTo>
                  <a:pt x="7090" y="1734"/>
                </a:lnTo>
                <a:lnTo>
                  <a:pt x="709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6" name="Freeform 306"/>
          <p:cNvSpPr>
            <a:spLocks noChangeArrowheads="1"/>
          </p:cNvSpPr>
          <p:nvPr/>
        </p:nvSpPr>
        <p:spPr bwMode="auto">
          <a:xfrm>
            <a:off x="11534256" y="633552"/>
            <a:ext cx="12281" cy="49784"/>
          </a:xfrm>
          <a:custGeom>
            <a:avLst/>
            <a:gdLst/>
            <a:ahLst/>
            <a:cxnLst/>
            <a:rect l="0" t="0" r="r" b="b"/>
            <a:pathLst>
              <a:path w="1935" h="7840">
                <a:moveTo>
                  <a:pt x="0" y="7840"/>
                </a:moveTo>
                <a:lnTo>
                  <a:pt x="1935" y="7840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7" name="Freeform 307"/>
          <p:cNvSpPr>
            <a:spLocks noChangeArrowheads="1"/>
          </p:cNvSpPr>
          <p:nvPr/>
        </p:nvSpPr>
        <p:spPr bwMode="auto">
          <a:xfrm>
            <a:off x="11336612" y="633552"/>
            <a:ext cx="45041" cy="49784"/>
          </a:xfrm>
          <a:custGeom>
            <a:avLst/>
            <a:gdLst/>
            <a:ahLst/>
            <a:cxnLst/>
            <a:rect l="0" t="0" r="r" b="b"/>
            <a:pathLst>
              <a:path w="7094" h="7840">
                <a:moveTo>
                  <a:pt x="7094" y="6106"/>
                </a:moveTo>
                <a:lnTo>
                  <a:pt x="1935" y="610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7094" y="7840"/>
                </a:lnTo>
                <a:lnTo>
                  <a:pt x="7094" y="610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8" name="Freeform 308"/>
          <p:cNvSpPr>
            <a:spLocks noChangeArrowheads="1"/>
          </p:cNvSpPr>
          <p:nvPr/>
        </p:nvSpPr>
        <p:spPr bwMode="auto">
          <a:xfrm>
            <a:off x="11462050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4009" y="3625"/>
                </a:moveTo>
                <a:lnTo>
                  <a:pt x="4009" y="4971"/>
                </a:lnTo>
                <a:lnTo>
                  <a:pt x="7428" y="4971"/>
                </a:lnTo>
                <a:cubicBezTo>
                  <a:pt x="7428" y="4971"/>
                  <a:pt x="7428" y="5100"/>
                  <a:pt x="7428" y="5221"/>
                </a:cubicBezTo>
                <a:cubicBezTo>
                  <a:pt x="7428" y="5593"/>
                  <a:pt x="7218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5221"/>
                  <a:pt x="1934" y="2784"/>
                  <a:pt x="1934" y="2615"/>
                </a:cubicBez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812" y="2615"/>
                  <a:pt x="9362" y="2615"/>
                  <a:pt x="9362" y="2615"/>
                </a:cubicBezTo>
                <a:lnTo>
                  <a:pt x="9346" y="1846"/>
                </a:lnTo>
                <a:cubicBezTo>
                  <a:pt x="9325" y="634"/>
                  <a:pt x="8093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3" y="7840"/>
                  <a:pt x="9325" y="7203"/>
                  <a:pt x="9346" y="5990"/>
                </a:cubicBezTo>
                <a:lnTo>
                  <a:pt x="9362" y="5221"/>
                </a:lnTo>
                <a:lnTo>
                  <a:pt x="9362" y="3625"/>
                </a:lnTo>
                <a:lnTo>
                  <a:pt x="4009" y="362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9" name="Freeform 309"/>
          <p:cNvSpPr>
            <a:spLocks noChangeArrowheads="1"/>
          </p:cNvSpPr>
          <p:nvPr/>
        </p:nvSpPr>
        <p:spPr bwMode="auto">
          <a:xfrm>
            <a:off x="11265829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7429" y="5221"/>
                </a:moveTo>
                <a:cubicBezTo>
                  <a:pt x="7429" y="5593"/>
                  <a:pt x="7219" y="6106"/>
                  <a:pt x="6288" y="6106"/>
                </a:cubicBezTo>
                <a:lnTo>
                  <a:pt x="3075" y="6106"/>
                </a:lnTo>
                <a:cubicBezTo>
                  <a:pt x="2141" y="6106"/>
                  <a:pt x="1935" y="5593"/>
                  <a:pt x="1935" y="5221"/>
                </a:cubicBezTo>
                <a:cubicBezTo>
                  <a:pt x="1935" y="4834"/>
                  <a:pt x="1935" y="2615"/>
                  <a:pt x="1935" y="2615"/>
                </a:cubicBezTo>
                <a:cubicBezTo>
                  <a:pt x="1935" y="2246"/>
                  <a:pt x="2141" y="1734"/>
                  <a:pt x="3075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429" y="3040"/>
                  <a:pt x="7429" y="4796"/>
                  <a:pt x="7429" y="5221"/>
                </a:cubicBezTo>
                <a:moveTo>
                  <a:pt x="9363" y="2615"/>
                </a:moveTo>
                <a:lnTo>
                  <a:pt x="9341" y="1846"/>
                </a:lnTo>
                <a:cubicBezTo>
                  <a:pt x="9326" y="634"/>
                  <a:pt x="8094" y="0"/>
                  <a:pt x="6029" y="0"/>
                </a:cubicBezTo>
                <a:lnTo>
                  <a:pt x="3335" y="0"/>
                </a:lnTo>
                <a:cubicBezTo>
                  <a:pt x="1266" y="0"/>
                  <a:pt x="38" y="634"/>
                  <a:pt x="16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6" y="5990"/>
                </a:lnTo>
                <a:cubicBezTo>
                  <a:pt x="38" y="7203"/>
                  <a:pt x="1266" y="7840"/>
                  <a:pt x="3335" y="7840"/>
                </a:cubicBezTo>
                <a:lnTo>
                  <a:pt x="6029" y="7840"/>
                </a:lnTo>
                <a:cubicBezTo>
                  <a:pt x="8094" y="7840"/>
                  <a:pt x="9326" y="7203"/>
                  <a:pt x="9341" y="5990"/>
                </a:cubicBezTo>
                <a:lnTo>
                  <a:pt x="9363" y="5221"/>
                </a:lnTo>
                <a:lnTo>
                  <a:pt x="9363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0" name="Freeform 310"/>
          <p:cNvSpPr>
            <a:spLocks noChangeArrowheads="1"/>
          </p:cNvSpPr>
          <p:nvPr/>
        </p:nvSpPr>
        <p:spPr bwMode="auto">
          <a:xfrm>
            <a:off x="11390314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7428" y="5221"/>
                </a:moveTo>
                <a:cubicBezTo>
                  <a:pt x="7428" y="5593"/>
                  <a:pt x="7218" y="6106"/>
                  <a:pt x="6290" y="6106"/>
                </a:cubicBez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34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428" y="3040"/>
                  <a:pt x="7428" y="4796"/>
                  <a:pt x="7428" y="5221"/>
                </a:cubicBezTo>
                <a:moveTo>
                  <a:pt x="9362" y="2615"/>
                </a:move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4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62" y="5221"/>
                </a:lnTo>
                <a:lnTo>
                  <a:pt x="9362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1" name="Freeform 311"/>
          <p:cNvSpPr>
            <a:spLocks noChangeArrowheads="1"/>
          </p:cNvSpPr>
          <p:nvPr/>
        </p:nvSpPr>
        <p:spPr bwMode="auto">
          <a:xfrm>
            <a:off x="11051732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6287" y="6106"/>
                </a:move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75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19" y="1734"/>
                  <a:pt x="7428" y="2246"/>
                  <a:pt x="7428" y="2615"/>
                </a:cubicBezTo>
                <a:cubicBezTo>
                  <a:pt x="7812" y="2615"/>
                  <a:pt x="9359" y="2615"/>
                  <a:pt x="9359" y="2615"/>
                </a:cubicBezTo>
                <a:lnTo>
                  <a:pt x="9340" y="1846"/>
                </a:lnTo>
                <a:cubicBezTo>
                  <a:pt x="9322" y="634"/>
                  <a:pt x="8090" y="0"/>
                  <a:pt x="6025" y="0"/>
                </a:cubicBezTo>
                <a:lnTo>
                  <a:pt x="3334" y="0"/>
                </a:lnTo>
                <a:cubicBezTo>
                  <a:pt x="1269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9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2" y="7203"/>
                  <a:pt x="9340" y="5990"/>
                </a:cubicBezTo>
                <a:lnTo>
                  <a:pt x="9359" y="5221"/>
                </a:lnTo>
                <a:cubicBezTo>
                  <a:pt x="9359" y="5221"/>
                  <a:pt x="7812" y="5221"/>
                  <a:pt x="7428" y="5221"/>
                </a:cubicBezTo>
                <a:cubicBezTo>
                  <a:pt x="7428" y="5593"/>
                  <a:pt x="7219" y="6106"/>
                  <a:pt x="6287" y="610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2" name="Freeform 312"/>
          <p:cNvSpPr>
            <a:spLocks noChangeArrowheads="1"/>
          </p:cNvSpPr>
          <p:nvPr/>
        </p:nvSpPr>
        <p:spPr bwMode="auto">
          <a:xfrm>
            <a:off x="11193642" y="633552"/>
            <a:ext cx="60522" cy="49784"/>
          </a:xfrm>
          <a:custGeom>
            <a:avLst/>
            <a:gdLst/>
            <a:ahLst/>
            <a:cxnLst/>
            <a:rect l="0" t="0" r="r" b="b"/>
            <a:pathLst>
              <a:path w="9531" h="7840">
                <a:moveTo>
                  <a:pt x="7600" y="0"/>
                </a:moveTo>
                <a:lnTo>
                  <a:pt x="7600" y="5740"/>
                </a:lnTo>
                <a:cubicBezTo>
                  <a:pt x="7081" y="5081"/>
                  <a:pt x="3128" y="956"/>
                  <a:pt x="2772" y="506"/>
                </a:cubicBezTo>
                <a:cubicBezTo>
                  <a:pt x="2443" y="93"/>
                  <a:pt x="2100" y="0"/>
                  <a:pt x="1934" y="0"/>
                </a:cubicBezTo>
                <a:lnTo>
                  <a:pt x="0" y="0"/>
                </a:lnTo>
                <a:lnTo>
                  <a:pt x="0" y="7840"/>
                </a:lnTo>
                <a:lnTo>
                  <a:pt x="1934" y="7840"/>
                </a:lnTo>
                <a:lnTo>
                  <a:pt x="1934" y="2096"/>
                </a:lnTo>
                <a:cubicBezTo>
                  <a:pt x="2450" y="2759"/>
                  <a:pt x="6403" y="6884"/>
                  <a:pt x="6759" y="7331"/>
                </a:cubicBezTo>
                <a:cubicBezTo>
                  <a:pt x="7090" y="7746"/>
                  <a:pt x="7431" y="7840"/>
                  <a:pt x="7600" y="7840"/>
                </a:cubicBezTo>
                <a:lnTo>
                  <a:pt x="9531" y="7840"/>
                </a:lnTo>
                <a:lnTo>
                  <a:pt x="9531" y="0"/>
                </a:lnTo>
                <a:lnTo>
                  <a:pt x="760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3" name="Freeform 313"/>
          <p:cNvSpPr>
            <a:spLocks noChangeArrowheads="1"/>
          </p:cNvSpPr>
          <p:nvPr/>
        </p:nvSpPr>
        <p:spPr bwMode="auto">
          <a:xfrm>
            <a:off x="1098094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4" y="1846"/>
                </a:lnTo>
                <a:cubicBezTo>
                  <a:pt x="9322" y="634"/>
                  <a:pt x="8091" y="0"/>
                  <a:pt x="6025" y="0"/>
                </a:cubicBezTo>
                <a:lnTo>
                  <a:pt x="3334" y="0"/>
                </a:lnTo>
                <a:cubicBezTo>
                  <a:pt x="1265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5" y="7840"/>
                  <a:pt x="3334" y="7840"/>
                </a:cubicBezTo>
                <a:lnTo>
                  <a:pt x="6025" y="7840"/>
                </a:lnTo>
                <a:cubicBezTo>
                  <a:pt x="8091" y="7840"/>
                  <a:pt x="9322" y="7203"/>
                  <a:pt x="9344" y="5990"/>
                </a:cubicBezTo>
                <a:lnTo>
                  <a:pt x="9359" y="5221"/>
                </a:lnTo>
                <a:cubicBezTo>
                  <a:pt x="9359" y="5221"/>
                  <a:pt x="7816" y="5221"/>
                  <a:pt x="7428" y="5221"/>
                </a:cubicBezTo>
                <a:cubicBezTo>
                  <a:pt x="7428" y="5593"/>
                  <a:pt x="7222" y="6106"/>
                  <a:pt x="6287" y="6106"/>
                </a:cubicBezTo>
                <a:lnTo>
                  <a:pt x="3072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22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4" name="Freeform 314"/>
          <p:cNvSpPr>
            <a:spLocks noChangeArrowheads="1"/>
          </p:cNvSpPr>
          <p:nvPr/>
        </p:nvSpPr>
        <p:spPr bwMode="auto">
          <a:xfrm>
            <a:off x="1155919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59" y="5221"/>
                </a:lnTo>
                <a:cubicBezTo>
                  <a:pt x="9359" y="5221"/>
                  <a:pt x="7815" y="5221"/>
                  <a:pt x="7428" y="5221"/>
                </a:cubicBezTo>
                <a:cubicBezTo>
                  <a:pt x="7428" y="5593"/>
                  <a:pt x="7221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21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5" name="Freeform 315"/>
          <p:cNvSpPr>
            <a:spLocks noChangeArrowheads="1"/>
          </p:cNvSpPr>
          <p:nvPr/>
        </p:nvSpPr>
        <p:spPr bwMode="auto">
          <a:xfrm>
            <a:off x="11628052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1935" y="2800"/>
                </a:moveTo>
                <a:lnTo>
                  <a:pt x="1935" y="2615"/>
                </a:lnTo>
                <a:cubicBezTo>
                  <a:pt x="1935" y="2615"/>
                  <a:pt x="1935" y="2821"/>
                  <a:pt x="1935" y="2615"/>
                </a:cubicBezTo>
                <a:cubicBezTo>
                  <a:pt x="1935" y="2246"/>
                  <a:pt x="2144" y="1734"/>
                  <a:pt x="3072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813" y="2615"/>
                  <a:pt x="9363" y="2615"/>
                  <a:pt x="9363" y="2615"/>
                </a:cubicBezTo>
                <a:lnTo>
                  <a:pt x="9344" y="1846"/>
                </a:lnTo>
                <a:cubicBezTo>
                  <a:pt x="9322" y="634"/>
                  <a:pt x="8094" y="0"/>
                  <a:pt x="6025" y="0"/>
                </a:cubicBezTo>
                <a:lnTo>
                  <a:pt x="3338" y="0"/>
                </a:lnTo>
                <a:cubicBezTo>
                  <a:pt x="1269" y="0"/>
                  <a:pt x="38" y="634"/>
                  <a:pt x="16" y="1846"/>
                </a:cubicBezTo>
                <a:lnTo>
                  <a:pt x="0" y="2615"/>
                </a:lnTo>
                <a:lnTo>
                  <a:pt x="0" y="4390"/>
                </a:lnTo>
                <a:lnTo>
                  <a:pt x="597" y="4437"/>
                </a:lnTo>
                <a:lnTo>
                  <a:pt x="7429" y="4962"/>
                </a:lnTo>
                <a:lnTo>
                  <a:pt x="7429" y="5221"/>
                </a:lnTo>
                <a:cubicBezTo>
                  <a:pt x="7429" y="5593"/>
                  <a:pt x="7219" y="6106"/>
                  <a:pt x="6288" y="6106"/>
                </a:cubicBezTo>
                <a:lnTo>
                  <a:pt x="3072" y="6106"/>
                </a:lnTo>
                <a:cubicBezTo>
                  <a:pt x="2144" y="6106"/>
                  <a:pt x="1935" y="5593"/>
                  <a:pt x="1935" y="5221"/>
                </a:cubicBezTo>
                <a:cubicBezTo>
                  <a:pt x="1550" y="5221"/>
                  <a:pt x="0" y="5221"/>
                  <a:pt x="0" y="5221"/>
                </a:cubicBezTo>
                <a:lnTo>
                  <a:pt x="16" y="5990"/>
                </a:lnTo>
                <a:cubicBezTo>
                  <a:pt x="38" y="7203"/>
                  <a:pt x="1269" y="7840"/>
                  <a:pt x="3338" y="7840"/>
                </a:cubicBezTo>
                <a:lnTo>
                  <a:pt x="6025" y="7840"/>
                </a:lnTo>
                <a:cubicBezTo>
                  <a:pt x="8094" y="7840"/>
                  <a:pt x="9322" y="7203"/>
                  <a:pt x="9344" y="5990"/>
                </a:cubicBezTo>
                <a:lnTo>
                  <a:pt x="9360" y="5284"/>
                </a:lnTo>
                <a:lnTo>
                  <a:pt x="9363" y="3375"/>
                </a:lnTo>
                <a:lnTo>
                  <a:pt x="1935" y="280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6" name="Freeform 316"/>
          <p:cNvSpPr>
            <a:spLocks noChangeArrowheads="1"/>
          </p:cNvSpPr>
          <p:nvPr/>
        </p:nvSpPr>
        <p:spPr bwMode="auto">
          <a:xfrm>
            <a:off x="11122001" y="633552"/>
            <a:ext cx="58712" cy="49784"/>
          </a:xfrm>
          <a:custGeom>
            <a:avLst/>
            <a:gdLst/>
            <a:ahLst/>
            <a:cxnLst/>
            <a:rect l="0" t="0" r="r" b="b"/>
            <a:pathLst>
              <a:path w="9247" h="7840">
                <a:moveTo>
                  <a:pt x="7313" y="0"/>
                </a:moveTo>
                <a:lnTo>
                  <a:pt x="7313" y="3146"/>
                </a:lnTo>
                <a:lnTo>
                  <a:pt x="1935" y="314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1935" y="4878"/>
                </a:lnTo>
                <a:lnTo>
                  <a:pt x="7313" y="4878"/>
                </a:lnTo>
                <a:lnTo>
                  <a:pt x="7313" y="7840"/>
                </a:lnTo>
                <a:lnTo>
                  <a:pt x="9247" y="7840"/>
                </a:lnTo>
                <a:lnTo>
                  <a:pt x="9247" y="0"/>
                </a:lnTo>
                <a:lnTo>
                  <a:pt x="731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7" name="Freeform 317"/>
          <p:cNvSpPr>
            <a:spLocks noChangeArrowheads="1"/>
          </p:cNvSpPr>
          <p:nvPr/>
        </p:nvSpPr>
        <p:spPr bwMode="auto">
          <a:xfrm>
            <a:off x="11164940" y="385026"/>
            <a:ext cx="254311" cy="180004"/>
          </a:xfrm>
          <a:custGeom>
            <a:avLst/>
            <a:gdLst/>
            <a:ahLst/>
            <a:cxnLst/>
            <a:rect l="0" t="0" r="r" b="b"/>
            <a:pathLst>
              <a:path w="40050" h="28347">
                <a:moveTo>
                  <a:pt x="21966" y="2319"/>
                </a:moveTo>
                <a:cubicBezTo>
                  <a:pt x="22450" y="2387"/>
                  <a:pt x="36250" y="4316"/>
                  <a:pt x="36250" y="4316"/>
                </a:cubicBezTo>
                <a:lnTo>
                  <a:pt x="40050" y="3634"/>
                </a:lnTo>
                <a:lnTo>
                  <a:pt x="21237" y="316"/>
                </a:lnTo>
                <a:cubicBezTo>
                  <a:pt x="19750" y="53"/>
                  <a:pt x="19222" y="0"/>
                  <a:pt x="19041" y="0"/>
                </a:cubicBezTo>
                <a:cubicBezTo>
                  <a:pt x="18647" y="0"/>
                  <a:pt x="17297" y="237"/>
                  <a:pt x="16844" y="319"/>
                </a:cubicBezTo>
                <a:lnTo>
                  <a:pt x="2947" y="2962"/>
                </a:lnTo>
                <a:cubicBezTo>
                  <a:pt x="84" y="3591"/>
                  <a:pt x="0" y="6578"/>
                  <a:pt x="0" y="6916"/>
                </a:cubicBezTo>
                <a:lnTo>
                  <a:pt x="0" y="22247"/>
                </a:lnTo>
                <a:cubicBezTo>
                  <a:pt x="0" y="24319"/>
                  <a:pt x="1750" y="25263"/>
                  <a:pt x="2797" y="25497"/>
                </a:cubicBezTo>
                <a:lnTo>
                  <a:pt x="18284" y="28266"/>
                </a:lnTo>
                <a:cubicBezTo>
                  <a:pt x="18778" y="28338"/>
                  <a:pt x="18972" y="28347"/>
                  <a:pt x="19044" y="28347"/>
                </a:cubicBezTo>
                <a:cubicBezTo>
                  <a:pt x="19131" y="28347"/>
                  <a:pt x="19328" y="28334"/>
                  <a:pt x="19769" y="28272"/>
                </a:cubicBezTo>
                <a:lnTo>
                  <a:pt x="35222" y="25503"/>
                </a:lnTo>
                <a:cubicBezTo>
                  <a:pt x="37119" y="25172"/>
                  <a:pt x="38084" y="23863"/>
                  <a:pt x="38084" y="21613"/>
                </a:cubicBezTo>
                <a:lnTo>
                  <a:pt x="38084" y="17600"/>
                </a:lnTo>
                <a:lnTo>
                  <a:pt x="32275" y="17600"/>
                </a:lnTo>
                <a:lnTo>
                  <a:pt x="32275" y="22075"/>
                </a:lnTo>
                <a:cubicBezTo>
                  <a:pt x="32222" y="22588"/>
                  <a:pt x="32297" y="24703"/>
                  <a:pt x="29756" y="25109"/>
                </a:cubicBezTo>
                <a:cubicBezTo>
                  <a:pt x="28934" y="25241"/>
                  <a:pt x="24619" y="25797"/>
                  <a:pt x="21722" y="26166"/>
                </a:cubicBezTo>
                <a:cubicBezTo>
                  <a:pt x="20725" y="26294"/>
                  <a:pt x="19506" y="26359"/>
                  <a:pt x="19041" y="26359"/>
                </a:cubicBezTo>
                <a:cubicBezTo>
                  <a:pt x="18612" y="26359"/>
                  <a:pt x="17634" y="26325"/>
                  <a:pt x="16678" y="26213"/>
                </a:cubicBezTo>
                <a:cubicBezTo>
                  <a:pt x="13491" y="25816"/>
                  <a:pt x="8206" y="25156"/>
                  <a:pt x="8206" y="25156"/>
                </a:cubicBezTo>
                <a:cubicBezTo>
                  <a:pt x="5575" y="24706"/>
                  <a:pt x="5662" y="22963"/>
                  <a:pt x="5662" y="22059"/>
                </a:cubicBezTo>
                <a:lnTo>
                  <a:pt x="5662" y="7081"/>
                </a:lnTo>
                <a:cubicBezTo>
                  <a:pt x="5662" y="5744"/>
                  <a:pt x="6284" y="4316"/>
                  <a:pt x="8019" y="3941"/>
                </a:cubicBezTo>
                <a:cubicBezTo>
                  <a:pt x="8087" y="3925"/>
                  <a:pt x="15887" y="2428"/>
                  <a:pt x="16228" y="2359"/>
                </a:cubicBezTo>
                <a:cubicBezTo>
                  <a:pt x="16575" y="2294"/>
                  <a:pt x="17772" y="2044"/>
                  <a:pt x="19041" y="2044"/>
                </a:cubicBezTo>
                <a:cubicBezTo>
                  <a:pt x="20312" y="2044"/>
                  <a:pt x="21481" y="2253"/>
                  <a:pt x="21966" y="2319"/>
                </a:cubicBezTo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8" name="Freeform 318"/>
          <p:cNvSpPr>
            <a:spLocks noChangeArrowheads="1"/>
          </p:cNvSpPr>
          <p:nvPr/>
        </p:nvSpPr>
        <p:spPr bwMode="auto">
          <a:xfrm>
            <a:off x="11242791" y="452603"/>
            <a:ext cx="38259" cy="39364"/>
          </a:xfrm>
          <a:custGeom>
            <a:avLst/>
            <a:gdLst/>
            <a:ahLst/>
            <a:cxnLst/>
            <a:rect l="0" t="0" r="r" b="b"/>
            <a:pathLst>
              <a:path w="6025" h="6200">
                <a:moveTo>
                  <a:pt x="0" y="6200"/>
                </a:moveTo>
                <a:lnTo>
                  <a:pt x="6025" y="6200"/>
                </a:lnTo>
                <a:lnTo>
                  <a:pt x="6025" y="0"/>
                </a:lnTo>
                <a:lnTo>
                  <a:pt x="0" y="318"/>
                </a:lnTo>
                <a:lnTo>
                  <a:pt x="0" y="6200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9" name="Freeform 319"/>
          <p:cNvSpPr>
            <a:spLocks noChangeArrowheads="1"/>
          </p:cNvSpPr>
          <p:nvPr/>
        </p:nvSpPr>
        <p:spPr bwMode="auto">
          <a:xfrm>
            <a:off x="11138708" y="342875"/>
            <a:ext cx="294304" cy="264236"/>
          </a:xfrm>
          <a:custGeom>
            <a:avLst/>
            <a:gdLst/>
            <a:ahLst/>
            <a:cxnLst/>
            <a:rect l="0" t="0" r="r" b="b"/>
            <a:pathLst>
              <a:path w="46347" h="41613">
                <a:moveTo>
                  <a:pt x="46347" y="6779"/>
                </a:moveTo>
                <a:cubicBezTo>
                  <a:pt x="46347" y="5813"/>
                  <a:pt x="45878" y="5129"/>
                  <a:pt x="44856" y="4875"/>
                </a:cubicBezTo>
                <a:cubicBezTo>
                  <a:pt x="44853" y="4875"/>
                  <a:pt x="44850" y="4872"/>
                  <a:pt x="44847" y="4872"/>
                </a:cubicBezTo>
                <a:cubicBezTo>
                  <a:pt x="44687" y="4835"/>
                  <a:pt x="25690" y="279"/>
                  <a:pt x="25590" y="257"/>
                </a:cubicBezTo>
                <a:cubicBezTo>
                  <a:pt x="25225" y="172"/>
                  <a:pt x="24556" y="47"/>
                  <a:pt x="23787" y="0"/>
                </a:cubicBezTo>
                <a:lnTo>
                  <a:pt x="22559" y="0"/>
                </a:lnTo>
                <a:cubicBezTo>
                  <a:pt x="21768" y="47"/>
                  <a:pt x="21087" y="182"/>
                  <a:pt x="20728" y="260"/>
                </a:cubicBezTo>
                <a:cubicBezTo>
                  <a:pt x="20647" y="282"/>
                  <a:pt x="7559" y="3419"/>
                  <a:pt x="7381" y="3460"/>
                </a:cubicBezTo>
                <a:cubicBezTo>
                  <a:pt x="3181" y="4432"/>
                  <a:pt x="0" y="5679"/>
                  <a:pt x="0" y="12247"/>
                </a:cubicBezTo>
                <a:cubicBezTo>
                  <a:pt x="0" y="14329"/>
                  <a:pt x="0" y="27051"/>
                  <a:pt x="0" y="28979"/>
                </a:cubicBezTo>
                <a:cubicBezTo>
                  <a:pt x="0" y="36051"/>
                  <a:pt x="2481" y="37301"/>
                  <a:pt x="6068" y="38332"/>
                </a:cubicBezTo>
                <a:cubicBezTo>
                  <a:pt x="6100" y="38341"/>
                  <a:pt x="15387" y="40238"/>
                  <a:pt x="20925" y="41372"/>
                </a:cubicBezTo>
                <a:cubicBezTo>
                  <a:pt x="20937" y="41372"/>
                  <a:pt x="20947" y="41376"/>
                  <a:pt x="20959" y="41379"/>
                </a:cubicBezTo>
                <a:cubicBezTo>
                  <a:pt x="21462" y="41482"/>
                  <a:pt x="22287" y="41613"/>
                  <a:pt x="23172" y="41613"/>
                </a:cubicBezTo>
                <a:cubicBezTo>
                  <a:pt x="24072" y="41613"/>
                  <a:pt x="24909" y="41476"/>
                  <a:pt x="25412" y="41372"/>
                </a:cubicBezTo>
                <a:lnTo>
                  <a:pt x="25443" y="41366"/>
                </a:lnTo>
                <a:cubicBezTo>
                  <a:pt x="25443" y="41366"/>
                  <a:pt x="40244" y="38341"/>
                  <a:pt x="40281" y="38332"/>
                </a:cubicBezTo>
                <a:cubicBezTo>
                  <a:pt x="45859" y="37054"/>
                  <a:pt x="46347" y="33838"/>
                  <a:pt x="46347" y="28979"/>
                </a:cubicBezTo>
                <a:lnTo>
                  <a:pt x="46347" y="18179"/>
                </a:lnTo>
                <a:lnTo>
                  <a:pt x="23172" y="17238"/>
                </a:lnTo>
                <a:lnTo>
                  <a:pt x="23172" y="23479"/>
                </a:lnTo>
                <a:lnTo>
                  <a:pt x="42975" y="23479"/>
                </a:lnTo>
                <a:lnTo>
                  <a:pt x="42975" y="28251"/>
                </a:lnTo>
                <a:cubicBezTo>
                  <a:pt x="42975" y="32032"/>
                  <a:pt x="40500" y="32710"/>
                  <a:pt x="39481" y="32888"/>
                </a:cubicBezTo>
                <a:lnTo>
                  <a:pt x="25450" y="35404"/>
                </a:lnTo>
                <a:lnTo>
                  <a:pt x="23925" y="35672"/>
                </a:lnTo>
                <a:cubicBezTo>
                  <a:pt x="23584" y="35719"/>
                  <a:pt x="23331" y="35744"/>
                  <a:pt x="23175" y="35744"/>
                </a:cubicBezTo>
                <a:cubicBezTo>
                  <a:pt x="23015" y="35744"/>
                  <a:pt x="22753" y="35716"/>
                  <a:pt x="22406" y="35669"/>
                </a:cubicBezTo>
                <a:lnTo>
                  <a:pt x="20212" y="35279"/>
                </a:lnTo>
                <a:lnTo>
                  <a:pt x="6778" y="32879"/>
                </a:lnTo>
                <a:cubicBezTo>
                  <a:pt x="5181" y="32529"/>
                  <a:pt x="3375" y="31194"/>
                  <a:pt x="3375" y="28885"/>
                </a:cubicBezTo>
                <a:lnTo>
                  <a:pt x="3375" y="13554"/>
                </a:lnTo>
                <a:cubicBezTo>
                  <a:pt x="3375" y="12141"/>
                  <a:pt x="4043" y="9482"/>
                  <a:pt x="6925" y="8860"/>
                </a:cubicBezTo>
                <a:lnTo>
                  <a:pt x="11993" y="7894"/>
                </a:lnTo>
                <a:lnTo>
                  <a:pt x="22097" y="6000"/>
                </a:lnTo>
                <a:cubicBezTo>
                  <a:pt x="22606" y="5922"/>
                  <a:pt x="22968" y="5879"/>
                  <a:pt x="23172" y="5879"/>
                </a:cubicBezTo>
                <a:cubicBezTo>
                  <a:pt x="23515" y="5879"/>
                  <a:pt x="24356" y="6007"/>
                  <a:pt x="25481" y="6207"/>
                </a:cubicBezTo>
                <a:lnTo>
                  <a:pt x="46347" y="9885"/>
                </a:lnTo>
                <a:lnTo>
                  <a:pt x="46347" y="6779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20" name="Freeform 320"/>
          <p:cNvSpPr>
            <a:spLocks noChangeArrowheads="1"/>
          </p:cNvSpPr>
          <p:nvPr/>
        </p:nvSpPr>
        <p:spPr bwMode="auto">
          <a:xfrm>
            <a:off x="10927412" y="383388"/>
            <a:ext cx="168586" cy="200711"/>
          </a:xfrm>
          <a:custGeom>
            <a:avLst/>
            <a:gdLst/>
            <a:ahLst/>
            <a:cxnLst/>
            <a:rect l="0" t="0" r="r" b="b"/>
            <a:pathLst>
              <a:path w="26550" h="31609">
                <a:moveTo>
                  <a:pt x="26550" y="5596"/>
                </a:moveTo>
                <a:lnTo>
                  <a:pt x="26550" y="0"/>
                </a:lnTo>
                <a:lnTo>
                  <a:pt x="0" y="0"/>
                </a:lnTo>
                <a:lnTo>
                  <a:pt x="0" y="5596"/>
                </a:lnTo>
                <a:lnTo>
                  <a:pt x="9690" y="5596"/>
                </a:lnTo>
                <a:lnTo>
                  <a:pt x="9690" y="26012"/>
                </a:lnTo>
                <a:lnTo>
                  <a:pt x="0" y="26012"/>
                </a:lnTo>
                <a:lnTo>
                  <a:pt x="0" y="31609"/>
                </a:lnTo>
                <a:lnTo>
                  <a:pt x="26550" y="31609"/>
                </a:lnTo>
                <a:lnTo>
                  <a:pt x="26550" y="26012"/>
                </a:lnTo>
                <a:lnTo>
                  <a:pt x="17484" y="26012"/>
                </a:lnTo>
                <a:lnTo>
                  <a:pt x="17484" y="5596"/>
                </a:lnTo>
                <a:lnTo>
                  <a:pt x="26550" y="559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43" name="Text Box 49">
            <a:extLst>
              <a:ext uri="{FF2B5EF4-FFF2-40B4-BE49-F238E27FC236}">
                <a16:creationId xmlns:a16="http://schemas.microsoft.com/office/drawing/2014/main" id="{6B04C046-D45F-4670-AF0D-81A1CA883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12" y="2814754"/>
            <a:ext cx="4092937" cy="315105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  <a:buClr>
                <a:srgbClr val="44B5D0"/>
              </a:buClr>
              <a:defRPr/>
            </a:pPr>
            <a:r>
              <a:rPr lang="ru-RU" sz="1400" b="1" dirty="0">
                <a:latin typeface="Fira Sans Condensed" panose="020B0503050000020004" pitchFamily="34" charset="0"/>
              </a:rPr>
              <a:t>Транспортные решения </a:t>
            </a: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Fira Sans Condensed Light" panose="020B0403050000020004" pitchFamily="34" charset="0"/>
              </a:rPr>
              <a:t>Производители железнодорожной техники (локомотивы, вагоны)</a:t>
            </a: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Fira Sans Condensed Light" panose="020B0403050000020004" pitchFamily="34" charset="0"/>
              </a:rPr>
              <a:t>Производители автомобильной техники (автобусы, трамваи)</a:t>
            </a:r>
            <a:endParaRPr lang="en-US" sz="1400" dirty="0">
              <a:latin typeface="Fira Sans Condensed Light" panose="020B0403050000020004" pitchFamily="34" charset="0"/>
            </a:endParaRPr>
          </a:p>
          <a:p>
            <a:pPr algn="l">
              <a:buClr>
                <a:srgbClr val="44B5D0"/>
              </a:buClr>
              <a:defRPr/>
            </a:pPr>
            <a:endParaRPr lang="ru-RU" sz="1400" dirty="0">
              <a:latin typeface="Fira Sans Condensed Light" panose="020B0403050000020004" pitchFamily="34" charset="0"/>
            </a:endParaRPr>
          </a:p>
          <a:p>
            <a:pPr algn="l">
              <a:buClr>
                <a:srgbClr val="44B5D0"/>
              </a:buClr>
              <a:defRPr/>
            </a:pPr>
            <a:r>
              <a:rPr lang="ru-RU" sz="1400" b="1" dirty="0">
                <a:latin typeface="Fira Sans Condensed" panose="020B0503050000020004" pitchFamily="34" charset="0"/>
              </a:rPr>
              <a:t>Авиация </a:t>
            </a: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Fira Sans Condensed Light" panose="020B0403050000020004" pitchFamily="34" charset="0"/>
              </a:rPr>
              <a:t>Производители изделий (самолеты, вертолеты)</a:t>
            </a: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Fira Sans Condensed Light" panose="020B0403050000020004" pitchFamily="34" charset="0"/>
              </a:rPr>
              <a:t>Производители оборудования (двигатели)</a:t>
            </a: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endParaRPr lang="ru-RU" sz="1400" dirty="0">
              <a:latin typeface="Fira Sans Condensed Light" panose="020B0403050000020004" pitchFamily="34" charset="0"/>
            </a:endParaRPr>
          </a:p>
          <a:p>
            <a:pPr algn="l">
              <a:buClr>
                <a:srgbClr val="44B5D0"/>
              </a:buClr>
              <a:defRPr/>
            </a:pPr>
            <a:r>
              <a:rPr lang="ru-RU" sz="1400" b="1" dirty="0">
                <a:latin typeface="Fira Sans Condensed" panose="020B0503050000020004" pitchFamily="34" charset="0"/>
              </a:rPr>
              <a:t>Судостроение </a:t>
            </a:r>
            <a:endParaRPr lang="en-US" sz="1400" b="1" dirty="0">
              <a:latin typeface="Fira Sans Condensed" panose="020B0503050000020004" pitchFamily="34" charset="0"/>
            </a:endParaRP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Fira Sans Condensed Light" panose="020B0403050000020004" pitchFamily="34" charset="0"/>
              </a:rPr>
              <a:t>Производители изделий (корабли, суда)</a:t>
            </a: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Fira Sans Condensed Light" panose="020B0403050000020004" pitchFamily="34" charset="0"/>
              </a:rPr>
              <a:t>Производители оборудования (двигатели)</a:t>
            </a:r>
            <a:r>
              <a:rPr lang="ru-RU" sz="1400" b="1" dirty="0">
                <a:latin typeface="Fira Sans Condensed Light" panose="020B0403050000020004" pitchFamily="34" charset="0"/>
              </a:rPr>
              <a:t> </a:t>
            </a:r>
          </a:p>
          <a:p>
            <a:pPr lvl="1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ru-RU" sz="1200" dirty="0"/>
          </a:p>
        </p:txBody>
      </p:sp>
      <p:sp>
        <p:nvSpPr>
          <p:cNvPr id="29" name="Freeform 321">
            <a:extLst>
              <a:ext uri="{FF2B5EF4-FFF2-40B4-BE49-F238E27FC236}">
                <a16:creationId xmlns:a16="http://schemas.microsoft.com/office/drawing/2014/main" id="{905F4CFC-8276-4564-95AE-22D36E745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152828" cy="2347932"/>
          </a:xfrm>
          <a:custGeom>
            <a:avLst/>
            <a:gdLst/>
            <a:ahLst/>
            <a:cxnLst/>
            <a:rect l="0" t="0" r="r" b="b"/>
            <a:pathLst>
              <a:path w="339029" h="369754">
                <a:moveTo>
                  <a:pt x="0" y="174013"/>
                </a:moveTo>
                <a:lnTo>
                  <a:pt x="0" y="0"/>
                </a:lnTo>
                <a:lnTo>
                  <a:pt x="37631" y="0"/>
                </a:lnTo>
                <a:lnTo>
                  <a:pt x="339029" y="174013"/>
                </a:lnTo>
                <a:lnTo>
                  <a:pt x="0" y="369754"/>
                </a:lnTo>
                <a:lnTo>
                  <a:pt x="0" y="174013"/>
                </a:lnTo>
                <a:close/>
              </a:path>
            </a:pathLst>
          </a:custGeom>
          <a:solidFill>
            <a:srgbClr val="28ADEE">
              <a:alpha val="40000"/>
            </a:srgbClr>
          </a:solidFill>
          <a:ln w="9919"/>
        </p:spPr>
        <p:txBody>
          <a:bodyPr/>
          <a:lstStyle/>
          <a:p>
            <a:endParaRPr lang="ru-RU" sz="900" dirty="0"/>
          </a:p>
        </p:txBody>
      </p:sp>
      <p:sp>
        <p:nvSpPr>
          <p:cNvPr id="30" name="Freeform 322">
            <a:extLst>
              <a:ext uri="{FF2B5EF4-FFF2-40B4-BE49-F238E27FC236}">
                <a16:creationId xmlns:a16="http://schemas.microsoft.com/office/drawing/2014/main" id="{41477483-3DA1-44D2-B070-F5B6EFA39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57" y="0"/>
            <a:ext cx="1913878" cy="1104983"/>
          </a:xfrm>
          <a:custGeom>
            <a:avLst/>
            <a:gdLst/>
            <a:ahLst/>
            <a:cxnLst/>
            <a:rect l="0" t="0" r="r" b="b"/>
            <a:pathLst>
              <a:path w="301398" h="174013">
                <a:moveTo>
                  <a:pt x="301398" y="174013"/>
                </a:moveTo>
                <a:lnTo>
                  <a:pt x="0" y="0"/>
                </a:lnTo>
                <a:lnTo>
                  <a:pt x="301398" y="0"/>
                </a:lnTo>
                <a:lnTo>
                  <a:pt x="301398" y="174013"/>
                </a:lnTo>
                <a:close/>
              </a:path>
            </a:pathLst>
          </a:custGeom>
          <a:solidFill>
            <a:srgbClr val="A2F89D">
              <a:alpha val="40000"/>
            </a:srgbClr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" name="Freeform 323">
            <a:extLst>
              <a:ext uri="{FF2B5EF4-FFF2-40B4-BE49-F238E27FC236}">
                <a16:creationId xmlns:a16="http://schemas.microsoft.com/office/drawing/2014/main" id="{E4A6C69F-C79C-4695-A3C3-C080D70E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828" y="0"/>
            <a:ext cx="1913897" cy="1104983"/>
          </a:xfrm>
          <a:custGeom>
            <a:avLst/>
            <a:gdLst/>
            <a:ahLst/>
            <a:cxnLst/>
            <a:rect l="0" t="0" r="r" b="b"/>
            <a:pathLst>
              <a:path w="301401" h="174013">
                <a:moveTo>
                  <a:pt x="0" y="174013"/>
                </a:moveTo>
                <a:lnTo>
                  <a:pt x="3" y="0"/>
                </a:lnTo>
                <a:lnTo>
                  <a:pt x="301401" y="0"/>
                </a:lnTo>
                <a:lnTo>
                  <a:pt x="0" y="174013"/>
                </a:lnTo>
                <a:close/>
              </a:path>
            </a:pathLst>
          </a:custGeom>
          <a:solidFill>
            <a:srgbClr val="59E3A8">
              <a:alpha val="40000"/>
            </a:srgbClr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63" name="Text Box 49">
            <a:extLst>
              <a:ext uri="{FF2B5EF4-FFF2-40B4-BE49-F238E27FC236}">
                <a16:creationId xmlns:a16="http://schemas.microsoft.com/office/drawing/2014/main" id="{E5CC9176-15F5-4893-BC54-DC864D67E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889" y="2706915"/>
            <a:ext cx="4330304" cy="322800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endParaRPr lang="ru-RU" sz="1400" dirty="0">
              <a:latin typeface="Fira Sans Condensed Light" panose="020B0403050000020004" pitchFamily="34" charset="0"/>
            </a:endParaRPr>
          </a:p>
          <a:p>
            <a:pPr algn="l">
              <a:buClr>
                <a:srgbClr val="44B5D0"/>
              </a:buClr>
              <a:defRPr/>
            </a:pPr>
            <a:r>
              <a:rPr lang="ru-RU" sz="1400" b="1" dirty="0">
                <a:latin typeface="Fira Sans Condensed" panose="020B0503050000020004" pitchFamily="34" charset="0"/>
              </a:rPr>
              <a:t>Нефтегазовая промышленность </a:t>
            </a:r>
          </a:p>
          <a:p>
            <a:pPr marL="182563" indent="-182563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Fira Sans Condensed Light" panose="020B0403050000020004" pitchFamily="34" charset="0"/>
              </a:rPr>
              <a:t>Производители оборудования (газоперекачивающие станции, компрессоры, очистные сооружения)</a:t>
            </a:r>
          </a:p>
          <a:p>
            <a:pPr marL="171450" indent="-17145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Fira Sans Condensed Light" panose="020B0403050000020004" pitchFamily="34" charset="0"/>
              </a:rPr>
              <a:t>Строительство промышленных объектов</a:t>
            </a:r>
          </a:p>
          <a:p>
            <a:pPr marL="171450" indent="-17145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Fira Sans Condensed Light" panose="020B0403050000020004" pitchFamily="34" charset="0"/>
              </a:rPr>
              <a:t>Эксплуатанты инженерных объектов (ТЭЦ,  ГЭС)</a:t>
            </a:r>
          </a:p>
          <a:p>
            <a:pPr marL="171450" indent="-17145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Fira Sans Condensed Light" panose="020B0403050000020004" pitchFamily="34" charset="0"/>
              </a:rPr>
              <a:t>Гражданское строительство  </a:t>
            </a:r>
          </a:p>
          <a:p>
            <a:pPr marL="171450" indent="-17145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endParaRPr lang="ru-RU" sz="1400" b="1" dirty="0">
              <a:latin typeface="Fira Sans Condensed Light" panose="020B0403050000020004" pitchFamily="34" charset="0"/>
            </a:endParaRPr>
          </a:p>
          <a:p>
            <a:pPr>
              <a:buClr>
                <a:srgbClr val="44B5D0"/>
              </a:buClr>
              <a:defRPr/>
            </a:pPr>
            <a:r>
              <a:rPr lang="ru-RU" sz="1400" b="1" dirty="0">
                <a:latin typeface="Fira Sans Condensed" panose="020B0503050000020004" pitchFamily="34" charset="0"/>
              </a:rPr>
              <a:t>Смежные отрасли</a:t>
            </a: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Fira Sans Condensed Light" panose="020B0403050000020004" pitchFamily="34" charset="0"/>
              </a:rPr>
              <a:t>Производители станков</a:t>
            </a:r>
            <a:endParaRPr lang="en-US" sz="1400" dirty="0">
              <a:latin typeface="Fira Sans Condensed Light" panose="020B0403050000020004" pitchFamily="34" charset="0"/>
            </a:endParaRP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Fira Sans Condensed Light" panose="020B0403050000020004" pitchFamily="34" charset="0"/>
              </a:rPr>
              <a:t>Приборостроение </a:t>
            </a:r>
          </a:p>
          <a:p>
            <a:pPr marL="171450" indent="-17145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endParaRPr lang="ru-RU" sz="1400" b="1" dirty="0">
              <a:latin typeface="Fira Sans Condensed" panose="020B0503050000020004" pitchFamily="34" charset="0"/>
            </a:endParaRPr>
          </a:p>
          <a:p>
            <a:pPr>
              <a:buClr>
                <a:srgbClr val="44B5D0"/>
              </a:buClr>
              <a:defRPr/>
            </a:pPr>
            <a:r>
              <a:rPr lang="ru-RU" sz="1400" b="1" dirty="0">
                <a:latin typeface="Fira Sans Condensed" panose="020B0503050000020004" pitchFamily="34" charset="0"/>
              </a:rPr>
              <a:t>Металлургия </a:t>
            </a:r>
          </a:p>
          <a:p>
            <a:pPr marL="228600" indent="-228600">
              <a:buClr>
                <a:srgbClr val="44B5D0"/>
              </a:buClr>
              <a:buFont typeface="Wingdings" panose="05000000000000000000" pitchFamily="2" charset="2"/>
              <a:buChar char="§"/>
              <a:defRPr/>
            </a:pPr>
            <a:endParaRPr lang="ru-RU" sz="1200" dirty="0"/>
          </a:p>
          <a:p>
            <a:pPr lvl="1" indent="-228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ru-RU" sz="1200" dirty="0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7845CAF-39BF-4234-8047-B4049ABEC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6" y="732383"/>
            <a:ext cx="4141218" cy="1644655"/>
          </a:xfrm>
          <a:prstGeom prst="rect">
            <a:avLst/>
          </a:prstGeom>
        </p:spPr>
      </p:pic>
      <p:grpSp>
        <p:nvGrpSpPr>
          <p:cNvPr id="66" name="Gráfico 25">
            <a:extLst>
              <a:ext uri="{FF2B5EF4-FFF2-40B4-BE49-F238E27FC236}">
                <a16:creationId xmlns:a16="http://schemas.microsoft.com/office/drawing/2014/main" id="{C3664809-26B2-48CA-AD1E-C7E9C37C4B26}"/>
              </a:ext>
            </a:extLst>
          </p:cNvPr>
          <p:cNvGrpSpPr/>
          <p:nvPr/>
        </p:nvGrpSpPr>
        <p:grpSpPr>
          <a:xfrm>
            <a:off x="840689" y="5129645"/>
            <a:ext cx="625935" cy="416827"/>
            <a:chOff x="705664" y="2965619"/>
            <a:chExt cx="587425" cy="407846"/>
          </a:xfrm>
          <a:solidFill>
            <a:schemeClr val="tx2"/>
          </a:solidFill>
        </p:grpSpPr>
        <p:sp>
          <p:nvSpPr>
            <p:cNvPr id="67" name="Forma libre 10">
              <a:extLst>
                <a:ext uri="{FF2B5EF4-FFF2-40B4-BE49-F238E27FC236}">
                  <a16:creationId xmlns:a16="http://schemas.microsoft.com/office/drawing/2014/main" id="{FC802583-135B-4DB9-A941-EC4E790A0D10}"/>
                </a:ext>
              </a:extLst>
            </p:cNvPr>
            <p:cNvSpPr/>
            <p:nvPr/>
          </p:nvSpPr>
          <p:spPr>
            <a:xfrm>
              <a:off x="817464" y="3217915"/>
              <a:ext cx="77691" cy="77775"/>
            </a:xfrm>
            <a:custGeom>
              <a:avLst/>
              <a:gdLst>
                <a:gd name="connsiteX0" fmla="*/ 38846 w 77691"/>
                <a:gd name="connsiteY0" fmla="*/ 0 h 77775"/>
                <a:gd name="connsiteX1" fmla="*/ 0 w 77691"/>
                <a:gd name="connsiteY1" fmla="*/ 38888 h 77775"/>
                <a:gd name="connsiteX2" fmla="*/ 38846 w 77691"/>
                <a:gd name="connsiteY2" fmla="*/ 77775 h 77775"/>
                <a:gd name="connsiteX3" fmla="*/ 77692 w 77691"/>
                <a:gd name="connsiteY3" fmla="*/ 38888 h 77775"/>
                <a:gd name="connsiteX4" fmla="*/ 38846 w 77691"/>
                <a:gd name="connsiteY4" fmla="*/ 0 h 77775"/>
                <a:gd name="connsiteX5" fmla="*/ 38846 w 77691"/>
                <a:gd name="connsiteY5" fmla="*/ 57857 h 77775"/>
                <a:gd name="connsiteX6" fmla="*/ 19897 w 77691"/>
                <a:gd name="connsiteY6" fmla="*/ 38888 h 77775"/>
                <a:gd name="connsiteX7" fmla="*/ 38846 w 77691"/>
                <a:gd name="connsiteY7" fmla="*/ 19918 h 77775"/>
                <a:gd name="connsiteX8" fmla="*/ 57795 w 77691"/>
                <a:gd name="connsiteY8" fmla="*/ 38888 h 77775"/>
                <a:gd name="connsiteX9" fmla="*/ 38846 w 77691"/>
                <a:gd name="connsiteY9" fmla="*/ 57857 h 7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691" h="77775">
                  <a:moveTo>
                    <a:pt x="38846" y="0"/>
                  </a:moveTo>
                  <a:cubicBezTo>
                    <a:pt x="17054" y="0"/>
                    <a:pt x="0" y="17073"/>
                    <a:pt x="0" y="38888"/>
                  </a:cubicBezTo>
                  <a:cubicBezTo>
                    <a:pt x="0" y="60703"/>
                    <a:pt x="17054" y="77775"/>
                    <a:pt x="38846" y="77775"/>
                  </a:cubicBezTo>
                  <a:cubicBezTo>
                    <a:pt x="60637" y="77775"/>
                    <a:pt x="77692" y="60703"/>
                    <a:pt x="77692" y="38888"/>
                  </a:cubicBezTo>
                  <a:cubicBezTo>
                    <a:pt x="77692" y="17073"/>
                    <a:pt x="60637" y="0"/>
                    <a:pt x="38846" y="0"/>
                  </a:cubicBezTo>
                  <a:close/>
                  <a:moveTo>
                    <a:pt x="38846" y="57857"/>
                  </a:moveTo>
                  <a:cubicBezTo>
                    <a:pt x="28424" y="57857"/>
                    <a:pt x="19897" y="49321"/>
                    <a:pt x="19897" y="38888"/>
                  </a:cubicBezTo>
                  <a:cubicBezTo>
                    <a:pt x="19897" y="28454"/>
                    <a:pt x="28424" y="19918"/>
                    <a:pt x="38846" y="19918"/>
                  </a:cubicBezTo>
                  <a:cubicBezTo>
                    <a:pt x="49268" y="19918"/>
                    <a:pt x="57795" y="28454"/>
                    <a:pt x="57795" y="38888"/>
                  </a:cubicBezTo>
                  <a:cubicBezTo>
                    <a:pt x="57795" y="49321"/>
                    <a:pt x="49268" y="57857"/>
                    <a:pt x="38846" y="57857"/>
                  </a:cubicBezTo>
                  <a:close/>
                </a:path>
              </a:pathLst>
            </a:custGeom>
            <a:grpFill/>
            <a:ln w="9374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68" name="Forma libre 11">
              <a:extLst>
                <a:ext uri="{FF2B5EF4-FFF2-40B4-BE49-F238E27FC236}">
                  <a16:creationId xmlns:a16="http://schemas.microsoft.com/office/drawing/2014/main" id="{CA7E0C6B-766A-44AF-AEA7-99AFB2FF987A}"/>
                </a:ext>
              </a:extLst>
            </p:cNvPr>
            <p:cNvSpPr/>
            <p:nvPr/>
          </p:nvSpPr>
          <p:spPr>
            <a:xfrm>
              <a:off x="923580" y="3217915"/>
              <a:ext cx="77691" cy="77775"/>
            </a:xfrm>
            <a:custGeom>
              <a:avLst/>
              <a:gdLst>
                <a:gd name="connsiteX0" fmla="*/ 38846 w 77691"/>
                <a:gd name="connsiteY0" fmla="*/ 0 h 77775"/>
                <a:gd name="connsiteX1" fmla="*/ 0 w 77691"/>
                <a:gd name="connsiteY1" fmla="*/ 38888 h 77775"/>
                <a:gd name="connsiteX2" fmla="*/ 38846 w 77691"/>
                <a:gd name="connsiteY2" fmla="*/ 77775 h 77775"/>
                <a:gd name="connsiteX3" fmla="*/ 77692 w 77691"/>
                <a:gd name="connsiteY3" fmla="*/ 38888 h 77775"/>
                <a:gd name="connsiteX4" fmla="*/ 38846 w 77691"/>
                <a:gd name="connsiteY4" fmla="*/ 0 h 77775"/>
                <a:gd name="connsiteX5" fmla="*/ 38846 w 77691"/>
                <a:gd name="connsiteY5" fmla="*/ 57857 h 77775"/>
                <a:gd name="connsiteX6" fmla="*/ 19897 w 77691"/>
                <a:gd name="connsiteY6" fmla="*/ 38888 h 77775"/>
                <a:gd name="connsiteX7" fmla="*/ 38846 w 77691"/>
                <a:gd name="connsiteY7" fmla="*/ 19918 h 77775"/>
                <a:gd name="connsiteX8" fmla="*/ 57795 w 77691"/>
                <a:gd name="connsiteY8" fmla="*/ 38888 h 77775"/>
                <a:gd name="connsiteX9" fmla="*/ 38846 w 77691"/>
                <a:gd name="connsiteY9" fmla="*/ 57857 h 7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691" h="77775">
                  <a:moveTo>
                    <a:pt x="38846" y="0"/>
                  </a:moveTo>
                  <a:cubicBezTo>
                    <a:pt x="17054" y="0"/>
                    <a:pt x="0" y="17073"/>
                    <a:pt x="0" y="38888"/>
                  </a:cubicBezTo>
                  <a:cubicBezTo>
                    <a:pt x="0" y="60703"/>
                    <a:pt x="17054" y="77775"/>
                    <a:pt x="38846" y="77775"/>
                  </a:cubicBezTo>
                  <a:cubicBezTo>
                    <a:pt x="60637" y="77775"/>
                    <a:pt x="77692" y="60703"/>
                    <a:pt x="77692" y="38888"/>
                  </a:cubicBezTo>
                  <a:cubicBezTo>
                    <a:pt x="77692" y="17073"/>
                    <a:pt x="60637" y="0"/>
                    <a:pt x="38846" y="0"/>
                  </a:cubicBezTo>
                  <a:close/>
                  <a:moveTo>
                    <a:pt x="38846" y="57857"/>
                  </a:moveTo>
                  <a:cubicBezTo>
                    <a:pt x="28424" y="57857"/>
                    <a:pt x="19897" y="49321"/>
                    <a:pt x="19897" y="38888"/>
                  </a:cubicBezTo>
                  <a:cubicBezTo>
                    <a:pt x="19897" y="28454"/>
                    <a:pt x="28424" y="19918"/>
                    <a:pt x="38846" y="19918"/>
                  </a:cubicBezTo>
                  <a:cubicBezTo>
                    <a:pt x="49268" y="19918"/>
                    <a:pt x="57795" y="28454"/>
                    <a:pt x="57795" y="38888"/>
                  </a:cubicBezTo>
                  <a:cubicBezTo>
                    <a:pt x="58743" y="49321"/>
                    <a:pt x="50215" y="57857"/>
                    <a:pt x="38846" y="57857"/>
                  </a:cubicBezTo>
                  <a:close/>
                </a:path>
              </a:pathLst>
            </a:custGeom>
            <a:grpFill/>
            <a:ln w="9374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69" name="Forma libre 12">
              <a:extLst>
                <a:ext uri="{FF2B5EF4-FFF2-40B4-BE49-F238E27FC236}">
                  <a16:creationId xmlns:a16="http://schemas.microsoft.com/office/drawing/2014/main" id="{11EDF2D1-B11C-43F8-9A6A-B62DF80A7759}"/>
                </a:ext>
              </a:extLst>
            </p:cNvPr>
            <p:cNvSpPr/>
            <p:nvPr/>
          </p:nvSpPr>
          <p:spPr>
            <a:xfrm>
              <a:off x="1030643" y="3217915"/>
              <a:ext cx="77691" cy="77775"/>
            </a:xfrm>
            <a:custGeom>
              <a:avLst/>
              <a:gdLst>
                <a:gd name="connsiteX0" fmla="*/ 38846 w 77691"/>
                <a:gd name="connsiteY0" fmla="*/ 0 h 77775"/>
                <a:gd name="connsiteX1" fmla="*/ 0 w 77691"/>
                <a:gd name="connsiteY1" fmla="*/ 38888 h 77775"/>
                <a:gd name="connsiteX2" fmla="*/ 38846 w 77691"/>
                <a:gd name="connsiteY2" fmla="*/ 77775 h 77775"/>
                <a:gd name="connsiteX3" fmla="*/ 77692 w 77691"/>
                <a:gd name="connsiteY3" fmla="*/ 38888 h 77775"/>
                <a:gd name="connsiteX4" fmla="*/ 38846 w 77691"/>
                <a:gd name="connsiteY4" fmla="*/ 0 h 77775"/>
                <a:gd name="connsiteX5" fmla="*/ 38846 w 77691"/>
                <a:gd name="connsiteY5" fmla="*/ 57857 h 77775"/>
                <a:gd name="connsiteX6" fmla="*/ 19897 w 77691"/>
                <a:gd name="connsiteY6" fmla="*/ 38888 h 77775"/>
                <a:gd name="connsiteX7" fmla="*/ 38846 w 77691"/>
                <a:gd name="connsiteY7" fmla="*/ 19918 h 77775"/>
                <a:gd name="connsiteX8" fmla="*/ 57795 w 77691"/>
                <a:gd name="connsiteY8" fmla="*/ 38888 h 77775"/>
                <a:gd name="connsiteX9" fmla="*/ 38846 w 77691"/>
                <a:gd name="connsiteY9" fmla="*/ 57857 h 7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691" h="77775">
                  <a:moveTo>
                    <a:pt x="38846" y="0"/>
                  </a:moveTo>
                  <a:cubicBezTo>
                    <a:pt x="17054" y="0"/>
                    <a:pt x="0" y="17073"/>
                    <a:pt x="0" y="38888"/>
                  </a:cubicBezTo>
                  <a:cubicBezTo>
                    <a:pt x="0" y="60703"/>
                    <a:pt x="17054" y="77775"/>
                    <a:pt x="38846" y="77775"/>
                  </a:cubicBezTo>
                  <a:cubicBezTo>
                    <a:pt x="60637" y="77775"/>
                    <a:pt x="77692" y="60703"/>
                    <a:pt x="77692" y="38888"/>
                  </a:cubicBezTo>
                  <a:cubicBezTo>
                    <a:pt x="77692" y="17073"/>
                    <a:pt x="59690" y="0"/>
                    <a:pt x="38846" y="0"/>
                  </a:cubicBezTo>
                  <a:close/>
                  <a:moveTo>
                    <a:pt x="38846" y="57857"/>
                  </a:moveTo>
                  <a:cubicBezTo>
                    <a:pt x="28424" y="57857"/>
                    <a:pt x="19897" y="49321"/>
                    <a:pt x="19897" y="38888"/>
                  </a:cubicBezTo>
                  <a:cubicBezTo>
                    <a:pt x="19897" y="28454"/>
                    <a:pt x="28424" y="19918"/>
                    <a:pt x="38846" y="19918"/>
                  </a:cubicBezTo>
                  <a:cubicBezTo>
                    <a:pt x="49268" y="19918"/>
                    <a:pt x="57795" y="28454"/>
                    <a:pt x="57795" y="38888"/>
                  </a:cubicBezTo>
                  <a:cubicBezTo>
                    <a:pt x="57795" y="49321"/>
                    <a:pt x="49268" y="57857"/>
                    <a:pt x="38846" y="57857"/>
                  </a:cubicBezTo>
                  <a:close/>
                </a:path>
              </a:pathLst>
            </a:custGeom>
            <a:grpFill/>
            <a:ln w="9374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70" name="Forma libre 13">
              <a:extLst>
                <a:ext uri="{FF2B5EF4-FFF2-40B4-BE49-F238E27FC236}">
                  <a16:creationId xmlns:a16="http://schemas.microsoft.com/office/drawing/2014/main" id="{4E1D6B69-6850-49A4-8C89-7FBF344B33E2}"/>
                </a:ext>
              </a:extLst>
            </p:cNvPr>
            <p:cNvSpPr/>
            <p:nvPr/>
          </p:nvSpPr>
          <p:spPr>
            <a:xfrm>
              <a:off x="705664" y="2965619"/>
              <a:ext cx="587425" cy="407846"/>
            </a:xfrm>
            <a:custGeom>
              <a:avLst/>
              <a:gdLst>
                <a:gd name="connsiteX0" fmla="*/ 518261 w 587425"/>
                <a:gd name="connsiteY0" fmla="*/ 174521 h 407846"/>
                <a:gd name="connsiteX1" fmla="*/ 518261 w 587425"/>
                <a:gd name="connsiteY1" fmla="*/ 193490 h 407846"/>
                <a:gd name="connsiteX2" fmla="*/ 499312 w 587425"/>
                <a:gd name="connsiteY2" fmla="*/ 193490 h 407846"/>
                <a:gd name="connsiteX3" fmla="*/ 499312 w 587425"/>
                <a:gd name="connsiteY3" fmla="*/ 0 h 407846"/>
                <a:gd name="connsiteX4" fmla="*/ 421620 w 587425"/>
                <a:gd name="connsiteY4" fmla="*/ 0 h 407846"/>
                <a:gd name="connsiteX5" fmla="*/ 421620 w 587425"/>
                <a:gd name="connsiteY5" fmla="*/ 193490 h 407846"/>
                <a:gd name="connsiteX6" fmla="*/ 402671 w 587425"/>
                <a:gd name="connsiteY6" fmla="*/ 193490 h 407846"/>
                <a:gd name="connsiteX7" fmla="*/ 402671 w 587425"/>
                <a:gd name="connsiteY7" fmla="*/ 0 h 407846"/>
                <a:gd name="connsiteX8" fmla="*/ 324979 w 587425"/>
                <a:gd name="connsiteY8" fmla="*/ 0 h 407846"/>
                <a:gd name="connsiteX9" fmla="*/ 324979 w 587425"/>
                <a:gd name="connsiteY9" fmla="*/ 193490 h 407846"/>
                <a:gd name="connsiteX10" fmla="*/ 306030 w 587425"/>
                <a:gd name="connsiteY10" fmla="*/ 193490 h 407846"/>
                <a:gd name="connsiteX11" fmla="*/ 306030 w 587425"/>
                <a:gd name="connsiteY11" fmla="*/ 174521 h 407846"/>
                <a:gd name="connsiteX12" fmla="*/ 276658 w 587425"/>
                <a:gd name="connsiteY12" fmla="*/ 174521 h 407846"/>
                <a:gd name="connsiteX13" fmla="*/ 276658 w 587425"/>
                <a:gd name="connsiteY13" fmla="*/ 96745 h 407846"/>
                <a:gd name="connsiteX14" fmla="*/ 257709 w 587425"/>
                <a:gd name="connsiteY14" fmla="*/ 96745 h 407846"/>
                <a:gd name="connsiteX15" fmla="*/ 257709 w 587425"/>
                <a:gd name="connsiteY15" fmla="*/ 18970 h 407846"/>
                <a:gd name="connsiteX16" fmla="*/ 63480 w 587425"/>
                <a:gd name="connsiteY16" fmla="*/ 18970 h 407846"/>
                <a:gd name="connsiteX17" fmla="*/ 63480 w 587425"/>
                <a:gd name="connsiteY17" fmla="*/ 96745 h 407846"/>
                <a:gd name="connsiteX18" fmla="*/ 44531 w 587425"/>
                <a:gd name="connsiteY18" fmla="*/ 96745 h 407846"/>
                <a:gd name="connsiteX19" fmla="*/ 44531 w 587425"/>
                <a:gd name="connsiteY19" fmla="*/ 174521 h 407846"/>
                <a:gd name="connsiteX20" fmla="*/ 0 w 587425"/>
                <a:gd name="connsiteY20" fmla="*/ 174521 h 407846"/>
                <a:gd name="connsiteX21" fmla="*/ 106116 w 587425"/>
                <a:gd name="connsiteY21" fmla="*/ 407847 h 407846"/>
                <a:gd name="connsiteX22" fmla="*/ 566581 w 587425"/>
                <a:gd name="connsiteY22" fmla="*/ 407847 h 407846"/>
                <a:gd name="connsiteX23" fmla="*/ 587425 w 587425"/>
                <a:gd name="connsiteY23" fmla="*/ 175469 h 407846"/>
                <a:gd name="connsiteX24" fmla="*/ 518261 w 587425"/>
                <a:gd name="connsiteY24" fmla="*/ 175469 h 407846"/>
                <a:gd name="connsiteX25" fmla="*/ 518261 w 587425"/>
                <a:gd name="connsiteY25" fmla="*/ 174521 h 407846"/>
                <a:gd name="connsiteX26" fmla="*/ 441517 w 587425"/>
                <a:gd name="connsiteY26" fmla="*/ 19918 h 407846"/>
                <a:gd name="connsiteX27" fmla="*/ 480362 w 587425"/>
                <a:gd name="connsiteY27" fmla="*/ 19918 h 407846"/>
                <a:gd name="connsiteX28" fmla="*/ 480362 w 587425"/>
                <a:gd name="connsiteY28" fmla="*/ 38888 h 407846"/>
                <a:gd name="connsiteX29" fmla="*/ 441517 w 587425"/>
                <a:gd name="connsiteY29" fmla="*/ 38888 h 407846"/>
                <a:gd name="connsiteX30" fmla="*/ 441517 w 587425"/>
                <a:gd name="connsiteY30" fmla="*/ 19918 h 407846"/>
                <a:gd name="connsiteX31" fmla="*/ 441517 w 587425"/>
                <a:gd name="connsiteY31" fmla="*/ 58806 h 407846"/>
                <a:gd name="connsiteX32" fmla="*/ 480362 w 587425"/>
                <a:gd name="connsiteY32" fmla="*/ 58806 h 407846"/>
                <a:gd name="connsiteX33" fmla="*/ 480362 w 587425"/>
                <a:gd name="connsiteY33" fmla="*/ 194439 h 407846"/>
                <a:gd name="connsiteX34" fmla="*/ 441517 w 587425"/>
                <a:gd name="connsiteY34" fmla="*/ 194439 h 407846"/>
                <a:gd name="connsiteX35" fmla="*/ 441517 w 587425"/>
                <a:gd name="connsiteY35" fmla="*/ 58806 h 407846"/>
                <a:gd name="connsiteX36" fmla="*/ 343928 w 587425"/>
                <a:gd name="connsiteY36" fmla="*/ 19918 h 407846"/>
                <a:gd name="connsiteX37" fmla="*/ 382774 w 587425"/>
                <a:gd name="connsiteY37" fmla="*/ 19918 h 407846"/>
                <a:gd name="connsiteX38" fmla="*/ 382774 w 587425"/>
                <a:gd name="connsiteY38" fmla="*/ 38888 h 407846"/>
                <a:gd name="connsiteX39" fmla="*/ 343928 w 587425"/>
                <a:gd name="connsiteY39" fmla="*/ 38888 h 407846"/>
                <a:gd name="connsiteX40" fmla="*/ 343928 w 587425"/>
                <a:gd name="connsiteY40" fmla="*/ 19918 h 407846"/>
                <a:gd name="connsiteX41" fmla="*/ 343928 w 587425"/>
                <a:gd name="connsiteY41" fmla="*/ 58806 h 407846"/>
                <a:gd name="connsiteX42" fmla="*/ 382774 w 587425"/>
                <a:gd name="connsiteY42" fmla="*/ 58806 h 407846"/>
                <a:gd name="connsiteX43" fmla="*/ 382774 w 587425"/>
                <a:gd name="connsiteY43" fmla="*/ 194439 h 407846"/>
                <a:gd name="connsiteX44" fmla="*/ 343928 w 587425"/>
                <a:gd name="connsiteY44" fmla="*/ 194439 h 407846"/>
                <a:gd name="connsiteX45" fmla="*/ 343928 w 587425"/>
                <a:gd name="connsiteY45" fmla="*/ 58806 h 407846"/>
                <a:gd name="connsiteX46" fmla="*/ 82429 w 587425"/>
                <a:gd name="connsiteY46" fmla="*/ 38888 h 407846"/>
                <a:gd name="connsiteX47" fmla="*/ 237813 w 587425"/>
                <a:gd name="connsiteY47" fmla="*/ 38888 h 407846"/>
                <a:gd name="connsiteX48" fmla="*/ 237813 w 587425"/>
                <a:gd name="connsiteY48" fmla="*/ 96745 h 407846"/>
                <a:gd name="connsiteX49" fmla="*/ 82429 w 587425"/>
                <a:gd name="connsiteY49" fmla="*/ 96745 h 407846"/>
                <a:gd name="connsiteX50" fmla="*/ 82429 w 587425"/>
                <a:gd name="connsiteY50" fmla="*/ 38888 h 407846"/>
                <a:gd name="connsiteX51" fmla="*/ 63480 w 587425"/>
                <a:gd name="connsiteY51" fmla="*/ 116663 h 407846"/>
                <a:gd name="connsiteX52" fmla="*/ 256762 w 587425"/>
                <a:gd name="connsiteY52" fmla="*/ 116663 h 407846"/>
                <a:gd name="connsiteX53" fmla="*/ 256762 w 587425"/>
                <a:gd name="connsiteY53" fmla="*/ 174521 h 407846"/>
                <a:gd name="connsiteX54" fmla="*/ 63480 w 587425"/>
                <a:gd name="connsiteY54" fmla="*/ 174521 h 407846"/>
                <a:gd name="connsiteX55" fmla="*/ 63480 w 587425"/>
                <a:gd name="connsiteY55" fmla="*/ 116663 h 407846"/>
                <a:gd name="connsiteX56" fmla="*/ 548580 w 587425"/>
                <a:gd name="connsiteY56" fmla="*/ 387929 h 407846"/>
                <a:gd name="connsiteX57" fmla="*/ 118433 w 587425"/>
                <a:gd name="connsiteY57" fmla="*/ 387929 h 407846"/>
                <a:gd name="connsiteX58" fmla="*/ 30319 w 587425"/>
                <a:gd name="connsiteY58" fmla="*/ 194439 h 407846"/>
                <a:gd name="connsiteX59" fmla="*/ 286133 w 587425"/>
                <a:gd name="connsiteY59" fmla="*/ 194439 h 407846"/>
                <a:gd name="connsiteX60" fmla="*/ 286133 w 587425"/>
                <a:gd name="connsiteY60" fmla="*/ 213408 h 407846"/>
                <a:gd name="connsiteX61" fmla="*/ 538157 w 587425"/>
                <a:gd name="connsiteY61" fmla="*/ 213408 h 407846"/>
                <a:gd name="connsiteX62" fmla="*/ 538157 w 587425"/>
                <a:gd name="connsiteY62" fmla="*/ 194439 h 407846"/>
                <a:gd name="connsiteX63" fmla="*/ 566581 w 587425"/>
                <a:gd name="connsiteY63" fmla="*/ 194439 h 407846"/>
                <a:gd name="connsiteX64" fmla="*/ 548580 w 587425"/>
                <a:gd name="connsiteY64" fmla="*/ 387929 h 407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87425" h="407846">
                  <a:moveTo>
                    <a:pt x="518261" y="174521"/>
                  </a:moveTo>
                  <a:lnTo>
                    <a:pt x="518261" y="193490"/>
                  </a:lnTo>
                  <a:lnTo>
                    <a:pt x="499312" y="193490"/>
                  </a:lnTo>
                  <a:lnTo>
                    <a:pt x="499312" y="0"/>
                  </a:lnTo>
                  <a:lnTo>
                    <a:pt x="421620" y="0"/>
                  </a:lnTo>
                  <a:lnTo>
                    <a:pt x="421620" y="193490"/>
                  </a:lnTo>
                  <a:lnTo>
                    <a:pt x="402671" y="193490"/>
                  </a:lnTo>
                  <a:lnTo>
                    <a:pt x="402671" y="0"/>
                  </a:lnTo>
                  <a:lnTo>
                    <a:pt x="324979" y="0"/>
                  </a:lnTo>
                  <a:lnTo>
                    <a:pt x="324979" y="193490"/>
                  </a:lnTo>
                  <a:lnTo>
                    <a:pt x="306030" y="193490"/>
                  </a:lnTo>
                  <a:lnTo>
                    <a:pt x="306030" y="174521"/>
                  </a:lnTo>
                  <a:lnTo>
                    <a:pt x="276658" y="174521"/>
                  </a:lnTo>
                  <a:lnTo>
                    <a:pt x="276658" y="96745"/>
                  </a:lnTo>
                  <a:lnTo>
                    <a:pt x="257709" y="96745"/>
                  </a:lnTo>
                  <a:lnTo>
                    <a:pt x="257709" y="18970"/>
                  </a:lnTo>
                  <a:lnTo>
                    <a:pt x="63480" y="18970"/>
                  </a:lnTo>
                  <a:lnTo>
                    <a:pt x="63480" y="96745"/>
                  </a:lnTo>
                  <a:lnTo>
                    <a:pt x="44531" y="96745"/>
                  </a:lnTo>
                  <a:lnTo>
                    <a:pt x="44531" y="174521"/>
                  </a:lnTo>
                  <a:lnTo>
                    <a:pt x="0" y="174521"/>
                  </a:lnTo>
                  <a:lnTo>
                    <a:pt x="106116" y="407847"/>
                  </a:lnTo>
                  <a:lnTo>
                    <a:pt x="566581" y="407847"/>
                  </a:lnTo>
                  <a:lnTo>
                    <a:pt x="587425" y="175469"/>
                  </a:lnTo>
                  <a:lnTo>
                    <a:pt x="518261" y="175469"/>
                  </a:lnTo>
                  <a:lnTo>
                    <a:pt x="518261" y="174521"/>
                  </a:lnTo>
                  <a:close/>
                  <a:moveTo>
                    <a:pt x="441517" y="19918"/>
                  </a:moveTo>
                  <a:lnTo>
                    <a:pt x="480362" y="19918"/>
                  </a:lnTo>
                  <a:lnTo>
                    <a:pt x="480362" y="38888"/>
                  </a:lnTo>
                  <a:lnTo>
                    <a:pt x="441517" y="38888"/>
                  </a:lnTo>
                  <a:lnTo>
                    <a:pt x="441517" y="19918"/>
                  </a:lnTo>
                  <a:close/>
                  <a:moveTo>
                    <a:pt x="441517" y="58806"/>
                  </a:moveTo>
                  <a:lnTo>
                    <a:pt x="480362" y="58806"/>
                  </a:lnTo>
                  <a:lnTo>
                    <a:pt x="480362" y="194439"/>
                  </a:lnTo>
                  <a:lnTo>
                    <a:pt x="441517" y="194439"/>
                  </a:lnTo>
                  <a:lnTo>
                    <a:pt x="441517" y="58806"/>
                  </a:lnTo>
                  <a:close/>
                  <a:moveTo>
                    <a:pt x="343928" y="19918"/>
                  </a:moveTo>
                  <a:lnTo>
                    <a:pt x="382774" y="19918"/>
                  </a:lnTo>
                  <a:lnTo>
                    <a:pt x="382774" y="38888"/>
                  </a:lnTo>
                  <a:lnTo>
                    <a:pt x="343928" y="38888"/>
                  </a:lnTo>
                  <a:lnTo>
                    <a:pt x="343928" y="19918"/>
                  </a:lnTo>
                  <a:close/>
                  <a:moveTo>
                    <a:pt x="343928" y="58806"/>
                  </a:moveTo>
                  <a:lnTo>
                    <a:pt x="382774" y="58806"/>
                  </a:lnTo>
                  <a:lnTo>
                    <a:pt x="382774" y="194439"/>
                  </a:lnTo>
                  <a:lnTo>
                    <a:pt x="343928" y="194439"/>
                  </a:lnTo>
                  <a:lnTo>
                    <a:pt x="343928" y="58806"/>
                  </a:lnTo>
                  <a:close/>
                  <a:moveTo>
                    <a:pt x="82429" y="38888"/>
                  </a:moveTo>
                  <a:lnTo>
                    <a:pt x="237813" y="38888"/>
                  </a:lnTo>
                  <a:lnTo>
                    <a:pt x="237813" y="96745"/>
                  </a:lnTo>
                  <a:lnTo>
                    <a:pt x="82429" y="96745"/>
                  </a:lnTo>
                  <a:lnTo>
                    <a:pt x="82429" y="38888"/>
                  </a:lnTo>
                  <a:close/>
                  <a:moveTo>
                    <a:pt x="63480" y="116663"/>
                  </a:moveTo>
                  <a:lnTo>
                    <a:pt x="256762" y="116663"/>
                  </a:lnTo>
                  <a:lnTo>
                    <a:pt x="256762" y="174521"/>
                  </a:lnTo>
                  <a:lnTo>
                    <a:pt x="63480" y="174521"/>
                  </a:lnTo>
                  <a:lnTo>
                    <a:pt x="63480" y="116663"/>
                  </a:lnTo>
                  <a:close/>
                  <a:moveTo>
                    <a:pt x="548580" y="387929"/>
                  </a:moveTo>
                  <a:lnTo>
                    <a:pt x="118433" y="387929"/>
                  </a:lnTo>
                  <a:lnTo>
                    <a:pt x="30319" y="194439"/>
                  </a:lnTo>
                  <a:lnTo>
                    <a:pt x="286133" y="194439"/>
                  </a:lnTo>
                  <a:lnTo>
                    <a:pt x="286133" y="213408"/>
                  </a:lnTo>
                  <a:lnTo>
                    <a:pt x="538157" y="213408"/>
                  </a:lnTo>
                  <a:lnTo>
                    <a:pt x="538157" y="194439"/>
                  </a:lnTo>
                  <a:lnTo>
                    <a:pt x="566581" y="194439"/>
                  </a:lnTo>
                  <a:lnTo>
                    <a:pt x="548580" y="387929"/>
                  </a:lnTo>
                  <a:close/>
                </a:path>
              </a:pathLst>
            </a:custGeom>
            <a:grpFill/>
            <a:ln w="9374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 dirty="0"/>
            </a:p>
          </p:txBody>
        </p:sp>
        <p:sp>
          <p:nvSpPr>
            <p:cNvPr id="71" name="Forma libre 14">
              <a:extLst>
                <a:ext uri="{FF2B5EF4-FFF2-40B4-BE49-F238E27FC236}">
                  <a16:creationId xmlns:a16="http://schemas.microsoft.com/office/drawing/2014/main" id="{8F6744A6-6B52-46D9-B560-6BB16275287B}"/>
                </a:ext>
              </a:extLst>
            </p:cNvPr>
            <p:cNvSpPr/>
            <p:nvPr/>
          </p:nvSpPr>
          <p:spPr>
            <a:xfrm>
              <a:off x="807990" y="3024424"/>
              <a:ext cx="18949" cy="18969"/>
            </a:xfrm>
            <a:custGeom>
              <a:avLst/>
              <a:gdLst>
                <a:gd name="connsiteX0" fmla="*/ 0 w 18949"/>
                <a:gd name="connsiteY0" fmla="*/ 0 h 18969"/>
                <a:gd name="connsiteX1" fmla="*/ 18949 w 18949"/>
                <a:gd name="connsiteY1" fmla="*/ 0 h 18969"/>
                <a:gd name="connsiteX2" fmla="*/ 18949 w 18949"/>
                <a:gd name="connsiteY2" fmla="*/ 18970 h 18969"/>
                <a:gd name="connsiteX3" fmla="*/ 0 w 18949"/>
                <a:gd name="connsiteY3" fmla="*/ 18970 h 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9" h="18969">
                  <a:moveTo>
                    <a:pt x="0" y="0"/>
                  </a:moveTo>
                  <a:lnTo>
                    <a:pt x="18949" y="0"/>
                  </a:lnTo>
                  <a:lnTo>
                    <a:pt x="18949" y="18970"/>
                  </a:lnTo>
                  <a:lnTo>
                    <a:pt x="0" y="18970"/>
                  </a:lnTo>
                  <a:close/>
                </a:path>
              </a:pathLst>
            </a:custGeom>
            <a:grpFill/>
            <a:ln w="9374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72" name="Forma libre 15">
              <a:extLst>
                <a:ext uri="{FF2B5EF4-FFF2-40B4-BE49-F238E27FC236}">
                  <a16:creationId xmlns:a16="http://schemas.microsoft.com/office/drawing/2014/main" id="{047DA7DE-E06E-45CC-BD5D-F89A24231534}"/>
                </a:ext>
              </a:extLst>
            </p:cNvPr>
            <p:cNvSpPr/>
            <p:nvPr/>
          </p:nvSpPr>
          <p:spPr>
            <a:xfrm>
              <a:off x="856310" y="3024424"/>
              <a:ext cx="18949" cy="18969"/>
            </a:xfrm>
            <a:custGeom>
              <a:avLst/>
              <a:gdLst>
                <a:gd name="connsiteX0" fmla="*/ 0 w 18949"/>
                <a:gd name="connsiteY0" fmla="*/ 0 h 18969"/>
                <a:gd name="connsiteX1" fmla="*/ 18949 w 18949"/>
                <a:gd name="connsiteY1" fmla="*/ 0 h 18969"/>
                <a:gd name="connsiteX2" fmla="*/ 18949 w 18949"/>
                <a:gd name="connsiteY2" fmla="*/ 18970 h 18969"/>
                <a:gd name="connsiteX3" fmla="*/ 0 w 18949"/>
                <a:gd name="connsiteY3" fmla="*/ 18970 h 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9" h="18969">
                  <a:moveTo>
                    <a:pt x="0" y="0"/>
                  </a:moveTo>
                  <a:lnTo>
                    <a:pt x="18949" y="0"/>
                  </a:lnTo>
                  <a:lnTo>
                    <a:pt x="18949" y="18970"/>
                  </a:lnTo>
                  <a:lnTo>
                    <a:pt x="0" y="18970"/>
                  </a:lnTo>
                  <a:close/>
                </a:path>
              </a:pathLst>
            </a:custGeom>
            <a:grpFill/>
            <a:ln w="9374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73" name="Forma libre 16">
              <a:extLst>
                <a:ext uri="{FF2B5EF4-FFF2-40B4-BE49-F238E27FC236}">
                  <a16:creationId xmlns:a16="http://schemas.microsoft.com/office/drawing/2014/main" id="{C1885D8A-AFF0-48EB-94B1-C98B0D9488DD}"/>
                </a:ext>
              </a:extLst>
            </p:cNvPr>
            <p:cNvSpPr/>
            <p:nvPr/>
          </p:nvSpPr>
          <p:spPr>
            <a:xfrm>
              <a:off x="904630" y="3024424"/>
              <a:ext cx="18949" cy="18969"/>
            </a:xfrm>
            <a:custGeom>
              <a:avLst/>
              <a:gdLst>
                <a:gd name="connsiteX0" fmla="*/ 0 w 18949"/>
                <a:gd name="connsiteY0" fmla="*/ 0 h 18969"/>
                <a:gd name="connsiteX1" fmla="*/ 18949 w 18949"/>
                <a:gd name="connsiteY1" fmla="*/ 0 h 18969"/>
                <a:gd name="connsiteX2" fmla="*/ 18949 w 18949"/>
                <a:gd name="connsiteY2" fmla="*/ 18970 h 18969"/>
                <a:gd name="connsiteX3" fmla="*/ 0 w 18949"/>
                <a:gd name="connsiteY3" fmla="*/ 18970 h 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9" h="18969">
                  <a:moveTo>
                    <a:pt x="0" y="0"/>
                  </a:moveTo>
                  <a:lnTo>
                    <a:pt x="18949" y="0"/>
                  </a:lnTo>
                  <a:lnTo>
                    <a:pt x="18949" y="18970"/>
                  </a:lnTo>
                  <a:lnTo>
                    <a:pt x="0" y="18970"/>
                  </a:lnTo>
                  <a:close/>
                </a:path>
              </a:pathLst>
            </a:custGeom>
            <a:grpFill/>
            <a:ln w="9374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</p:grpSp>
      <p:grpSp>
        <p:nvGrpSpPr>
          <p:cNvPr id="74" name="Gráfico 9">
            <a:extLst>
              <a:ext uri="{FF2B5EF4-FFF2-40B4-BE49-F238E27FC236}">
                <a16:creationId xmlns:a16="http://schemas.microsoft.com/office/drawing/2014/main" id="{ADC0E721-196B-4385-A9D4-E1202AA6F436}"/>
              </a:ext>
            </a:extLst>
          </p:cNvPr>
          <p:cNvGrpSpPr/>
          <p:nvPr/>
        </p:nvGrpSpPr>
        <p:grpSpPr>
          <a:xfrm>
            <a:off x="934546" y="3135941"/>
            <a:ext cx="527046" cy="484309"/>
            <a:chOff x="5867400" y="3191541"/>
            <a:chExt cx="457199" cy="360616"/>
          </a:xfrm>
          <a:solidFill>
            <a:schemeClr val="tx2"/>
          </a:solidFill>
        </p:grpSpPr>
        <p:sp>
          <p:nvSpPr>
            <p:cNvPr id="75" name="Forma libre 34">
              <a:extLst>
                <a:ext uri="{FF2B5EF4-FFF2-40B4-BE49-F238E27FC236}">
                  <a16:creationId xmlns:a16="http://schemas.microsoft.com/office/drawing/2014/main" id="{C5B8F34A-E9CA-4188-B549-39E4932D8D14}"/>
                </a:ext>
              </a:extLst>
            </p:cNvPr>
            <p:cNvSpPr/>
            <p:nvPr/>
          </p:nvSpPr>
          <p:spPr>
            <a:xfrm>
              <a:off x="5940742" y="3191541"/>
              <a:ext cx="383857" cy="303085"/>
            </a:xfrm>
            <a:custGeom>
              <a:avLst/>
              <a:gdLst>
                <a:gd name="connsiteX0" fmla="*/ 7144 w 383857"/>
                <a:gd name="connsiteY0" fmla="*/ 14288 h 303085"/>
                <a:gd name="connsiteX1" fmla="*/ 183833 w 383857"/>
                <a:gd name="connsiteY1" fmla="*/ 14288 h 303085"/>
                <a:gd name="connsiteX2" fmla="*/ 257556 w 383857"/>
                <a:gd name="connsiteY2" fmla="*/ 31528 h 303085"/>
                <a:gd name="connsiteX3" fmla="*/ 272606 w 383857"/>
                <a:gd name="connsiteY3" fmla="*/ 47816 h 303085"/>
                <a:gd name="connsiteX4" fmla="*/ 79058 w 383857"/>
                <a:gd name="connsiteY4" fmla="*/ 47816 h 303085"/>
                <a:gd name="connsiteX5" fmla="*/ 71914 w 383857"/>
                <a:gd name="connsiteY5" fmla="*/ 54959 h 303085"/>
                <a:gd name="connsiteX6" fmla="*/ 79058 w 383857"/>
                <a:gd name="connsiteY6" fmla="*/ 62103 h 303085"/>
                <a:gd name="connsiteX7" fmla="*/ 283655 w 383857"/>
                <a:gd name="connsiteY7" fmla="*/ 62103 h 303085"/>
                <a:gd name="connsiteX8" fmla="*/ 358521 w 383857"/>
                <a:gd name="connsiteY8" fmla="*/ 173165 h 303085"/>
                <a:gd name="connsiteX9" fmla="*/ 299752 w 383857"/>
                <a:gd name="connsiteY9" fmla="*/ 173165 h 303085"/>
                <a:gd name="connsiteX10" fmla="*/ 278415 w 383857"/>
                <a:gd name="connsiteY10" fmla="*/ 152020 h 303085"/>
                <a:gd name="connsiteX11" fmla="*/ 278416 w 383857"/>
                <a:gd name="connsiteY11" fmla="*/ 151733 h 303085"/>
                <a:gd name="connsiteX12" fmla="*/ 278416 w 383857"/>
                <a:gd name="connsiteY12" fmla="*/ 93726 h 303085"/>
                <a:gd name="connsiteX13" fmla="*/ 271272 w 383857"/>
                <a:gd name="connsiteY13" fmla="*/ 86582 h 303085"/>
                <a:gd name="connsiteX14" fmla="*/ 264128 w 383857"/>
                <a:gd name="connsiteY14" fmla="*/ 93726 h 303085"/>
                <a:gd name="connsiteX15" fmla="*/ 264128 w 383857"/>
                <a:gd name="connsiteY15" fmla="*/ 151733 h 303085"/>
                <a:gd name="connsiteX16" fmla="*/ 299752 w 383857"/>
                <a:gd name="connsiteY16" fmla="*/ 187262 h 303085"/>
                <a:gd name="connsiteX17" fmla="*/ 365474 w 383857"/>
                <a:gd name="connsiteY17" fmla="*/ 187262 h 303085"/>
                <a:gd name="connsiteX18" fmla="*/ 369570 w 383857"/>
                <a:gd name="connsiteY18" fmla="*/ 201644 h 303085"/>
                <a:gd name="connsiteX19" fmla="*/ 368332 w 383857"/>
                <a:gd name="connsiteY19" fmla="*/ 211169 h 303085"/>
                <a:gd name="connsiteX20" fmla="*/ 126683 w 383857"/>
                <a:gd name="connsiteY20" fmla="*/ 211169 h 303085"/>
                <a:gd name="connsiteX21" fmla="*/ 119539 w 383857"/>
                <a:gd name="connsiteY21" fmla="*/ 218313 h 303085"/>
                <a:gd name="connsiteX22" fmla="*/ 126683 w 383857"/>
                <a:gd name="connsiteY22" fmla="*/ 225457 h 303085"/>
                <a:gd name="connsiteX23" fmla="*/ 363284 w 383857"/>
                <a:gd name="connsiteY23" fmla="*/ 225457 h 303085"/>
                <a:gd name="connsiteX24" fmla="*/ 317183 w 383857"/>
                <a:gd name="connsiteY24" fmla="*/ 288798 h 303085"/>
                <a:gd name="connsiteX25" fmla="*/ 280416 w 383857"/>
                <a:gd name="connsiteY25" fmla="*/ 288798 h 303085"/>
                <a:gd name="connsiteX26" fmla="*/ 273272 w 383857"/>
                <a:gd name="connsiteY26" fmla="*/ 295942 h 303085"/>
                <a:gd name="connsiteX27" fmla="*/ 280416 w 383857"/>
                <a:gd name="connsiteY27" fmla="*/ 303086 h 303085"/>
                <a:gd name="connsiteX28" fmla="*/ 319659 w 383857"/>
                <a:gd name="connsiteY28" fmla="*/ 303086 h 303085"/>
                <a:gd name="connsiteX29" fmla="*/ 324612 w 383857"/>
                <a:gd name="connsiteY29" fmla="*/ 301085 h 303085"/>
                <a:gd name="connsiteX30" fmla="*/ 380143 w 383857"/>
                <a:gd name="connsiteY30" fmla="*/ 221647 h 303085"/>
                <a:gd name="connsiteX31" fmla="*/ 380143 w 383857"/>
                <a:gd name="connsiteY31" fmla="*/ 220313 h 303085"/>
                <a:gd name="connsiteX32" fmla="*/ 383858 w 383857"/>
                <a:gd name="connsiteY32" fmla="*/ 201835 h 303085"/>
                <a:gd name="connsiteX33" fmla="*/ 376714 w 383857"/>
                <a:gd name="connsiteY33" fmla="*/ 178308 h 303085"/>
                <a:gd name="connsiteX34" fmla="*/ 375857 w 383857"/>
                <a:gd name="connsiteY34" fmla="*/ 176498 h 303085"/>
                <a:gd name="connsiteX35" fmla="*/ 292894 w 383857"/>
                <a:gd name="connsiteY35" fmla="*/ 51244 h 303085"/>
                <a:gd name="connsiteX36" fmla="*/ 291751 w 383857"/>
                <a:gd name="connsiteY36" fmla="*/ 49625 h 303085"/>
                <a:gd name="connsiteX37" fmla="*/ 265938 w 383857"/>
                <a:gd name="connsiteY37" fmla="*/ 20288 h 303085"/>
                <a:gd name="connsiteX38" fmla="*/ 183452 w 383857"/>
                <a:gd name="connsiteY38" fmla="*/ 0 h 303085"/>
                <a:gd name="connsiteX39" fmla="*/ 7144 w 383857"/>
                <a:gd name="connsiteY39" fmla="*/ 0 h 303085"/>
                <a:gd name="connsiteX40" fmla="*/ 0 w 383857"/>
                <a:gd name="connsiteY40" fmla="*/ 7144 h 303085"/>
                <a:gd name="connsiteX41" fmla="*/ 7144 w 383857"/>
                <a:gd name="connsiteY41" fmla="*/ 14288 h 30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83857" h="303085">
                  <a:moveTo>
                    <a:pt x="7144" y="14288"/>
                  </a:moveTo>
                  <a:lnTo>
                    <a:pt x="183833" y="14288"/>
                  </a:lnTo>
                  <a:cubicBezTo>
                    <a:pt x="227838" y="14288"/>
                    <a:pt x="242602" y="19812"/>
                    <a:pt x="257556" y="31528"/>
                  </a:cubicBezTo>
                  <a:cubicBezTo>
                    <a:pt x="263011" y="36534"/>
                    <a:pt x="268045" y="41982"/>
                    <a:pt x="272606" y="47816"/>
                  </a:cubicBezTo>
                  <a:lnTo>
                    <a:pt x="79058" y="47816"/>
                  </a:lnTo>
                  <a:cubicBezTo>
                    <a:pt x="75112" y="47816"/>
                    <a:pt x="71914" y="51014"/>
                    <a:pt x="71914" y="54959"/>
                  </a:cubicBezTo>
                  <a:cubicBezTo>
                    <a:pt x="71914" y="58905"/>
                    <a:pt x="75112" y="62103"/>
                    <a:pt x="79058" y="62103"/>
                  </a:cubicBezTo>
                  <a:lnTo>
                    <a:pt x="283655" y="62103"/>
                  </a:lnTo>
                  <a:cubicBezTo>
                    <a:pt x="311244" y="97279"/>
                    <a:pt x="336264" y="134395"/>
                    <a:pt x="358521" y="173165"/>
                  </a:cubicBezTo>
                  <a:lnTo>
                    <a:pt x="299752" y="173165"/>
                  </a:lnTo>
                  <a:cubicBezTo>
                    <a:pt x="288021" y="173218"/>
                    <a:pt x="278468" y="163751"/>
                    <a:pt x="278415" y="152020"/>
                  </a:cubicBezTo>
                  <a:cubicBezTo>
                    <a:pt x="278415" y="151925"/>
                    <a:pt x="278415" y="151829"/>
                    <a:pt x="278416" y="151733"/>
                  </a:cubicBezTo>
                  <a:lnTo>
                    <a:pt x="278416" y="93726"/>
                  </a:lnTo>
                  <a:cubicBezTo>
                    <a:pt x="278416" y="89781"/>
                    <a:pt x="275217" y="86582"/>
                    <a:pt x="271272" y="86582"/>
                  </a:cubicBezTo>
                  <a:cubicBezTo>
                    <a:pt x="267327" y="86582"/>
                    <a:pt x="264128" y="89781"/>
                    <a:pt x="264128" y="93726"/>
                  </a:cubicBezTo>
                  <a:lnTo>
                    <a:pt x="264128" y="151733"/>
                  </a:lnTo>
                  <a:cubicBezTo>
                    <a:pt x="264181" y="171370"/>
                    <a:pt x="280115" y="187262"/>
                    <a:pt x="299752" y="187262"/>
                  </a:cubicBezTo>
                  <a:lnTo>
                    <a:pt x="365474" y="187262"/>
                  </a:lnTo>
                  <a:cubicBezTo>
                    <a:pt x="367723" y="191759"/>
                    <a:pt x="369112" y="196637"/>
                    <a:pt x="369570" y="201644"/>
                  </a:cubicBezTo>
                  <a:cubicBezTo>
                    <a:pt x="369516" y="204856"/>
                    <a:pt x="369100" y="208051"/>
                    <a:pt x="368332" y="211169"/>
                  </a:cubicBezTo>
                  <a:lnTo>
                    <a:pt x="126683" y="211169"/>
                  </a:lnTo>
                  <a:cubicBezTo>
                    <a:pt x="122737" y="211169"/>
                    <a:pt x="119539" y="214368"/>
                    <a:pt x="119539" y="218313"/>
                  </a:cubicBezTo>
                  <a:cubicBezTo>
                    <a:pt x="119539" y="222258"/>
                    <a:pt x="122737" y="225457"/>
                    <a:pt x="126683" y="225457"/>
                  </a:cubicBezTo>
                  <a:lnTo>
                    <a:pt x="363284" y="225457"/>
                  </a:lnTo>
                  <a:cubicBezTo>
                    <a:pt x="351273" y="248821"/>
                    <a:pt x="335723" y="270187"/>
                    <a:pt x="317183" y="288798"/>
                  </a:cubicBezTo>
                  <a:lnTo>
                    <a:pt x="280416" y="288798"/>
                  </a:lnTo>
                  <a:cubicBezTo>
                    <a:pt x="276471" y="288798"/>
                    <a:pt x="273272" y="291997"/>
                    <a:pt x="273272" y="295942"/>
                  </a:cubicBezTo>
                  <a:cubicBezTo>
                    <a:pt x="273272" y="299887"/>
                    <a:pt x="276471" y="303086"/>
                    <a:pt x="280416" y="303086"/>
                  </a:cubicBezTo>
                  <a:lnTo>
                    <a:pt x="319659" y="303086"/>
                  </a:lnTo>
                  <a:cubicBezTo>
                    <a:pt x="321505" y="303074"/>
                    <a:pt x="323277" y="302359"/>
                    <a:pt x="324612" y="301085"/>
                  </a:cubicBezTo>
                  <a:cubicBezTo>
                    <a:pt x="326708" y="299085"/>
                    <a:pt x="367570" y="258985"/>
                    <a:pt x="380143" y="221647"/>
                  </a:cubicBezTo>
                  <a:cubicBezTo>
                    <a:pt x="380198" y="221204"/>
                    <a:pt x="380198" y="220756"/>
                    <a:pt x="380143" y="220313"/>
                  </a:cubicBezTo>
                  <a:cubicBezTo>
                    <a:pt x="382359" y="214392"/>
                    <a:pt x="383614" y="208153"/>
                    <a:pt x="383858" y="201835"/>
                  </a:cubicBezTo>
                  <a:cubicBezTo>
                    <a:pt x="382991" y="193610"/>
                    <a:pt x="380567" y="185626"/>
                    <a:pt x="376714" y="178308"/>
                  </a:cubicBezTo>
                  <a:cubicBezTo>
                    <a:pt x="376526" y="177663"/>
                    <a:pt x="376238" y="177052"/>
                    <a:pt x="375857" y="176498"/>
                  </a:cubicBezTo>
                  <a:cubicBezTo>
                    <a:pt x="359283" y="141256"/>
                    <a:pt x="320326" y="86011"/>
                    <a:pt x="292894" y="51244"/>
                  </a:cubicBezTo>
                  <a:cubicBezTo>
                    <a:pt x="292600" y="50647"/>
                    <a:pt x="292215" y="50101"/>
                    <a:pt x="291751" y="49625"/>
                  </a:cubicBezTo>
                  <a:cubicBezTo>
                    <a:pt x="283952" y="39166"/>
                    <a:pt x="275319" y="29355"/>
                    <a:pt x="265938" y="20288"/>
                  </a:cubicBezTo>
                  <a:cubicBezTo>
                    <a:pt x="246888" y="4953"/>
                    <a:pt x="226314" y="0"/>
                    <a:pt x="183452" y="0"/>
                  </a:cubicBezTo>
                  <a:lnTo>
                    <a:pt x="7144" y="0"/>
                  </a:lnTo>
                  <a:cubicBezTo>
                    <a:pt x="3198" y="0"/>
                    <a:pt x="0" y="3198"/>
                    <a:pt x="0" y="7144"/>
                  </a:cubicBezTo>
                  <a:cubicBezTo>
                    <a:pt x="0" y="11089"/>
                    <a:pt x="3198" y="14288"/>
                    <a:pt x="7144" y="14288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76" name="Forma libre 35">
              <a:extLst>
                <a:ext uri="{FF2B5EF4-FFF2-40B4-BE49-F238E27FC236}">
                  <a16:creationId xmlns:a16="http://schemas.microsoft.com/office/drawing/2014/main" id="{2CAC35F4-BC64-4ACF-AC1F-A8E373607A67}"/>
                </a:ext>
              </a:extLst>
            </p:cNvPr>
            <p:cNvSpPr/>
            <p:nvPr/>
          </p:nvSpPr>
          <p:spPr>
            <a:xfrm>
              <a:off x="6003131" y="3402901"/>
              <a:ext cx="41909" cy="14287"/>
            </a:xfrm>
            <a:custGeom>
              <a:avLst/>
              <a:gdLst>
                <a:gd name="connsiteX0" fmla="*/ 7144 w 41909"/>
                <a:gd name="connsiteY0" fmla="*/ 14288 h 14287"/>
                <a:gd name="connsiteX1" fmla="*/ 34766 w 41909"/>
                <a:gd name="connsiteY1" fmla="*/ 14288 h 14287"/>
                <a:gd name="connsiteX2" fmla="*/ 41910 w 41909"/>
                <a:gd name="connsiteY2" fmla="*/ 7144 h 14287"/>
                <a:gd name="connsiteX3" fmla="*/ 34766 w 41909"/>
                <a:gd name="connsiteY3" fmla="*/ 0 h 14287"/>
                <a:gd name="connsiteX4" fmla="*/ 7144 w 41909"/>
                <a:gd name="connsiteY4" fmla="*/ 0 h 14287"/>
                <a:gd name="connsiteX5" fmla="*/ 0 w 41909"/>
                <a:gd name="connsiteY5" fmla="*/ 7144 h 14287"/>
                <a:gd name="connsiteX6" fmla="*/ 7144 w 41909"/>
                <a:gd name="connsiteY6" fmla="*/ 14288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09" h="14287">
                  <a:moveTo>
                    <a:pt x="7144" y="14288"/>
                  </a:moveTo>
                  <a:lnTo>
                    <a:pt x="34766" y="14288"/>
                  </a:lnTo>
                  <a:cubicBezTo>
                    <a:pt x="38712" y="14288"/>
                    <a:pt x="41910" y="11089"/>
                    <a:pt x="41910" y="7144"/>
                  </a:cubicBezTo>
                  <a:cubicBezTo>
                    <a:pt x="41910" y="3198"/>
                    <a:pt x="38712" y="0"/>
                    <a:pt x="34766" y="0"/>
                  </a:cubicBezTo>
                  <a:lnTo>
                    <a:pt x="7144" y="0"/>
                  </a:lnTo>
                  <a:cubicBezTo>
                    <a:pt x="3198" y="0"/>
                    <a:pt x="0" y="3198"/>
                    <a:pt x="0" y="7144"/>
                  </a:cubicBezTo>
                  <a:cubicBezTo>
                    <a:pt x="0" y="11089"/>
                    <a:pt x="3198" y="14288"/>
                    <a:pt x="7144" y="14288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77" name="Forma libre 36">
              <a:extLst>
                <a:ext uri="{FF2B5EF4-FFF2-40B4-BE49-F238E27FC236}">
                  <a16:creationId xmlns:a16="http://schemas.microsoft.com/office/drawing/2014/main" id="{E3446556-B9F4-4C04-8703-6C0F874207C4}"/>
                </a:ext>
              </a:extLst>
            </p:cNvPr>
            <p:cNvSpPr/>
            <p:nvPr/>
          </p:nvSpPr>
          <p:spPr>
            <a:xfrm>
              <a:off x="5868447" y="3239357"/>
              <a:ext cx="128587" cy="14287"/>
            </a:xfrm>
            <a:custGeom>
              <a:avLst/>
              <a:gdLst>
                <a:gd name="connsiteX0" fmla="*/ 7144 w 128587"/>
                <a:gd name="connsiteY0" fmla="*/ 14288 h 14287"/>
                <a:gd name="connsiteX1" fmla="*/ 121444 w 128587"/>
                <a:gd name="connsiteY1" fmla="*/ 14288 h 14287"/>
                <a:gd name="connsiteX2" fmla="*/ 128588 w 128587"/>
                <a:gd name="connsiteY2" fmla="*/ 7144 h 14287"/>
                <a:gd name="connsiteX3" fmla="*/ 121444 w 128587"/>
                <a:gd name="connsiteY3" fmla="*/ 0 h 14287"/>
                <a:gd name="connsiteX4" fmla="*/ 7144 w 128587"/>
                <a:gd name="connsiteY4" fmla="*/ 0 h 14287"/>
                <a:gd name="connsiteX5" fmla="*/ 0 w 128587"/>
                <a:gd name="connsiteY5" fmla="*/ 7144 h 14287"/>
                <a:gd name="connsiteX6" fmla="*/ 7144 w 128587"/>
                <a:gd name="connsiteY6" fmla="*/ 14288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587" h="14287">
                  <a:moveTo>
                    <a:pt x="7144" y="14288"/>
                  </a:moveTo>
                  <a:lnTo>
                    <a:pt x="121444" y="14288"/>
                  </a:lnTo>
                  <a:cubicBezTo>
                    <a:pt x="125389" y="14288"/>
                    <a:pt x="128588" y="11089"/>
                    <a:pt x="128588" y="7144"/>
                  </a:cubicBezTo>
                  <a:cubicBezTo>
                    <a:pt x="128588" y="3198"/>
                    <a:pt x="125389" y="0"/>
                    <a:pt x="121444" y="0"/>
                  </a:cubicBezTo>
                  <a:lnTo>
                    <a:pt x="7144" y="0"/>
                  </a:lnTo>
                  <a:cubicBezTo>
                    <a:pt x="3198" y="0"/>
                    <a:pt x="0" y="3198"/>
                    <a:pt x="0" y="7144"/>
                  </a:cubicBezTo>
                  <a:cubicBezTo>
                    <a:pt x="0" y="11089"/>
                    <a:pt x="3198" y="14288"/>
                    <a:pt x="7144" y="14288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78" name="Forma libre 37">
              <a:extLst>
                <a:ext uri="{FF2B5EF4-FFF2-40B4-BE49-F238E27FC236}">
                  <a16:creationId xmlns:a16="http://schemas.microsoft.com/office/drawing/2014/main" id="{28E3807C-821A-4054-9DB3-5A79C4F3A60D}"/>
                </a:ext>
              </a:extLst>
            </p:cNvPr>
            <p:cNvSpPr/>
            <p:nvPr/>
          </p:nvSpPr>
          <p:spPr>
            <a:xfrm>
              <a:off x="6118668" y="3277742"/>
              <a:ext cx="61341" cy="101251"/>
            </a:xfrm>
            <a:custGeom>
              <a:avLst/>
              <a:gdLst>
                <a:gd name="connsiteX0" fmla="*/ 54198 w 61341"/>
                <a:gd name="connsiteY0" fmla="*/ 101251 h 101251"/>
                <a:gd name="connsiteX1" fmla="*/ 61342 w 61341"/>
                <a:gd name="connsiteY1" fmla="*/ 94107 h 101251"/>
                <a:gd name="connsiteX2" fmla="*/ 61342 w 61341"/>
                <a:gd name="connsiteY2" fmla="*/ 7144 h 101251"/>
                <a:gd name="connsiteX3" fmla="*/ 54198 w 61341"/>
                <a:gd name="connsiteY3" fmla="*/ 0 h 101251"/>
                <a:gd name="connsiteX4" fmla="*/ 7144 w 61341"/>
                <a:gd name="connsiteY4" fmla="*/ 0 h 101251"/>
                <a:gd name="connsiteX5" fmla="*/ 1 w 61341"/>
                <a:gd name="connsiteY5" fmla="*/ 7144 h 101251"/>
                <a:gd name="connsiteX6" fmla="*/ 1 w 61341"/>
                <a:gd name="connsiteY6" fmla="*/ 94107 h 101251"/>
                <a:gd name="connsiteX7" fmla="*/ 6953 w 61341"/>
                <a:gd name="connsiteY7" fmla="*/ 101251 h 101251"/>
                <a:gd name="connsiteX8" fmla="*/ 7144 w 61341"/>
                <a:gd name="connsiteY8" fmla="*/ 101251 h 101251"/>
                <a:gd name="connsiteX9" fmla="*/ 14288 w 61341"/>
                <a:gd name="connsiteY9" fmla="*/ 14288 h 101251"/>
                <a:gd name="connsiteX10" fmla="*/ 47054 w 61341"/>
                <a:gd name="connsiteY10" fmla="*/ 14288 h 101251"/>
                <a:gd name="connsiteX11" fmla="*/ 47054 w 61341"/>
                <a:gd name="connsiteY11" fmla="*/ 86963 h 101251"/>
                <a:gd name="connsiteX12" fmla="*/ 14288 w 61341"/>
                <a:gd name="connsiteY12" fmla="*/ 86963 h 10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41" h="101251">
                  <a:moveTo>
                    <a:pt x="54198" y="101251"/>
                  </a:moveTo>
                  <a:cubicBezTo>
                    <a:pt x="58143" y="101251"/>
                    <a:pt x="61342" y="98052"/>
                    <a:pt x="61342" y="94107"/>
                  </a:cubicBezTo>
                  <a:lnTo>
                    <a:pt x="61342" y="7144"/>
                  </a:lnTo>
                  <a:cubicBezTo>
                    <a:pt x="61290" y="3219"/>
                    <a:pt x="58122" y="51"/>
                    <a:pt x="54198" y="0"/>
                  </a:cubicBezTo>
                  <a:lnTo>
                    <a:pt x="7144" y="0"/>
                  </a:lnTo>
                  <a:cubicBezTo>
                    <a:pt x="3199" y="0"/>
                    <a:pt x="1" y="3198"/>
                    <a:pt x="1" y="7144"/>
                  </a:cubicBezTo>
                  <a:lnTo>
                    <a:pt x="1" y="94107"/>
                  </a:lnTo>
                  <a:cubicBezTo>
                    <a:pt x="-53" y="98000"/>
                    <a:pt x="3060" y="101197"/>
                    <a:pt x="6953" y="101251"/>
                  </a:cubicBezTo>
                  <a:cubicBezTo>
                    <a:pt x="7017" y="101252"/>
                    <a:pt x="7081" y="101252"/>
                    <a:pt x="7144" y="101251"/>
                  </a:cubicBezTo>
                  <a:close/>
                  <a:moveTo>
                    <a:pt x="14288" y="14288"/>
                  </a:moveTo>
                  <a:lnTo>
                    <a:pt x="47054" y="14288"/>
                  </a:lnTo>
                  <a:lnTo>
                    <a:pt x="47054" y="86963"/>
                  </a:lnTo>
                  <a:lnTo>
                    <a:pt x="14288" y="86963"/>
                  </a:ln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79" name="Forma libre 38">
              <a:extLst>
                <a:ext uri="{FF2B5EF4-FFF2-40B4-BE49-F238E27FC236}">
                  <a16:creationId xmlns:a16="http://schemas.microsoft.com/office/drawing/2014/main" id="{1256F5D2-A083-4BE7-ACCC-CE8269C686BF}"/>
                </a:ext>
              </a:extLst>
            </p:cNvPr>
            <p:cNvSpPr/>
            <p:nvPr/>
          </p:nvSpPr>
          <p:spPr>
            <a:xfrm>
              <a:off x="5934836" y="3297078"/>
              <a:ext cx="139350" cy="14287"/>
            </a:xfrm>
            <a:custGeom>
              <a:avLst/>
              <a:gdLst>
                <a:gd name="connsiteX0" fmla="*/ 139351 w 139350"/>
                <a:gd name="connsiteY0" fmla="*/ 7144 h 14287"/>
                <a:gd name="connsiteX1" fmla="*/ 132207 w 139350"/>
                <a:gd name="connsiteY1" fmla="*/ 0 h 14287"/>
                <a:gd name="connsiteX2" fmla="*/ 7144 w 139350"/>
                <a:gd name="connsiteY2" fmla="*/ 0 h 14287"/>
                <a:gd name="connsiteX3" fmla="*/ 0 w 139350"/>
                <a:gd name="connsiteY3" fmla="*/ 7144 h 14287"/>
                <a:gd name="connsiteX4" fmla="*/ 7144 w 139350"/>
                <a:gd name="connsiteY4" fmla="*/ 14288 h 14287"/>
                <a:gd name="connsiteX5" fmla="*/ 132588 w 139350"/>
                <a:gd name="connsiteY5" fmla="*/ 14288 h 14287"/>
                <a:gd name="connsiteX6" fmla="*/ 139351 w 139350"/>
                <a:gd name="connsiteY6" fmla="*/ 7144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350" h="14287">
                  <a:moveTo>
                    <a:pt x="139351" y="7144"/>
                  </a:moveTo>
                  <a:cubicBezTo>
                    <a:pt x="139299" y="3219"/>
                    <a:pt x="136131" y="51"/>
                    <a:pt x="132207" y="0"/>
                  </a:cubicBezTo>
                  <a:lnTo>
                    <a:pt x="7144" y="0"/>
                  </a:lnTo>
                  <a:cubicBezTo>
                    <a:pt x="3198" y="0"/>
                    <a:pt x="0" y="3198"/>
                    <a:pt x="0" y="7144"/>
                  </a:cubicBezTo>
                  <a:cubicBezTo>
                    <a:pt x="0" y="11089"/>
                    <a:pt x="3198" y="14288"/>
                    <a:pt x="7144" y="14288"/>
                  </a:cubicBezTo>
                  <a:lnTo>
                    <a:pt x="132588" y="14288"/>
                  </a:lnTo>
                  <a:cubicBezTo>
                    <a:pt x="136384" y="14085"/>
                    <a:pt x="139356" y="10945"/>
                    <a:pt x="139351" y="7144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80" name="Forma libre 39">
              <a:extLst>
                <a:ext uri="{FF2B5EF4-FFF2-40B4-BE49-F238E27FC236}">
                  <a16:creationId xmlns:a16="http://schemas.microsoft.com/office/drawing/2014/main" id="{DFF119C3-F919-4DDA-B2AF-D53FF182EA9A}"/>
                </a:ext>
              </a:extLst>
            </p:cNvPr>
            <p:cNvSpPr/>
            <p:nvPr/>
          </p:nvSpPr>
          <p:spPr>
            <a:xfrm>
              <a:off x="5886164" y="3355371"/>
              <a:ext cx="120776" cy="14287"/>
            </a:xfrm>
            <a:custGeom>
              <a:avLst/>
              <a:gdLst>
                <a:gd name="connsiteX0" fmla="*/ 113633 w 120776"/>
                <a:gd name="connsiteY0" fmla="*/ 0 h 14287"/>
                <a:gd name="connsiteX1" fmla="*/ 7144 w 120776"/>
                <a:gd name="connsiteY1" fmla="*/ 0 h 14287"/>
                <a:gd name="connsiteX2" fmla="*/ 0 w 120776"/>
                <a:gd name="connsiteY2" fmla="*/ 7144 h 14287"/>
                <a:gd name="connsiteX3" fmla="*/ 7144 w 120776"/>
                <a:gd name="connsiteY3" fmla="*/ 14288 h 14287"/>
                <a:gd name="connsiteX4" fmla="*/ 113633 w 120776"/>
                <a:gd name="connsiteY4" fmla="*/ 14288 h 14287"/>
                <a:gd name="connsiteX5" fmla="*/ 120777 w 120776"/>
                <a:gd name="connsiteY5" fmla="*/ 7144 h 14287"/>
                <a:gd name="connsiteX6" fmla="*/ 113633 w 120776"/>
                <a:gd name="connsiteY6" fmla="*/ 0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776" h="14287">
                  <a:moveTo>
                    <a:pt x="113633" y="0"/>
                  </a:moveTo>
                  <a:lnTo>
                    <a:pt x="7144" y="0"/>
                  </a:lnTo>
                  <a:cubicBezTo>
                    <a:pt x="3198" y="0"/>
                    <a:pt x="0" y="3198"/>
                    <a:pt x="0" y="7144"/>
                  </a:cubicBezTo>
                  <a:cubicBezTo>
                    <a:pt x="0" y="11089"/>
                    <a:pt x="3198" y="14288"/>
                    <a:pt x="7144" y="14288"/>
                  </a:cubicBezTo>
                  <a:lnTo>
                    <a:pt x="113633" y="14288"/>
                  </a:lnTo>
                  <a:cubicBezTo>
                    <a:pt x="117579" y="14288"/>
                    <a:pt x="120777" y="11089"/>
                    <a:pt x="120777" y="7144"/>
                  </a:cubicBezTo>
                  <a:cubicBezTo>
                    <a:pt x="120777" y="3198"/>
                    <a:pt x="117579" y="0"/>
                    <a:pt x="113633" y="0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81" name="Forma libre 40">
              <a:extLst>
                <a:ext uri="{FF2B5EF4-FFF2-40B4-BE49-F238E27FC236}">
                  <a16:creationId xmlns:a16="http://schemas.microsoft.com/office/drawing/2014/main" id="{4C879595-D331-4B56-B8FE-5508433CFAB2}"/>
                </a:ext>
              </a:extLst>
            </p:cNvPr>
            <p:cNvSpPr/>
            <p:nvPr/>
          </p:nvSpPr>
          <p:spPr>
            <a:xfrm>
              <a:off x="5906261" y="3537870"/>
              <a:ext cx="373665" cy="14287"/>
            </a:xfrm>
            <a:custGeom>
              <a:avLst/>
              <a:gdLst>
                <a:gd name="connsiteX0" fmla="*/ 366522 w 373665"/>
                <a:gd name="connsiteY0" fmla="*/ 0 h 14287"/>
                <a:gd name="connsiteX1" fmla="*/ 7144 w 373665"/>
                <a:gd name="connsiteY1" fmla="*/ 0 h 14287"/>
                <a:gd name="connsiteX2" fmla="*/ 0 w 373665"/>
                <a:gd name="connsiteY2" fmla="*/ 7144 h 14287"/>
                <a:gd name="connsiteX3" fmla="*/ 7144 w 373665"/>
                <a:gd name="connsiteY3" fmla="*/ 14288 h 14287"/>
                <a:gd name="connsiteX4" fmla="*/ 366522 w 373665"/>
                <a:gd name="connsiteY4" fmla="*/ 14288 h 14287"/>
                <a:gd name="connsiteX5" fmla="*/ 373666 w 373665"/>
                <a:gd name="connsiteY5" fmla="*/ 7144 h 14287"/>
                <a:gd name="connsiteX6" fmla="*/ 366522 w 373665"/>
                <a:gd name="connsiteY6" fmla="*/ 0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665" h="14287">
                  <a:moveTo>
                    <a:pt x="366522" y="0"/>
                  </a:moveTo>
                  <a:lnTo>
                    <a:pt x="7144" y="0"/>
                  </a:lnTo>
                  <a:cubicBezTo>
                    <a:pt x="3198" y="0"/>
                    <a:pt x="0" y="3198"/>
                    <a:pt x="0" y="7144"/>
                  </a:cubicBezTo>
                  <a:cubicBezTo>
                    <a:pt x="0" y="11089"/>
                    <a:pt x="3198" y="14288"/>
                    <a:pt x="7144" y="14288"/>
                  </a:cubicBezTo>
                  <a:lnTo>
                    <a:pt x="366522" y="14288"/>
                  </a:lnTo>
                  <a:cubicBezTo>
                    <a:pt x="370467" y="14288"/>
                    <a:pt x="373666" y="11089"/>
                    <a:pt x="373666" y="7144"/>
                  </a:cubicBezTo>
                  <a:cubicBezTo>
                    <a:pt x="373666" y="3198"/>
                    <a:pt x="370467" y="0"/>
                    <a:pt x="366522" y="0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82" name="Forma libre 41">
              <a:extLst>
                <a:ext uri="{FF2B5EF4-FFF2-40B4-BE49-F238E27FC236}">
                  <a16:creationId xmlns:a16="http://schemas.microsoft.com/office/drawing/2014/main" id="{45879602-6F8D-4CCB-9E7F-0B1C3E229877}"/>
                </a:ext>
              </a:extLst>
            </p:cNvPr>
            <p:cNvSpPr/>
            <p:nvPr/>
          </p:nvSpPr>
          <p:spPr>
            <a:xfrm>
              <a:off x="5867400" y="3442239"/>
              <a:ext cx="331946" cy="89453"/>
            </a:xfrm>
            <a:custGeom>
              <a:avLst/>
              <a:gdLst>
                <a:gd name="connsiteX0" fmla="*/ 111538 w 331946"/>
                <a:gd name="connsiteY0" fmla="*/ 89249 h 89453"/>
                <a:gd name="connsiteX1" fmla="*/ 154877 w 331946"/>
                <a:gd name="connsiteY1" fmla="*/ 52388 h 89453"/>
                <a:gd name="connsiteX2" fmla="*/ 214122 w 331946"/>
                <a:gd name="connsiteY2" fmla="*/ 52388 h 89453"/>
                <a:gd name="connsiteX3" fmla="*/ 264168 w 331946"/>
                <a:gd name="connsiteY3" fmla="*/ 88924 h 89453"/>
                <a:gd name="connsiteX4" fmla="*/ 300704 w 331946"/>
                <a:gd name="connsiteY4" fmla="*/ 52388 h 89453"/>
                <a:gd name="connsiteX5" fmla="*/ 324803 w 331946"/>
                <a:gd name="connsiteY5" fmla="*/ 52388 h 89453"/>
                <a:gd name="connsiteX6" fmla="*/ 331946 w 331946"/>
                <a:gd name="connsiteY6" fmla="*/ 45244 h 89453"/>
                <a:gd name="connsiteX7" fmla="*/ 331946 w 331946"/>
                <a:gd name="connsiteY7" fmla="*/ 7144 h 89453"/>
                <a:gd name="connsiteX8" fmla="*/ 324803 w 331946"/>
                <a:gd name="connsiteY8" fmla="*/ 0 h 89453"/>
                <a:gd name="connsiteX9" fmla="*/ 74200 w 331946"/>
                <a:gd name="connsiteY9" fmla="*/ 0 h 89453"/>
                <a:gd name="connsiteX10" fmla="*/ 67056 w 331946"/>
                <a:gd name="connsiteY10" fmla="*/ 7144 h 89453"/>
                <a:gd name="connsiteX11" fmla="*/ 74200 w 331946"/>
                <a:gd name="connsiteY11" fmla="*/ 14288 h 89453"/>
                <a:gd name="connsiteX12" fmla="*/ 317659 w 331946"/>
                <a:gd name="connsiteY12" fmla="*/ 14288 h 89453"/>
                <a:gd name="connsiteX13" fmla="*/ 317659 w 331946"/>
                <a:gd name="connsiteY13" fmla="*/ 38291 h 89453"/>
                <a:gd name="connsiteX14" fmla="*/ 7144 w 331946"/>
                <a:gd name="connsiteY14" fmla="*/ 38291 h 89453"/>
                <a:gd name="connsiteX15" fmla="*/ 0 w 331946"/>
                <a:gd name="connsiteY15" fmla="*/ 45434 h 89453"/>
                <a:gd name="connsiteX16" fmla="*/ 7144 w 331946"/>
                <a:gd name="connsiteY16" fmla="*/ 52578 h 89453"/>
                <a:gd name="connsiteX17" fmla="*/ 68199 w 331946"/>
                <a:gd name="connsiteY17" fmla="*/ 52578 h 89453"/>
                <a:gd name="connsiteX18" fmla="*/ 111538 w 331946"/>
                <a:gd name="connsiteY18" fmla="*/ 89249 h 89453"/>
                <a:gd name="connsiteX19" fmla="*/ 111538 w 331946"/>
                <a:gd name="connsiteY19" fmla="*/ 74962 h 89453"/>
                <a:gd name="connsiteX20" fmla="*/ 82963 w 331946"/>
                <a:gd name="connsiteY20" fmla="*/ 52388 h 89453"/>
                <a:gd name="connsiteX21" fmla="*/ 140589 w 331946"/>
                <a:gd name="connsiteY21" fmla="*/ 52388 h 89453"/>
                <a:gd name="connsiteX22" fmla="*/ 111538 w 331946"/>
                <a:gd name="connsiteY22" fmla="*/ 74962 h 89453"/>
                <a:gd name="connsiteX23" fmla="*/ 257461 w 331946"/>
                <a:gd name="connsiteY23" fmla="*/ 74962 h 89453"/>
                <a:gd name="connsiteX24" fmla="*/ 228886 w 331946"/>
                <a:gd name="connsiteY24" fmla="*/ 52388 h 89453"/>
                <a:gd name="connsiteX25" fmla="*/ 286512 w 331946"/>
                <a:gd name="connsiteY25" fmla="*/ 52388 h 89453"/>
                <a:gd name="connsiteX26" fmla="*/ 257175 w 331946"/>
                <a:gd name="connsiteY26" fmla="*/ 74962 h 89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1946" h="89453">
                  <a:moveTo>
                    <a:pt x="111538" y="89249"/>
                  </a:moveTo>
                  <a:cubicBezTo>
                    <a:pt x="133053" y="89208"/>
                    <a:pt x="151384" y="73617"/>
                    <a:pt x="154877" y="52388"/>
                  </a:cubicBezTo>
                  <a:lnTo>
                    <a:pt x="214122" y="52388"/>
                  </a:lnTo>
                  <a:cubicBezTo>
                    <a:pt x="217853" y="76296"/>
                    <a:pt x="240260" y="92654"/>
                    <a:pt x="264168" y="88924"/>
                  </a:cubicBezTo>
                  <a:cubicBezTo>
                    <a:pt x="282996" y="85986"/>
                    <a:pt x="297767" y="71216"/>
                    <a:pt x="300704" y="52388"/>
                  </a:cubicBezTo>
                  <a:lnTo>
                    <a:pt x="324803" y="52388"/>
                  </a:lnTo>
                  <a:cubicBezTo>
                    <a:pt x="328748" y="52388"/>
                    <a:pt x="331946" y="49189"/>
                    <a:pt x="331946" y="45244"/>
                  </a:cubicBezTo>
                  <a:lnTo>
                    <a:pt x="331946" y="7144"/>
                  </a:lnTo>
                  <a:cubicBezTo>
                    <a:pt x="331946" y="3198"/>
                    <a:pt x="328748" y="0"/>
                    <a:pt x="324803" y="0"/>
                  </a:cubicBezTo>
                  <a:lnTo>
                    <a:pt x="74200" y="0"/>
                  </a:lnTo>
                  <a:cubicBezTo>
                    <a:pt x="70254" y="0"/>
                    <a:pt x="67056" y="3198"/>
                    <a:pt x="67056" y="7144"/>
                  </a:cubicBezTo>
                  <a:cubicBezTo>
                    <a:pt x="67056" y="11089"/>
                    <a:pt x="70254" y="14288"/>
                    <a:pt x="74200" y="14288"/>
                  </a:cubicBezTo>
                  <a:lnTo>
                    <a:pt x="317659" y="14288"/>
                  </a:lnTo>
                  <a:lnTo>
                    <a:pt x="317659" y="38291"/>
                  </a:lnTo>
                  <a:lnTo>
                    <a:pt x="7144" y="38291"/>
                  </a:lnTo>
                  <a:cubicBezTo>
                    <a:pt x="3198" y="38291"/>
                    <a:pt x="0" y="41489"/>
                    <a:pt x="0" y="45434"/>
                  </a:cubicBezTo>
                  <a:cubicBezTo>
                    <a:pt x="0" y="49380"/>
                    <a:pt x="3198" y="52578"/>
                    <a:pt x="7144" y="52578"/>
                  </a:cubicBezTo>
                  <a:lnTo>
                    <a:pt x="68199" y="52578"/>
                  </a:lnTo>
                  <a:cubicBezTo>
                    <a:pt x="71775" y="73732"/>
                    <a:pt x="90084" y="89224"/>
                    <a:pt x="111538" y="89249"/>
                  </a:cubicBezTo>
                  <a:close/>
                  <a:moveTo>
                    <a:pt x="111538" y="74962"/>
                  </a:moveTo>
                  <a:cubicBezTo>
                    <a:pt x="97989" y="74805"/>
                    <a:pt x="86252" y="65531"/>
                    <a:pt x="82963" y="52388"/>
                  </a:cubicBezTo>
                  <a:lnTo>
                    <a:pt x="140589" y="52388"/>
                  </a:lnTo>
                  <a:cubicBezTo>
                    <a:pt x="137287" y="65723"/>
                    <a:pt x="125276" y="75056"/>
                    <a:pt x="111538" y="74962"/>
                  </a:cubicBezTo>
                  <a:close/>
                  <a:moveTo>
                    <a:pt x="257461" y="74962"/>
                  </a:moveTo>
                  <a:cubicBezTo>
                    <a:pt x="243901" y="74838"/>
                    <a:pt x="232145" y="65550"/>
                    <a:pt x="228886" y="52388"/>
                  </a:cubicBezTo>
                  <a:lnTo>
                    <a:pt x="286512" y="52388"/>
                  </a:lnTo>
                  <a:cubicBezTo>
                    <a:pt x="283186" y="65827"/>
                    <a:pt x="271019" y="75189"/>
                    <a:pt x="257175" y="74962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</p:grpSp>
      <p:grpSp>
        <p:nvGrpSpPr>
          <p:cNvPr id="83" name="Gráfico 49">
            <a:extLst>
              <a:ext uri="{FF2B5EF4-FFF2-40B4-BE49-F238E27FC236}">
                <a16:creationId xmlns:a16="http://schemas.microsoft.com/office/drawing/2014/main" id="{5E3AF2D4-C1E8-408A-BE7C-E930B6574864}"/>
              </a:ext>
            </a:extLst>
          </p:cNvPr>
          <p:cNvGrpSpPr/>
          <p:nvPr/>
        </p:nvGrpSpPr>
        <p:grpSpPr>
          <a:xfrm>
            <a:off x="6351301" y="3145621"/>
            <a:ext cx="719954" cy="567542"/>
            <a:chOff x="758559" y="5172754"/>
            <a:chExt cx="266461" cy="267652"/>
          </a:xfrm>
          <a:solidFill>
            <a:schemeClr val="tx2"/>
          </a:solidFill>
        </p:grpSpPr>
        <p:sp>
          <p:nvSpPr>
            <p:cNvPr id="84" name="Forma libre 63">
              <a:extLst>
                <a:ext uri="{FF2B5EF4-FFF2-40B4-BE49-F238E27FC236}">
                  <a16:creationId xmlns:a16="http://schemas.microsoft.com/office/drawing/2014/main" id="{60346252-1EA2-43AA-83BF-5CD2B7C6E36D}"/>
                </a:ext>
              </a:extLst>
            </p:cNvPr>
            <p:cNvSpPr/>
            <p:nvPr/>
          </p:nvSpPr>
          <p:spPr>
            <a:xfrm>
              <a:off x="832259" y="5338488"/>
              <a:ext cx="24764" cy="24765"/>
            </a:xfrm>
            <a:custGeom>
              <a:avLst/>
              <a:gdLst>
                <a:gd name="connsiteX0" fmla="*/ 23813 w 24764"/>
                <a:gd name="connsiteY0" fmla="*/ 9525 h 24765"/>
                <a:gd name="connsiteX1" fmla="*/ 23813 w 24764"/>
                <a:gd name="connsiteY1" fmla="*/ 9525 h 24765"/>
                <a:gd name="connsiteX2" fmla="*/ 23813 w 24764"/>
                <a:gd name="connsiteY2" fmla="*/ 9525 h 24765"/>
                <a:gd name="connsiteX3" fmla="*/ 23813 w 24764"/>
                <a:gd name="connsiteY3" fmla="*/ 8572 h 24765"/>
                <a:gd name="connsiteX4" fmla="*/ 23813 w 24764"/>
                <a:gd name="connsiteY4" fmla="*/ 7620 h 24765"/>
                <a:gd name="connsiteX5" fmla="*/ 22860 w 24764"/>
                <a:gd name="connsiteY5" fmla="*/ 6668 h 24765"/>
                <a:gd name="connsiteX6" fmla="*/ 22860 w 24764"/>
                <a:gd name="connsiteY6" fmla="*/ 5715 h 24765"/>
                <a:gd name="connsiteX7" fmla="*/ 22860 w 24764"/>
                <a:gd name="connsiteY7" fmla="*/ 4763 h 24765"/>
                <a:gd name="connsiteX8" fmla="*/ 21908 w 24764"/>
                <a:gd name="connsiteY8" fmla="*/ 2858 h 24765"/>
                <a:gd name="connsiteX9" fmla="*/ 21908 w 24764"/>
                <a:gd name="connsiteY9" fmla="*/ 2858 h 24765"/>
                <a:gd name="connsiteX10" fmla="*/ 21908 w 24764"/>
                <a:gd name="connsiteY10" fmla="*/ 2858 h 24765"/>
                <a:gd name="connsiteX11" fmla="*/ 21908 w 24764"/>
                <a:gd name="connsiteY11" fmla="*/ 2858 h 24765"/>
                <a:gd name="connsiteX12" fmla="*/ 18097 w 24764"/>
                <a:gd name="connsiteY12" fmla="*/ 953 h 24765"/>
                <a:gd name="connsiteX13" fmla="*/ 17145 w 24764"/>
                <a:gd name="connsiteY13" fmla="*/ 953 h 24765"/>
                <a:gd name="connsiteX14" fmla="*/ 17145 w 24764"/>
                <a:gd name="connsiteY14" fmla="*/ 953 h 24765"/>
                <a:gd name="connsiteX15" fmla="*/ 13335 w 24764"/>
                <a:gd name="connsiteY15" fmla="*/ 0 h 24765"/>
                <a:gd name="connsiteX16" fmla="*/ 13335 w 24764"/>
                <a:gd name="connsiteY16" fmla="*/ 0 h 24765"/>
                <a:gd name="connsiteX17" fmla="*/ 13335 w 24764"/>
                <a:gd name="connsiteY17" fmla="*/ 0 h 24765"/>
                <a:gd name="connsiteX18" fmla="*/ 13335 w 24764"/>
                <a:gd name="connsiteY18" fmla="*/ 0 h 24765"/>
                <a:gd name="connsiteX19" fmla="*/ 4763 w 24764"/>
                <a:gd name="connsiteY19" fmla="*/ 3810 h 24765"/>
                <a:gd name="connsiteX20" fmla="*/ 0 w 24764"/>
                <a:gd name="connsiteY20" fmla="*/ 12383 h 24765"/>
                <a:gd name="connsiteX21" fmla="*/ 3810 w 24764"/>
                <a:gd name="connsiteY21" fmla="*/ 20955 h 24765"/>
                <a:gd name="connsiteX22" fmla="*/ 12383 w 24764"/>
                <a:gd name="connsiteY22" fmla="*/ 24765 h 24765"/>
                <a:gd name="connsiteX23" fmla="*/ 12383 w 24764"/>
                <a:gd name="connsiteY23" fmla="*/ 24765 h 24765"/>
                <a:gd name="connsiteX24" fmla="*/ 12383 w 24764"/>
                <a:gd name="connsiteY24" fmla="*/ 24765 h 24765"/>
                <a:gd name="connsiteX25" fmla="*/ 12383 w 24764"/>
                <a:gd name="connsiteY25" fmla="*/ 24765 h 24765"/>
                <a:gd name="connsiteX26" fmla="*/ 14288 w 24764"/>
                <a:gd name="connsiteY26" fmla="*/ 24765 h 24765"/>
                <a:gd name="connsiteX27" fmla="*/ 15240 w 24764"/>
                <a:gd name="connsiteY27" fmla="*/ 24765 h 24765"/>
                <a:gd name="connsiteX28" fmla="*/ 16192 w 24764"/>
                <a:gd name="connsiteY28" fmla="*/ 24765 h 24765"/>
                <a:gd name="connsiteX29" fmla="*/ 17145 w 24764"/>
                <a:gd name="connsiteY29" fmla="*/ 24765 h 24765"/>
                <a:gd name="connsiteX30" fmla="*/ 24765 w 24764"/>
                <a:gd name="connsiteY30" fmla="*/ 13335 h 24765"/>
                <a:gd name="connsiteX31" fmla="*/ 24765 w 24764"/>
                <a:gd name="connsiteY31" fmla="*/ 13335 h 24765"/>
                <a:gd name="connsiteX32" fmla="*/ 23813 w 24764"/>
                <a:gd name="connsiteY32" fmla="*/ 9525 h 24765"/>
                <a:gd name="connsiteX33" fmla="*/ 12383 w 24764"/>
                <a:gd name="connsiteY33" fmla="*/ 14288 h 24765"/>
                <a:gd name="connsiteX34" fmla="*/ 9525 w 24764"/>
                <a:gd name="connsiteY34" fmla="*/ 11430 h 24765"/>
                <a:gd name="connsiteX35" fmla="*/ 12383 w 24764"/>
                <a:gd name="connsiteY35" fmla="*/ 8572 h 24765"/>
                <a:gd name="connsiteX36" fmla="*/ 14288 w 24764"/>
                <a:gd name="connsiteY36" fmla="*/ 9525 h 24765"/>
                <a:gd name="connsiteX37" fmla="*/ 15240 w 24764"/>
                <a:gd name="connsiteY37" fmla="*/ 11430 h 24765"/>
                <a:gd name="connsiteX38" fmla="*/ 15240 w 24764"/>
                <a:gd name="connsiteY38" fmla="*/ 11430 h 24765"/>
                <a:gd name="connsiteX39" fmla="*/ 15240 w 24764"/>
                <a:gd name="connsiteY39" fmla="*/ 11430 h 24765"/>
                <a:gd name="connsiteX40" fmla="*/ 12383 w 24764"/>
                <a:gd name="connsiteY40" fmla="*/ 14288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764" h="24765">
                  <a:moveTo>
                    <a:pt x="23813" y="9525"/>
                  </a:moveTo>
                  <a:cubicBezTo>
                    <a:pt x="23813" y="9525"/>
                    <a:pt x="23813" y="8572"/>
                    <a:pt x="23813" y="9525"/>
                  </a:cubicBezTo>
                  <a:lnTo>
                    <a:pt x="23813" y="9525"/>
                  </a:lnTo>
                  <a:cubicBezTo>
                    <a:pt x="23813" y="8572"/>
                    <a:pt x="23813" y="8572"/>
                    <a:pt x="23813" y="8572"/>
                  </a:cubicBezTo>
                  <a:lnTo>
                    <a:pt x="23813" y="7620"/>
                  </a:lnTo>
                  <a:cubicBezTo>
                    <a:pt x="23813" y="7620"/>
                    <a:pt x="23813" y="6668"/>
                    <a:pt x="22860" y="6668"/>
                  </a:cubicBezTo>
                  <a:cubicBezTo>
                    <a:pt x="22860" y="6668"/>
                    <a:pt x="22860" y="6668"/>
                    <a:pt x="22860" y="5715"/>
                  </a:cubicBezTo>
                  <a:cubicBezTo>
                    <a:pt x="22860" y="5715"/>
                    <a:pt x="22860" y="5715"/>
                    <a:pt x="22860" y="4763"/>
                  </a:cubicBezTo>
                  <a:cubicBezTo>
                    <a:pt x="22860" y="3810"/>
                    <a:pt x="21908" y="3810"/>
                    <a:pt x="21908" y="2858"/>
                  </a:cubicBezTo>
                  <a:lnTo>
                    <a:pt x="21908" y="2858"/>
                  </a:lnTo>
                  <a:lnTo>
                    <a:pt x="21908" y="2858"/>
                  </a:lnTo>
                  <a:lnTo>
                    <a:pt x="21908" y="2858"/>
                  </a:lnTo>
                  <a:cubicBezTo>
                    <a:pt x="20955" y="1905"/>
                    <a:pt x="20002" y="953"/>
                    <a:pt x="18097" y="953"/>
                  </a:cubicBezTo>
                  <a:cubicBezTo>
                    <a:pt x="18097" y="953"/>
                    <a:pt x="18097" y="953"/>
                    <a:pt x="17145" y="953"/>
                  </a:cubicBezTo>
                  <a:lnTo>
                    <a:pt x="17145" y="953"/>
                  </a:lnTo>
                  <a:cubicBezTo>
                    <a:pt x="16192" y="953"/>
                    <a:pt x="15240" y="0"/>
                    <a:pt x="13335" y="0"/>
                  </a:cubicBezTo>
                  <a:lnTo>
                    <a:pt x="13335" y="0"/>
                  </a:lnTo>
                  <a:lnTo>
                    <a:pt x="13335" y="0"/>
                  </a:lnTo>
                  <a:lnTo>
                    <a:pt x="13335" y="0"/>
                  </a:lnTo>
                  <a:cubicBezTo>
                    <a:pt x="10477" y="0"/>
                    <a:pt x="6667" y="953"/>
                    <a:pt x="4763" y="3810"/>
                  </a:cubicBezTo>
                  <a:cubicBezTo>
                    <a:pt x="1905" y="5715"/>
                    <a:pt x="0" y="8572"/>
                    <a:pt x="0" y="12383"/>
                  </a:cubicBezTo>
                  <a:cubicBezTo>
                    <a:pt x="0" y="15240"/>
                    <a:pt x="952" y="19050"/>
                    <a:pt x="3810" y="20955"/>
                  </a:cubicBezTo>
                  <a:cubicBezTo>
                    <a:pt x="5715" y="22860"/>
                    <a:pt x="9525" y="24765"/>
                    <a:pt x="12383" y="24765"/>
                  </a:cubicBezTo>
                  <a:lnTo>
                    <a:pt x="12383" y="24765"/>
                  </a:lnTo>
                  <a:lnTo>
                    <a:pt x="12383" y="24765"/>
                  </a:lnTo>
                  <a:lnTo>
                    <a:pt x="12383" y="24765"/>
                  </a:lnTo>
                  <a:cubicBezTo>
                    <a:pt x="13335" y="24765"/>
                    <a:pt x="14288" y="24765"/>
                    <a:pt x="14288" y="24765"/>
                  </a:cubicBezTo>
                  <a:cubicBezTo>
                    <a:pt x="14288" y="24765"/>
                    <a:pt x="14288" y="24765"/>
                    <a:pt x="15240" y="24765"/>
                  </a:cubicBezTo>
                  <a:cubicBezTo>
                    <a:pt x="15240" y="24765"/>
                    <a:pt x="15240" y="24765"/>
                    <a:pt x="16192" y="24765"/>
                  </a:cubicBezTo>
                  <a:lnTo>
                    <a:pt x="17145" y="24765"/>
                  </a:lnTo>
                  <a:cubicBezTo>
                    <a:pt x="21908" y="22860"/>
                    <a:pt x="24765" y="18097"/>
                    <a:pt x="24765" y="13335"/>
                  </a:cubicBezTo>
                  <a:lnTo>
                    <a:pt x="24765" y="13335"/>
                  </a:lnTo>
                  <a:cubicBezTo>
                    <a:pt x="24765" y="10478"/>
                    <a:pt x="24765" y="10478"/>
                    <a:pt x="23813" y="9525"/>
                  </a:cubicBezTo>
                  <a:close/>
                  <a:moveTo>
                    <a:pt x="12383" y="14288"/>
                  </a:moveTo>
                  <a:cubicBezTo>
                    <a:pt x="11430" y="14288"/>
                    <a:pt x="9525" y="13335"/>
                    <a:pt x="9525" y="11430"/>
                  </a:cubicBezTo>
                  <a:cubicBezTo>
                    <a:pt x="9525" y="9525"/>
                    <a:pt x="10477" y="8572"/>
                    <a:pt x="12383" y="8572"/>
                  </a:cubicBezTo>
                  <a:cubicBezTo>
                    <a:pt x="13335" y="8572"/>
                    <a:pt x="13335" y="8572"/>
                    <a:pt x="14288" y="9525"/>
                  </a:cubicBezTo>
                  <a:cubicBezTo>
                    <a:pt x="14288" y="9525"/>
                    <a:pt x="15240" y="10478"/>
                    <a:pt x="15240" y="11430"/>
                  </a:cubicBezTo>
                  <a:lnTo>
                    <a:pt x="15240" y="11430"/>
                  </a:lnTo>
                  <a:lnTo>
                    <a:pt x="15240" y="11430"/>
                  </a:lnTo>
                  <a:cubicBezTo>
                    <a:pt x="15240" y="13335"/>
                    <a:pt x="14288" y="14288"/>
                    <a:pt x="12383" y="14288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85" name="Forma libre 95">
              <a:extLst>
                <a:ext uri="{FF2B5EF4-FFF2-40B4-BE49-F238E27FC236}">
                  <a16:creationId xmlns:a16="http://schemas.microsoft.com/office/drawing/2014/main" id="{9F7A5F54-9889-4DE7-98EF-B6E89E893C41}"/>
                </a:ext>
              </a:extLst>
            </p:cNvPr>
            <p:cNvSpPr/>
            <p:nvPr/>
          </p:nvSpPr>
          <p:spPr>
            <a:xfrm>
              <a:off x="860834" y="5338488"/>
              <a:ext cx="24764" cy="24765"/>
            </a:xfrm>
            <a:custGeom>
              <a:avLst/>
              <a:gdLst>
                <a:gd name="connsiteX0" fmla="*/ 12383 w 24764"/>
                <a:gd name="connsiteY0" fmla="*/ 0 h 24765"/>
                <a:gd name="connsiteX1" fmla="*/ 0 w 24764"/>
                <a:gd name="connsiteY1" fmla="*/ 12383 h 24765"/>
                <a:gd name="connsiteX2" fmla="*/ 12383 w 24764"/>
                <a:gd name="connsiteY2" fmla="*/ 24765 h 24765"/>
                <a:gd name="connsiteX3" fmla="*/ 24765 w 24764"/>
                <a:gd name="connsiteY3" fmla="*/ 12383 h 24765"/>
                <a:gd name="connsiteX4" fmla="*/ 12383 w 24764"/>
                <a:gd name="connsiteY4" fmla="*/ 0 h 24765"/>
                <a:gd name="connsiteX5" fmla="*/ 12383 w 24764"/>
                <a:gd name="connsiteY5" fmla="*/ 14288 h 24765"/>
                <a:gd name="connsiteX6" fmla="*/ 9525 w 24764"/>
                <a:gd name="connsiteY6" fmla="*/ 11430 h 24765"/>
                <a:gd name="connsiteX7" fmla="*/ 12383 w 24764"/>
                <a:gd name="connsiteY7" fmla="*/ 8572 h 24765"/>
                <a:gd name="connsiteX8" fmla="*/ 15240 w 24764"/>
                <a:gd name="connsiteY8" fmla="*/ 11430 h 24765"/>
                <a:gd name="connsiteX9" fmla="*/ 12383 w 24764"/>
                <a:gd name="connsiteY9" fmla="*/ 14288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64" h="24765">
                  <a:moveTo>
                    <a:pt x="12383" y="0"/>
                  </a:moveTo>
                  <a:cubicBezTo>
                    <a:pt x="5715" y="0"/>
                    <a:pt x="0" y="5715"/>
                    <a:pt x="0" y="12383"/>
                  </a:cubicBezTo>
                  <a:cubicBezTo>
                    <a:pt x="0" y="19050"/>
                    <a:pt x="5715" y="24765"/>
                    <a:pt x="12383" y="24765"/>
                  </a:cubicBezTo>
                  <a:cubicBezTo>
                    <a:pt x="19050" y="24765"/>
                    <a:pt x="24765" y="19050"/>
                    <a:pt x="24765" y="12383"/>
                  </a:cubicBezTo>
                  <a:cubicBezTo>
                    <a:pt x="24765" y="5715"/>
                    <a:pt x="18097" y="0"/>
                    <a:pt x="12383" y="0"/>
                  </a:cubicBezTo>
                  <a:close/>
                  <a:moveTo>
                    <a:pt x="12383" y="14288"/>
                  </a:moveTo>
                  <a:cubicBezTo>
                    <a:pt x="11430" y="14288"/>
                    <a:pt x="9525" y="13335"/>
                    <a:pt x="9525" y="11430"/>
                  </a:cubicBezTo>
                  <a:cubicBezTo>
                    <a:pt x="9525" y="9525"/>
                    <a:pt x="10477" y="8572"/>
                    <a:pt x="12383" y="8572"/>
                  </a:cubicBezTo>
                  <a:cubicBezTo>
                    <a:pt x="14288" y="8572"/>
                    <a:pt x="15240" y="9525"/>
                    <a:pt x="15240" y="11430"/>
                  </a:cubicBezTo>
                  <a:cubicBezTo>
                    <a:pt x="14288" y="13335"/>
                    <a:pt x="13335" y="14288"/>
                    <a:pt x="12383" y="14288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86" name="Forma libre 96">
              <a:extLst>
                <a:ext uri="{FF2B5EF4-FFF2-40B4-BE49-F238E27FC236}">
                  <a16:creationId xmlns:a16="http://schemas.microsoft.com/office/drawing/2014/main" id="{08E1A8A8-B3D2-4C45-B79D-88F84455304B}"/>
                </a:ext>
              </a:extLst>
            </p:cNvPr>
            <p:cNvSpPr/>
            <p:nvPr/>
          </p:nvSpPr>
          <p:spPr>
            <a:xfrm>
              <a:off x="890361" y="5338488"/>
              <a:ext cx="23812" cy="24765"/>
            </a:xfrm>
            <a:custGeom>
              <a:avLst/>
              <a:gdLst>
                <a:gd name="connsiteX0" fmla="*/ 21908 w 23812"/>
                <a:gd name="connsiteY0" fmla="*/ 11430 h 24765"/>
                <a:gd name="connsiteX1" fmla="*/ 20955 w 23812"/>
                <a:gd name="connsiteY1" fmla="*/ 8572 h 24765"/>
                <a:gd name="connsiteX2" fmla="*/ 20955 w 23812"/>
                <a:gd name="connsiteY2" fmla="*/ 8572 h 24765"/>
                <a:gd name="connsiteX3" fmla="*/ 20955 w 23812"/>
                <a:gd name="connsiteY3" fmla="*/ 7620 h 24765"/>
                <a:gd name="connsiteX4" fmla="*/ 20955 w 23812"/>
                <a:gd name="connsiteY4" fmla="*/ 6668 h 24765"/>
                <a:gd name="connsiteX5" fmla="*/ 20955 w 23812"/>
                <a:gd name="connsiteY5" fmla="*/ 5715 h 24765"/>
                <a:gd name="connsiteX6" fmla="*/ 20955 w 23812"/>
                <a:gd name="connsiteY6" fmla="*/ 5715 h 24765"/>
                <a:gd name="connsiteX7" fmla="*/ 19050 w 23812"/>
                <a:gd name="connsiteY7" fmla="*/ 2858 h 24765"/>
                <a:gd name="connsiteX8" fmla="*/ 19050 w 23812"/>
                <a:gd name="connsiteY8" fmla="*/ 2858 h 24765"/>
                <a:gd name="connsiteX9" fmla="*/ 19050 w 23812"/>
                <a:gd name="connsiteY9" fmla="*/ 2858 h 24765"/>
                <a:gd name="connsiteX10" fmla="*/ 19050 w 23812"/>
                <a:gd name="connsiteY10" fmla="*/ 2858 h 24765"/>
                <a:gd name="connsiteX11" fmla="*/ 11430 w 23812"/>
                <a:gd name="connsiteY11" fmla="*/ 0 h 24765"/>
                <a:gd name="connsiteX12" fmla="*/ 11430 w 23812"/>
                <a:gd name="connsiteY12" fmla="*/ 0 h 24765"/>
                <a:gd name="connsiteX13" fmla="*/ 11430 w 23812"/>
                <a:gd name="connsiteY13" fmla="*/ 0 h 24765"/>
                <a:gd name="connsiteX14" fmla="*/ 7620 w 23812"/>
                <a:gd name="connsiteY14" fmla="*/ 953 h 24765"/>
                <a:gd name="connsiteX15" fmla="*/ 7620 w 23812"/>
                <a:gd name="connsiteY15" fmla="*/ 953 h 24765"/>
                <a:gd name="connsiteX16" fmla="*/ 0 w 23812"/>
                <a:gd name="connsiteY16" fmla="*/ 12383 h 24765"/>
                <a:gd name="connsiteX17" fmla="*/ 3810 w 23812"/>
                <a:gd name="connsiteY17" fmla="*/ 20955 h 24765"/>
                <a:gd name="connsiteX18" fmla="*/ 12383 w 23812"/>
                <a:gd name="connsiteY18" fmla="*/ 24765 h 24765"/>
                <a:gd name="connsiteX19" fmla="*/ 12383 w 23812"/>
                <a:gd name="connsiteY19" fmla="*/ 24765 h 24765"/>
                <a:gd name="connsiteX20" fmla="*/ 12383 w 23812"/>
                <a:gd name="connsiteY20" fmla="*/ 24765 h 24765"/>
                <a:gd name="connsiteX21" fmla="*/ 12383 w 23812"/>
                <a:gd name="connsiteY21" fmla="*/ 24765 h 24765"/>
                <a:gd name="connsiteX22" fmla="*/ 20955 w 23812"/>
                <a:gd name="connsiteY22" fmla="*/ 20955 h 24765"/>
                <a:gd name="connsiteX23" fmla="*/ 22860 w 23812"/>
                <a:gd name="connsiteY23" fmla="*/ 17145 h 24765"/>
                <a:gd name="connsiteX24" fmla="*/ 22860 w 23812"/>
                <a:gd name="connsiteY24" fmla="*/ 17145 h 24765"/>
                <a:gd name="connsiteX25" fmla="*/ 22860 w 23812"/>
                <a:gd name="connsiteY25" fmla="*/ 17145 h 24765"/>
                <a:gd name="connsiteX26" fmla="*/ 23813 w 23812"/>
                <a:gd name="connsiteY26" fmla="*/ 14288 h 24765"/>
                <a:gd name="connsiteX27" fmla="*/ 23813 w 23812"/>
                <a:gd name="connsiteY27" fmla="*/ 14288 h 24765"/>
                <a:gd name="connsiteX28" fmla="*/ 23813 w 23812"/>
                <a:gd name="connsiteY28" fmla="*/ 13335 h 24765"/>
                <a:gd name="connsiteX29" fmla="*/ 21908 w 23812"/>
                <a:gd name="connsiteY29" fmla="*/ 11430 h 24765"/>
                <a:gd name="connsiteX30" fmla="*/ 21908 w 23812"/>
                <a:gd name="connsiteY30" fmla="*/ 11430 h 24765"/>
                <a:gd name="connsiteX31" fmla="*/ 21908 w 23812"/>
                <a:gd name="connsiteY31" fmla="*/ 11430 h 24765"/>
                <a:gd name="connsiteX32" fmla="*/ 21908 w 23812"/>
                <a:gd name="connsiteY32" fmla="*/ 11430 h 24765"/>
                <a:gd name="connsiteX33" fmla="*/ 10478 w 23812"/>
                <a:gd name="connsiteY33" fmla="*/ 14288 h 24765"/>
                <a:gd name="connsiteX34" fmla="*/ 7620 w 23812"/>
                <a:gd name="connsiteY34" fmla="*/ 11430 h 24765"/>
                <a:gd name="connsiteX35" fmla="*/ 10478 w 23812"/>
                <a:gd name="connsiteY35" fmla="*/ 8572 h 24765"/>
                <a:gd name="connsiteX36" fmla="*/ 12383 w 23812"/>
                <a:gd name="connsiteY36" fmla="*/ 9525 h 24765"/>
                <a:gd name="connsiteX37" fmla="*/ 13335 w 23812"/>
                <a:gd name="connsiteY37" fmla="*/ 11430 h 24765"/>
                <a:gd name="connsiteX38" fmla="*/ 10478 w 23812"/>
                <a:gd name="connsiteY38" fmla="*/ 14288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812" h="24765">
                  <a:moveTo>
                    <a:pt x="21908" y="11430"/>
                  </a:moveTo>
                  <a:cubicBezTo>
                    <a:pt x="21908" y="10478"/>
                    <a:pt x="21908" y="9525"/>
                    <a:pt x="20955" y="8572"/>
                  </a:cubicBezTo>
                  <a:lnTo>
                    <a:pt x="20955" y="8572"/>
                  </a:lnTo>
                  <a:cubicBezTo>
                    <a:pt x="20955" y="8572"/>
                    <a:pt x="20955" y="8572"/>
                    <a:pt x="20955" y="7620"/>
                  </a:cubicBezTo>
                  <a:lnTo>
                    <a:pt x="20955" y="6668"/>
                  </a:lnTo>
                  <a:cubicBezTo>
                    <a:pt x="20955" y="6668"/>
                    <a:pt x="20955" y="6668"/>
                    <a:pt x="20955" y="5715"/>
                  </a:cubicBezTo>
                  <a:lnTo>
                    <a:pt x="20955" y="5715"/>
                  </a:lnTo>
                  <a:cubicBezTo>
                    <a:pt x="20003" y="4763"/>
                    <a:pt x="20003" y="3810"/>
                    <a:pt x="19050" y="2858"/>
                  </a:cubicBezTo>
                  <a:lnTo>
                    <a:pt x="19050" y="2858"/>
                  </a:lnTo>
                  <a:lnTo>
                    <a:pt x="19050" y="2858"/>
                  </a:lnTo>
                  <a:lnTo>
                    <a:pt x="19050" y="2858"/>
                  </a:lnTo>
                  <a:cubicBezTo>
                    <a:pt x="17145" y="953"/>
                    <a:pt x="14288" y="0"/>
                    <a:pt x="11430" y="0"/>
                  </a:cubicBezTo>
                  <a:lnTo>
                    <a:pt x="11430" y="0"/>
                  </a:lnTo>
                  <a:lnTo>
                    <a:pt x="11430" y="0"/>
                  </a:lnTo>
                  <a:cubicBezTo>
                    <a:pt x="10478" y="0"/>
                    <a:pt x="8572" y="0"/>
                    <a:pt x="7620" y="953"/>
                  </a:cubicBezTo>
                  <a:lnTo>
                    <a:pt x="7620" y="953"/>
                  </a:lnTo>
                  <a:cubicBezTo>
                    <a:pt x="2858" y="2858"/>
                    <a:pt x="0" y="7620"/>
                    <a:pt x="0" y="12383"/>
                  </a:cubicBezTo>
                  <a:cubicBezTo>
                    <a:pt x="0" y="15240"/>
                    <a:pt x="953" y="19050"/>
                    <a:pt x="3810" y="20955"/>
                  </a:cubicBezTo>
                  <a:cubicBezTo>
                    <a:pt x="5715" y="22860"/>
                    <a:pt x="8572" y="24765"/>
                    <a:pt x="12383" y="24765"/>
                  </a:cubicBezTo>
                  <a:lnTo>
                    <a:pt x="12383" y="24765"/>
                  </a:lnTo>
                  <a:lnTo>
                    <a:pt x="12383" y="24765"/>
                  </a:lnTo>
                  <a:lnTo>
                    <a:pt x="12383" y="24765"/>
                  </a:lnTo>
                  <a:cubicBezTo>
                    <a:pt x="15240" y="24765"/>
                    <a:pt x="18097" y="23813"/>
                    <a:pt x="20955" y="20955"/>
                  </a:cubicBezTo>
                  <a:cubicBezTo>
                    <a:pt x="21908" y="20003"/>
                    <a:pt x="22860" y="19050"/>
                    <a:pt x="22860" y="17145"/>
                  </a:cubicBezTo>
                  <a:lnTo>
                    <a:pt x="22860" y="17145"/>
                  </a:lnTo>
                  <a:lnTo>
                    <a:pt x="22860" y="17145"/>
                  </a:lnTo>
                  <a:cubicBezTo>
                    <a:pt x="22860" y="16193"/>
                    <a:pt x="23813" y="15240"/>
                    <a:pt x="23813" y="14288"/>
                  </a:cubicBezTo>
                  <a:lnTo>
                    <a:pt x="23813" y="14288"/>
                  </a:lnTo>
                  <a:cubicBezTo>
                    <a:pt x="23813" y="14288"/>
                    <a:pt x="23813" y="14288"/>
                    <a:pt x="23813" y="13335"/>
                  </a:cubicBezTo>
                  <a:cubicBezTo>
                    <a:pt x="21908" y="12383"/>
                    <a:pt x="21908" y="12383"/>
                    <a:pt x="21908" y="11430"/>
                  </a:cubicBezTo>
                  <a:lnTo>
                    <a:pt x="21908" y="11430"/>
                  </a:lnTo>
                  <a:lnTo>
                    <a:pt x="21908" y="11430"/>
                  </a:lnTo>
                  <a:lnTo>
                    <a:pt x="21908" y="11430"/>
                  </a:lnTo>
                  <a:close/>
                  <a:moveTo>
                    <a:pt x="10478" y="14288"/>
                  </a:moveTo>
                  <a:cubicBezTo>
                    <a:pt x="9525" y="14288"/>
                    <a:pt x="7620" y="13335"/>
                    <a:pt x="7620" y="11430"/>
                  </a:cubicBezTo>
                  <a:cubicBezTo>
                    <a:pt x="7620" y="10478"/>
                    <a:pt x="8572" y="8572"/>
                    <a:pt x="10478" y="8572"/>
                  </a:cubicBezTo>
                  <a:cubicBezTo>
                    <a:pt x="11430" y="8572"/>
                    <a:pt x="11430" y="8572"/>
                    <a:pt x="12383" y="9525"/>
                  </a:cubicBezTo>
                  <a:cubicBezTo>
                    <a:pt x="13335" y="10478"/>
                    <a:pt x="13335" y="10478"/>
                    <a:pt x="13335" y="11430"/>
                  </a:cubicBezTo>
                  <a:cubicBezTo>
                    <a:pt x="12383" y="13335"/>
                    <a:pt x="11430" y="14288"/>
                    <a:pt x="10478" y="14288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87" name="Forma libre 97">
              <a:extLst>
                <a:ext uri="{FF2B5EF4-FFF2-40B4-BE49-F238E27FC236}">
                  <a16:creationId xmlns:a16="http://schemas.microsoft.com/office/drawing/2014/main" id="{0294637D-DD86-46BF-B7D8-7C796D615C29}"/>
                </a:ext>
              </a:extLst>
            </p:cNvPr>
            <p:cNvSpPr/>
            <p:nvPr/>
          </p:nvSpPr>
          <p:spPr>
            <a:xfrm>
              <a:off x="874168" y="5248954"/>
              <a:ext cx="17145" cy="9525"/>
            </a:xfrm>
            <a:custGeom>
              <a:avLst/>
              <a:gdLst>
                <a:gd name="connsiteX0" fmla="*/ 13335 w 17145"/>
                <a:gd name="connsiteY0" fmla="*/ 0 h 9525"/>
                <a:gd name="connsiteX1" fmla="*/ 3810 w 17145"/>
                <a:gd name="connsiteY1" fmla="*/ 0 h 9525"/>
                <a:gd name="connsiteX2" fmla="*/ 0 w 17145"/>
                <a:gd name="connsiteY2" fmla="*/ 4763 h 9525"/>
                <a:gd name="connsiteX3" fmla="*/ 3810 w 17145"/>
                <a:gd name="connsiteY3" fmla="*/ 9525 h 9525"/>
                <a:gd name="connsiteX4" fmla="*/ 13335 w 17145"/>
                <a:gd name="connsiteY4" fmla="*/ 9525 h 9525"/>
                <a:gd name="connsiteX5" fmla="*/ 17145 w 17145"/>
                <a:gd name="connsiteY5" fmla="*/ 4763 h 9525"/>
                <a:gd name="connsiteX6" fmla="*/ 13335 w 17145"/>
                <a:gd name="connsiteY6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" h="9525">
                  <a:moveTo>
                    <a:pt x="13335" y="0"/>
                  </a:moveTo>
                  <a:lnTo>
                    <a:pt x="3810" y="0"/>
                  </a:lnTo>
                  <a:cubicBezTo>
                    <a:pt x="1905" y="0"/>
                    <a:pt x="0" y="1905"/>
                    <a:pt x="0" y="4763"/>
                  </a:cubicBezTo>
                  <a:cubicBezTo>
                    <a:pt x="0" y="7620"/>
                    <a:pt x="1905" y="9525"/>
                    <a:pt x="3810" y="9525"/>
                  </a:cubicBezTo>
                  <a:lnTo>
                    <a:pt x="13335" y="9525"/>
                  </a:lnTo>
                  <a:cubicBezTo>
                    <a:pt x="15240" y="9525"/>
                    <a:pt x="17145" y="7620"/>
                    <a:pt x="17145" y="4763"/>
                  </a:cubicBezTo>
                  <a:cubicBezTo>
                    <a:pt x="17145" y="1905"/>
                    <a:pt x="15240" y="0"/>
                    <a:pt x="13335" y="0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88" name="Forma libre 98">
              <a:extLst>
                <a:ext uri="{FF2B5EF4-FFF2-40B4-BE49-F238E27FC236}">
                  <a16:creationId xmlns:a16="http://schemas.microsoft.com/office/drawing/2014/main" id="{9AB4F732-46C1-4093-8173-6573A16266FE}"/>
                </a:ext>
              </a:extLst>
            </p:cNvPr>
            <p:cNvSpPr/>
            <p:nvPr/>
          </p:nvSpPr>
          <p:spPr>
            <a:xfrm>
              <a:off x="758559" y="5172754"/>
              <a:ext cx="266461" cy="267652"/>
            </a:xfrm>
            <a:custGeom>
              <a:avLst/>
              <a:gdLst>
                <a:gd name="connsiteX0" fmla="*/ 266105 w 266461"/>
                <a:gd name="connsiteY0" fmla="*/ 208598 h 267652"/>
                <a:gd name="connsiteX1" fmla="*/ 263247 w 266461"/>
                <a:gd name="connsiteY1" fmla="*/ 201930 h 267652"/>
                <a:gd name="connsiteX2" fmla="*/ 266105 w 266461"/>
                <a:gd name="connsiteY2" fmla="*/ 188595 h 267652"/>
                <a:gd name="connsiteX3" fmla="*/ 259437 w 266461"/>
                <a:gd name="connsiteY3" fmla="*/ 175260 h 267652"/>
                <a:gd name="connsiteX4" fmla="*/ 256580 w 266461"/>
                <a:gd name="connsiteY4" fmla="*/ 173355 h 267652"/>
                <a:gd name="connsiteX5" fmla="*/ 256580 w 266461"/>
                <a:gd name="connsiteY5" fmla="*/ 4763 h 267652"/>
                <a:gd name="connsiteX6" fmla="*/ 251817 w 266461"/>
                <a:gd name="connsiteY6" fmla="*/ 0 h 267652"/>
                <a:gd name="connsiteX7" fmla="*/ 247055 w 266461"/>
                <a:gd name="connsiteY7" fmla="*/ 4763 h 267652"/>
                <a:gd name="connsiteX8" fmla="*/ 247055 w 266461"/>
                <a:gd name="connsiteY8" fmla="*/ 39053 h 267652"/>
                <a:gd name="connsiteX9" fmla="*/ 232767 w 266461"/>
                <a:gd name="connsiteY9" fmla="*/ 53340 h 267652"/>
                <a:gd name="connsiteX10" fmla="*/ 218480 w 266461"/>
                <a:gd name="connsiteY10" fmla="*/ 39053 h 267652"/>
                <a:gd name="connsiteX11" fmla="*/ 218480 w 266461"/>
                <a:gd name="connsiteY11" fmla="*/ 5715 h 267652"/>
                <a:gd name="connsiteX12" fmla="*/ 213717 w 266461"/>
                <a:gd name="connsiteY12" fmla="*/ 952 h 267652"/>
                <a:gd name="connsiteX13" fmla="*/ 208955 w 266461"/>
                <a:gd name="connsiteY13" fmla="*/ 5715 h 267652"/>
                <a:gd name="connsiteX14" fmla="*/ 208955 w 266461"/>
                <a:gd name="connsiteY14" fmla="*/ 171450 h 267652"/>
                <a:gd name="connsiteX15" fmla="*/ 199430 w 266461"/>
                <a:gd name="connsiteY15" fmla="*/ 171450 h 267652"/>
                <a:gd name="connsiteX16" fmla="*/ 199430 w 266461"/>
                <a:gd name="connsiteY16" fmla="*/ 144780 h 267652"/>
                <a:gd name="connsiteX17" fmla="*/ 188000 w 266461"/>
                <a:gd name="connsiteY17" fmla="*/ 133350 h 267652"/>
                <a:gd name="connsiteX18" fmla="*/ 188000 w 266461"/>
                <a:gd name="connsiteY18" fmla="*/ 133350 h 267652"/>
                <a:gd name="connsiteX19" fmla="*/ 180380 w 266461"/>
                <a:gd name="connsiteY19" fmla="*/ 133350 h 267652"/>
                <a:gd name="connsiteX20" fmla="*/ 180380 w 266461"/>
                <a:gd name="connsiteY20" fmla="*/ 105728 h 267652"/>
                <a:gd name="connsiteX21" fmla="*/ 169902 w 266461"/>
                <a:gd name="connsiteY21" fmla="*/ 95250 h 267652"/>
                <a:gd name="connsiteX22" fmla="*/ 151805 w 266461"/>
                <a:gd name="connsiteY22" fmla="*/ 95250 h 267652"/>
                <a:gd name="connsiteX23" fmla="*/ 151805 w 266461"/>
                <a:gd name="connsiteY23" fmla="*/ 49530 h 267652"/>
                <a:gd name="connsiteX24" fmla="*/ 140375 w 266461"/>
                <a:gd name="connsiteY24" fmla="*/ 38100 h 267652"/>
                <a:gd name="connsiteX25" fmla="*/ 132755 w 266461"/>
                <a:gd name="connsiteY25" fmla="*/ 38100 h 267652"/>
                <a:gd name="connsiteX26" fmla="*/ 132755 w 266461"/>
                <a:gd name="connsiteY26" fmla="*/ 23813 h 267652"/>
                <a:gd name="connsiteX27" fmla="*/ 127992 w 266461"/>
                <a:gd name="connsiteY27" fmla="*/ 19050 h 267652"/>
                <a:gd name="connsiteX28" fmla="*/ 123230 w 266461"/>
                <a:gd name="connsiteY28" fmla="*/ 23813 h 267652"/>
                <a:gd name="connsiteX29" fmla="*/ 123230 w 266461"/>
                <a:gd name="connsiteY29" fmla="*/ 38100 h 267652"/>
                <a:gd name="connsiteX30" fmla="*/ 113705 w 266461"/>
                <a:gd name="connsiteY30" fmla="*/ 38100 h 267652"/>
                <a:gd name="connsiteX31" fmla="*/ 113705 w 266461"/>
                <a:gd name="connsiteY31" fmla="*/ 15240 h 267652"/>
                <a:gd name="connsiteX32" fmla="*/ 108942 w 266461"/>
                <a:gd name="connsiteY32" fmla="*/ 10477 h 267652"/>
                <a:gd name="connsiteX33" fmla="*/ 104180 w 266461"/>
                <a:gd name="connsiteY33" fmla="*/ 15240 h 267652"/>
                <a:gd name="connsiteX34" fmla="*/ 104180 w 266461"/>
                <a:gd name="connsiteY34" fmla="*/ 38100 h 267652"/>
                <a:gd name="connsiteX35" fmla="*/ 94655 w 266461"/>
                <a:gd name="connsiteY35" fmla="*/ 49530 h 267652"/>
                <a:gd name="connsiteX36" fmla="*/ 94655 w 266461"/>
                <a:gd name="connsiteY36" fmla="*/ 95250 h 267652"/>
                <a:gd name="connsiteX37" fmla="*/ 86082 w 266461"/>
                <a:gd name="connsiteY37" fmla="*/ 95250 h 267652"/>
                <a:gd name="connsiteX38" fmla="*/ 85130 w 266461"/>
                <a:gd name="connsiteY38" fmla="*/ 95250 h 267652"/>
                <a:gd name="connsiteX39" fmla="*/ 74652 w 266461"/>
                <a:gd name="connsiteY39" fmla="*/ 105728 h 267652"/>
                <a:gd name="connsiteX40" fmla="*/ 74652 w 266461"/>
                <a:gd name="connsiteY40" fmla="*/ 133350 h 267652"/>
                <a:gd name="connsiteX41" fmla="*/ 68937 w 266461"/>
                <a:gd name="connsiteY41" fmla="*/ 133350 h 267652"/>
                <a:gd name="connsiteX42" fmla="*/ 67985 w 266461"/>
                <a:gd name="connsiteY42" fmla="*/ 133350 h 267652"/>
                <a:gd name="connsiteX43" fmla="*/ 60365 w 266461"/>
                <a:gd name="connsiteY43" fmla="*/ 136208 h 267652"/>
                <a:gd name="connsiteX44" fmla="*/ 56555 w 266461"/>
                <a:gd name="connsiteY44" fmla="*/ 144780 h 267652"/>
                <a:gd name="connsiteX45" fmla="*/ 56555 w 266461"/>
                <a:gd name="connsiteY45" fmla="*/ 200025 h 267652"/>
                <a:gd name="connsiteX46" fmla="*/ 33695 w 266461"/>
                <a:gd name="connsiteY46" fmla="*/ 200025 h 267652"/>
                <a:gd name="connsiteX47" fmla="*/ 18455 w 266461"/>
                <a:gd name="connsiteY47" fmla="*/ 214313 h 267652"/>
                <a:gd name="connsiteX48" fmla="*/ 18455 w 266461"/>
                <a:gd name="connsiteY48" fmla="*/ 238125 h 267652"/>
                <a:gd name="connsiteX49" fmla="*/ 13692 w 266461"/>
                <a:gd name="connsiteY49" fmla="*/ 238125 h 267652"/>
                <a:gd name="connsiteX50" fmla="*/ 7977 w 266461"/>
                <a:gd name="connsiteY50" fmla="*/ 240030 h 267652"/>
                <a:gd name="connsiteX51" fmla="*/ 357 w 266461"/>
                <a:gd name="connsiteY51" fmla="*/ 249555 h 267652"/>
                <a:gd name="connsiteX52" fmla="*/ 3215 w 266461"/>
                <a:gd name="connsiteY52" fmla="*/ 261938 h 267652"/>
                <a:gd name="connsiteX53" fmla="*/ 5120 w 266461"/>
                <a:gd name="connsiteY53" fmla="*/ 263843 h 267652"/>
                <a:gd name="connsiteX54" fmla="*/ 7977 w 266461"/>
                <a:gd name="connsiteY54" fmla="*/ 266700 h 267652"/>
                <a:gd name="connsiteX55" fmla="*/ 10835 w 266461"/>
                <a:gd name="connsiteY55" fmla="*/ 265748 h 267652"/>
                <a:gd name="connsiteX56" fmla="*/ 11787 w 266461"/>
                <a:gd name="connsiteY56" fmla="*/ 259080 h 267652"/>
                <a:gd name="connsiteX57" fmla="*/ 9882 w 266461"/>
                <a:gd name="connsiteY57" fmla="*/ 257175 h 267652"/>
                <a:gd name="connsiteX58" fmla="*/ 8930 w 266461"/>
                <a:gd name="connsiteY58" fmla="*/ 251460 h 267652"/>
                <a:gd name="connsiteX59" fmla="*/ 13692 w 266461"/>
                <a:gd name="connsiteY59" fmla="*/ 247650 h 267652"/>
                <a:gd name="connsiteX60" fmla="*/ 60365 w 266461"/>
                <a:gd name="connsiteY60" fmla="*/ 247650 h 267652"/>
                <a:gd name="connsiteX61" fmla="*/ 82272 w 266461"/>
                <a:gd name="connsiteY61" fmla="*/ 266700 h 267652"/>
                <a:gd name="connsiteX62" fmla="*/ 99417 w 266461"/>
                <a:gd name="connsiteY62" fmla="*/ 258128 h 267652"/>
                <a:gd name="connsiteX63" fmla="*/ 102275 w 266461"/>
                <a:gd name="connsiteY63" fmla="*/ 261938 h 267652"/>
                <a:gd name="connsiteX64" fmla="*/ 116562 w 266461"/>
                <a:gd name="connsiteY64" fmla="*/ 267653 h 267652"/>
                <a:gd name="connsiteX65" fmla="*/ 116562 w 266461"/>
                <a:gd name="connsiteY65" fmla="*/ 267653 h 267652"/>
                <a:gd name="connsiteX66" fmla="*/ 124182 w 266461"/>
                <a:gd name="connsiteY66" fmla="*/ 265748 h 267652"/>
                <a:gd name="connsiteX67" fmla="*/ 131802 w 266461"/>
                <a:gd name="connsiteY67" fmla="*/ 260985 h 267652"/>
                <a:gd name="connsiteX68" fmla="*/ 133707 w 266461"/>
                <a:gd name="connsiteY68" fmla="*/ 259080 h 267652"/>
                <a:gd name="connsiteX69" fmla="*/ 133707 w 266461"/>
                <a:gd name="connsiteY69" fmla="*/ 259080 h 267652"/>
                <a:gd name="connsiteX70" fmla="*/ 133707 w 266461"/>
                <a:gd name="connsiteY70" fmla="*/ 259080 h 267652"/>
                <a:gd name="connsiteX71" fmla="*/ 134660 w 266461"/>
                <a:gd name="connsiteY71" fmla="*/ 260033 h 267652"/>
                <a:gd name="connsiteX72" fmla="*/ 145137 w 266461"/>
                <a:gd name="connsiteY72" fmla="*/ 265748 h 267652"/>
                <a:gd name="connsiteX73" fmla="*/ 150852 w 266461"/>
                <a:gd name="connsiteY73" fmla="*/ 266700 h 267652"/>
                <a:gd name="connsiteX74" fmla="*/ 172760 w 266461"/>
                <a:gd name="connsiteY74" fmla="*/ 244793 h 267652"/>
                <a:gd name="connsiteX75" fmla="*/ 172760 w 266461"/>
                <a:gd name="connsiteY75" fmla="*/ 244793 h 267652"/>
                <a:gd name="connsiteX76" fmla="*/ 167997 w 266461"/>
                <a:gd name="connsiteY76" fmla="*/ 240030 h 267652"/>
                <a:gd name="connsiteX77" fmla="*/ 163235 w 266461"/>
                <a:gd name="connsiteY77" fmla="*/ 244793 h 267652"/>
                <a:gd name="connsiteX78" fmla="*/ 163235 w 266461"/>
                <a:gd name="connsiteY78" fmla="*/ 244793 h 267652"/>
                <a:gd name="connsiteX79" fmla="*/ 150852 w 266461"/>
                <a:gd name="connsiteY79" fmla="*/ 258128 h 267652"/>
                <a:gd name="connsiteX80" fmla="*/ 148947 w 266461"/>
                <a:gd name="connsiteY80" fmla="*/ 258128 h 267652"/>
                <a:gd name="connsiteX81" fmla="*/ 138470 w 266461"/>
                <a:gd name="connsiteY81" fmla="*/ 247650 h 267652"/>
                <a:gd name="connsiteX82" fmla="*/ 138470 w 266461"/>
                <a:gd name="connsiteY82" fmla="*/ 247650 h 267652"/>
                <a:gd name="connsiteX83" fmla="*/ 138470 w 266461"/>
                <a:gd name="connsiteY83" fmla="*/ 246698 h 267652"/>
                <a:gd name="connsiteX84" fmla="*/ 138470 w 266461"/>
                <a:gd name="connsiteY84" fmla="*/ 244793 h 267652"/>
                <a:gd name="connsiteX85" fmla="*/ 133707 w 266461"/>
                <a:gd name="connsiteY85" fmla="*/ 240030 h 267652"/>
                <a:gd name="connsiteX86" fmla="*/ 132755 w 266461"/>
                <a:gd name="connsiteY86" fmla="*/ 240030 h 267652"/>
                <a:gd name="connsiteX87" fmla="*/ 132755 w 266461"/>
                <a:gd name="connsiteY87" fmla="*/ 240030 h 267652"/>
                <a:gd name="connsiteX88" fmla="*/ 131802 w 266461"/>
                <a:gd name="connsiteY88" fmla="*/ 240030 h 267652"/>
                <a:gd name="connsiteX89" fmla="*/ 131802 w 266461"/>
                <a:gd name="connsiteY89" fmla="*/ 240030 h 267652"/>
                <a:gd name="connsiteX90" fmla="*/ 131802 w 266461"/>
                <a:gd name="connsiteY90" fmla="*/ 240030 h 267652"/>
                <a:gd name="connsiteX91" fmla="*/ 131802 w 266461"/>
                <a:gd name="connsiteY91" fmla="*/ 240030 h 267652"/>
                <a:gd name="connsiteX92" fmla="*/ 130850 w 266461"/>
                <a:gd name="connsiteY92" fmla="*/ 240983 h 267652"/>
                <a:gd name="connsiteX93" fmla="*/ 129897 w 266461"/>
                <a:gd name="connsiteY93" fmla="*/ 244793 h 267652"/>
                <a:gd name="connsiteX94" fmla="*/ 129897 w 266461"/>
                <a:gd name="connsiteY94" fmla="*/ 244793 h 267652"/>
                <a:gd name="connsiteX95" fmla="*/ 129897 w 266461"/>
                <a:gd name="connsiteY95" fmla="*/ 244793 h 267652"/>
                <a:gd name="connsiteX96" fmla="*/ 129897 w 266461"/>
                <a:gd name="connsiteY96" fmla="*/ 244793 h 267652"/>
                <a:gd name="connsiteX97" fmla="*/ 129897 w 266461"/>
                <a:gd name="connsiteY97" fmla="*/ 247650 h 267652"/>
                <a:gd name="connsiteX98" fmla="*/ 128945 w 266461"/>
                <a:gd name="connsiteY98" fmla="*/ 250508 h 267652"/>
                <a:gd name="connsiteX99" fmla="*/ 127040 w 266461"/>
                <a:gd name="connsiteY99" fmla="*/ 254318 h 267652"/>
                <a:gd name="connsiteX100" fmla="*/ 126087 w 266461"/>
                <a:gd name="connsiteY100" fmla="*/ 255270 h 267652"/>
                <a:gd name="connsiteX101" fmla="*/ 125135 w 266461"/>
                <a:gd name="connsiteY101" fmla="*/ 256223 h 267652"/>
                <a:gd name="connsiteX102" fmla="*/ 121325 w 266461"/>
                <a:gd name="connsiteY102" fmla="*/ 258128 h 267652"/>
                <a:gd name="connsiteX103" fmla="*/ 117515 w 266461"/>
                <a:gd name="connsiteY103" fmla="*/ 259080 h 267652"/>
                <a:gd name="connsiteX104" fmla="*/ 115610 w 266461"/>
                <a:gd name="connsiteY104" fmla="*/ 259080 h 267652"/>
                <a:gd name="connsiteX105" fmla="*/ 104180 w 266461"/>
                <a:gd name="connsiteY105" fmla="*/ 248603 h 267652"/>
                <a:gd name="connsiteX106" fmla="*/ 104180 w 266461"/>
                <a:gd name="connsiteY106" fmla="*/ 247650 h 267652"/>
                <a:gd name="connsiteX107" fmla="*/ 104180 w 266461"/>
                <a:gd name="connsiteY107" fmla="*/ 247650 h 267652"/>
                <a:gd name="connsiteX108" fmla="*/ 104180 w 266461"/>
                <a:gd name="connsiteY108" fmla="*/ 247650 h 267652"/>
                <a:gd name="connsiteX109" fmla="*/ 104180 w 266461"/>
                <a:gd name="connsiteY109" fmla="*/ 246698 h 267652"/>
                <a:gd name="connsiteX110" fmla="*/ 104180 w 266461"/>
                <a:gd name="connsiteY110" fmla="*/ 246698 h 267652"/>
                <a:gd name="connsiteX111" fmla="*/ 104180 w 266461"/>
                <a:gd name="connsiteY111" fmla="*/ 246698 h 267652"/>
                <a:gd name="connsiteX112" fmla="*/ 104180 w 266461"/>
                <a:gd name="connsiteY112" fmla="*/ 246698 h 267652"/>
                <a:gd name="connsiteX113" fmla="*/ 104180 w 266461"/>
                <a:gd name="connsiteY113" fmla="*/ 246698 h 267652"/>
                <a:gd name="connsiteX114" fmla="*/ 104180 w 266461"/>
                <a:gd name="connsiteY114" fmla="*/ 246698 h 267652"/>
                <a:gd name="connsiteX115" fmla="*/ 99417 w 266461"/>
                <a:gd name="connsiteY115" fmla="*/ 241935 h 267652"/>
                <a:gd name="connsiteX116" fmla="*/ 99417 w 266461"/>
                <a:gd name="connsiteY116" fmla="*/ 241935 h 267652"/>
                <a:gd name="connsiteX117" fmla="*/ 96560 w 266461"/>
                <a:gd name="connsiteY117" fmla="*/ 242888 h 267652"/>
                <a:gd name="connsiteX118" fmla="*/ 94655 w 266461"/>
                <a:gd name="connsiteY118" fmla="*/ 242888 h 267652"/>
                <a:gd name="connsiteX119" fmla="*/ 94655 w 266461"/>
                <a:gd name="connsiteY119" fmla="*/ 243840 h 267652"/>
                <a:gd name="connsiteX120" fmla="*/ 94655 w 266461"/>
                <a:gd name="connsiteY120" fmla="*/ 243840 h 267652"/>
                <a:gd name="connsiteX121" fmla="*/ 82272 w 266461"/>
                <a:gd name="connsiteY121" fmla="*/ 257175 h 267652"/>
                <a:gd name="connsiteX122" fmla="*/ 69890 w 266461"/>
                <a:gd name="connsiteY122" fmla="*/ 243840 h 267652"/>
                <a:gd name="connsiteX123" fmla="*/ 69890 w 266461"/>
                <a:gd name="connsiteY123" fmla="*/ 242888 h 267652"/>
                <a:gd name="connsiteX124" fmla="*/ 69890 w 266461"/>
                <a:gd name="connsiteY124" fmla="*/ 242888 h 267652"/>
                <a:gd name="connsiteX125" fmla="*/ 68937 w 266461"/>
                <a:gd name="connsiteY125" fmla="*/ 240030 h 267652"/>
                <a:gd name="connsiteX126" fmla="*/ 65127 w 266461"/>
                <a:gd name="connsiteY126" fmla="*/ 238125 h 267652"/>
                <a:gd name="connsiteX127" fmla="*/ 27980 w 266461"/>
                <a:gd name="connsiteY127" fmla="*/ 238125 h 267652"/>
                <a:gd name="connsiteX128" fmla="*/ 27980 w 266461"/>
                <a:gd name="connsiteY128" fmla="*/ 214313 h 267652"/>
                <a:gd name="connsiteX129" fmla="*/ 33695 w 266461"/>
                <a:gd name="connsiteY129" fmla="*/ 209550 h 267652"/>
                <a:gd name="connsiteX130" fmla="*/ 256580 w 266461"/>
                <a:gd name="connsiteY130" fmla="*/ 209550 h 267652"/>
                <a:gd name="connsiteX131" fmla="*/ 256580 w 266461"/>
                <a:gd name="connsiteY131" fmla="*/ 236220 h 267652"/>
                <a:gd name="connsiteX132" fmla="*/ 246102 w 266461"/>
                <a:gd name="connsiteY132" fmla="*/ 247650 h 267652"/>
                <a:gd name="connsiteX133" fmla="*/ 194667 w 266461"/>
                <a:gd name="connsiteY133" fmla="*/ 247650 h 267652"/>
                <a:gd name="connsiteX134" fmla="*/ 189905 w 266461"/>
                <a:gd name="connsiteY134" fmla="*/ 252413 h 267652"/>
                <a:gd name="connsiteX135" fmla="*/ 194667 w 266461"/>
                <a:gd name="connsiteY135" fmla="*/ 257175 h 267652"/>
                <a:gd name="connsiteX136" fmla="*/ 248007 w 266461"/>
                <a:gd name="connsiteY136" fmla="*/ 257175 h 267652"/>
                <a:gd name="connsiteX137" fmla="*/ 251817 w 266461"/>
                <a:gd name="connsiteY137" fmla="*/ 255270 h 267652"/>
                <a:gd name="connsiteX138" fmla="*/ 264200 w 266461"/>
                <a:gd name="connsiteY138" fmla="*/ 240983 h 267652"/>
                <a:gd name="connsiteX139" fmla="*/ 266105 w 266461"/>
                <a:gd name="connsiteY139" fmla="*/ 238125 h 267652"/>
                <a:gd name="connsiteX140" fmla="*/ 266105 w 266461"/>
                <a:gd name="connsiteY140" fmla="*/ 208598 h 267652"/>
                <a:gd name="connsiteX141" fmla="*/ 266105 w 266461"/>
                <a:gd name="connsiteY141" fmla="*/ 208598 h 267652"/>
                <a:gd name="connsiteX142" fmla="*/ 247055 w 266461"/>
                <a:gd name="connsiteY142" fmla="*/ 52388 h 267652"/>
                <a:gd name="connsiteX143" fmla="*/ 247055 w 266461"/>
                <a:gd name="connsiteY143" fmla="*/ 66675 h 267652"/>
                <a:gd name="connsiteX144" fmla="*/ 239435 w 266461"/>
                <a:gd name="connsiteY144" fmla="*/ 59055 h 267652"/>
                <a:gd name="connsiteX145" fmla="*/ 247055 w 266461"/>
                <a:gd name="connsiteY145" fmla="*/ 52388 h 267652"/>
                <a:gd name="connsiteX146" fmla="*/ 232767 w 266461"/>
                <a:gd name="connsiteY146" fmla="*/ 102870 h 267652"/>
                <a:gd name="connsiteX147" fmla="*/ 244197 w 266461"/>
                <a:gd name="connsiteY147" fmla="*/ 114300 h 267652"/>
                <a:gd name="connsiteX148" fmla="*/ 232767 w 266461"/>
                <a:gd name="connsiteY148" fmla="*/ 125730 h 267652"/>
                <a:gd name="connsiteX149" fmla="*/ 221337 w 266461"/>
                <a:gd name="connsiteY149" fmla="*/ 114300 h 267652"/>
                <a:gd name="connsiteX150" fmla="*/ 232767 w 266461"/>
                <a:gd name="connsiteY150" fmla="*/ 102870 h 267652"/>
                <a:gd name="connsiteX151" fmla="*/ 218480 w 266461"/>
                <a:gd name="connsiteY151" fmla="*/ 103823 h 267652"/>
                <a:gd name="connsiteX152" fmla="*/ 218480 w 266461"/>
                <a:gd name="connsiteY152" fmla="*/ 89535 h 267652"/>
                <a:gd name="connsiteX153" fmla="*/ 226100 w 266461"/>
                <a:gd name="connsiteY153" fmla="*/ 96203 h 267652"/>
                <a:gd name="connsiteX154" fmla="*/ 218480 w 266461"/>
                <a:gd name="connsiteY154" fmla="*/ 103823 h 267652"/>
                <a:gd name="connsiteX155" fmla="*/ 247055 w 266461"/>
                <a:gd name="connsiteY155" fmla="*/ 125730 h 267652"/>
                <a:gd name="connsiteX156" fmla="*/ 247055 w 266461"/>
                <a:gd name="connsiteY156" fmla="*/ 140018 h 267652"/>
                <a:gd name="connsiteX157" fmla="*/ 239435 w 266461"/>
                <a:gd name="connsiteY157" fmla="*/ 133350 h 267652"/>
                <a:gd name="connsiteX158" fmla="*/ 247055 w 266461"/>
                <a:gd name="connsiteY158" fmla="*/ 125730 h 267652"/>
                <a:gd name="connsiteX159" fmla="*/ 239435 w 266461"/>
                <a:gd name="connsiteY159" fmla="*/ 96203 h 267652"/>
                <a:gd name="connsiteX160" fmla="*/ 247055 w 266461"/>
                <a:gd name="connsiteY160" fmla="*/ 88583 h 267652"/>
                <a:gd name="connsiteX161" fmla="*/ 247055 w 266461"/>
                <a:gd name="connsiteY161" fmla="*/ 102870 h 267652"/>
                <a:gd name="connsiteX162" fmla="*/ 239435 w 266461"/>
                <a:gd name="connsiteY162" fmla="*/ 96203 h 267652"/>
                <a:gd name="connsiteX163" fmla="*/ 232767 w 266461"/>
                <a:gd name="connsiteY163" fmla="*/ 66675 h 267652"/>
                <a:gd name="connsiteX164" fmla="*/ 244197 w 266461"/>
                <a:gd name="connsiteY164" fmla="*/ 78105 h 267652"/>
                <a:gd name="connsiteX165" fmla="*/ 232767 w 266461"/>
                <a:gd name="connsiteY165" fmla="*/ 89535 h 267652"/>
                <a:gd name="connsiteX166" fmla="*/ 221337 w 266461"/>
                <a:gd name="connsiteY166" fmla="*/ 78105 h 267652"/>
                <a:gd name="connsiteX167" fmla="*/ 232767 w 266461"/>
                <a:gd name="connsiteY167" fmla="*/ 66675 h 267652"/>
                <a:gd name="connsiteX168" fmla="*/ 218480 w 266461"/>
                <a:gd name="connsiteY168" fmla="*/ 52388 h 267652"/>
                <a:gd name="connsiteX169" fmla="*/ 226100 w 266461"/>
                <a:gd name="connsiteY169" fmla="*/ 60008 h 267652"/>
                <a:gd name="connsiteX170" fmla="*/ 218480 w 266461"/>
                <a:gd name="connsiteY170" fmla="*/ 67628 h 267652"/>
                <a:gd name="connsiteX171" fmla="*/ 218480 w 266461"/>
                <a:gd name="connsiteY171" fmla="*/ 52388 h 267652"/>
                <a:gd name="connsiteX172" fmla="*/ 218480 w 266461"/>
                <a:gd name="connsiteY172" fmla="*/ 125730 h 267652"/>
                <a:gd name="connsiteX173" fmla="*/ 226100 w 266461"/>
                <a:gd name="connsiteY173" fmla="*/ 133350 h 267652"/>
                <a:gd name="connsiteX174" fmla="*/ 218480 w 266461"/>
                <a:gd name="connsiteY174" fmla="*/ 140970 h 267652"/>
                <a:gd name="connsiteX175" fmla="*/ 218480 w 266461"/>
                <a:gd name="connsiteY175" fmla="*/ 125730 h 267652"/>
                <a:gd name="connsiteX176" fmla="*/ 218480 w 266461"/>
                <a:gd name="connsiteY176" fmla="*/ 154305 h 267652"/>
                <a:gd name="connsiteX177" fmla="*/ 232767 w 266461"/>
                <a:gd name="connsiteY177" fmla="*/ 140018 h 267652"/>
                <a:gd name="connsiteX178" fmla="*/ 247055 w 266461"/>
                <a:gd name="connsiteY178" fmla="*/ 154305 h 267652"/>
                <a:gd name="connsiteX179" fmla="*/ 247055 w 266461"/>
                <a:gd name="connsiteY179" fmla="*/ 171450 h 267652"/>
                <a:gd name="connsiteX180" fmla="*/ 226100 w 266461"/>
                <a:gd name="connsiteY180" fmla="*/ 171450 h 267652"/>
                <a:gd name="connsiteX181" fmla="*/ 218480 w 266461"/>
                <a:gd name="connsiteY181" fmla="*/ 171450 h 267652"/>
                <a:gd name="connsiteX182" fmla="*/ 218480 w 266461"/>
                <a:gd name="connsiteY182" fmla="*/ 154305 h 267652"/>
                <a:gd name="connsiteX183" fmla="*/ 104180 w 266461"/>
                <a:gd name="connsiteY183" fmla="*/ 49530 h 267652"/>
                <a:gd name="connsiteX184" fmla="*/ 106085 w 266461"/>
                <a:gd name="connsiteY184" fmla="*/ 47625 h 267652"/>
                <a:gd name="connsiteX185" fmla="*/ 139422 w 266461"/>
                <a:gd name="connsiteY185" fmla="*/ 47625 h 267652"/>
                <a:gd name="connsiteX186" fmla="*/ 142280 w 266461"/>
                <a:gd name="connsiteY186" fmla="*/ 49530 h 267652"/>
                <a:gd name="connsiteX187" fmla="*/ 142280 w 266461"/>
                <a:gd name="connsiteY187" fmla="*/ 95250 h 267652"/>
                <a:gd name="connsiteX188" fmla="*/ 104180 w 266461"/>
                <a:gd name="connsiteY188" fmla="*/ 95250 h 267652"/>
                <a:gd name="connsiteX189" fmla="*/ 104180 w 266461"/>
                <a:gd name="connsiteY189" fmla="*/ 49530 h 267652"/>
                <a:gd name="connsiteX190" fmla="*/ 85130 w 266461"/>
                <a:gd name="connsiteY190" fmla="*/ 105728 h 267652"/>
                <a:gd name="connsiteX191" fmla="*/ 85130 w 266461"/>
                <a:gd name="connsiteY191" fmla="*/ 105728 h 267652"/>
                <a:gd name="connsiteX192" fmla="*/ 86082 w 266461"/>
                <a:gd name="connsiteY192" fmla="*/ 104775 h 267652"/>
                <a:gd name="connsiteX193" fmla="*/ 86082 w 266461"/>
                <a:gd name="connsiteY193" fmla="*/ 104775 h 267652"/>
                <a:gd name="connsiteX194" fmla="*/ 98465 w 266461"/>
                <a:gd name="connsiteY194" fmla="*/ 104775 h 267652"/>
                <a:gd name="connsiteX195" fmla="*/ 98465 w 266461"/>
                <a:gd name="connsiteY195" fmla="*/ 104775 h 267652"/>
                <a:gd name="connsiteX196" fmla="*/ 98465 w 266461"/>
                <a:gd name="connsiteY196" fmla="*/ 104775 h 267652"/>
                <a:gd name="connsiteX197" fmla="*/ 98465 w 266461"/>
                <a:gd name="connsiteY197" fmla="*/ 104775 h 267652"/>
                <a:gd name="connsiteX198" fmla="*/ 168950 w 266461"/>
                <a:gd name="connsiteY198" fmla="*/ 104775 h 267652"/>
                <a:gd name="connsiteX199" fmla="*/ 169902 w 266461"/>
                <a:gd name="connsiteY199" fmla="*/ 104775 h 267652"/>
                <a:gd name="connsiteX200" fmla="*/ 169902 w 266461"/>
                <a:gd name="connsiteY200" fmla="*/ 105728 h 267652"/>
                <a:gd name="connsiteX201" fmla="*/ 169902 w 266461"/>
                <a:gd name="connsiteY201" fmla="*/ 133350 h 267652"/>
                <a:gd name="connsiteX202" fmla="*/ 84177 w 266461"/>
                <a:gd name="connsiteY202" fmla="*/ 133350 h 267652"/>
                <a:gd name="connsiteX203" fmla="*/ 85130 w 266461"/>
                <a:gd name="connsiteY203" fmla="*/ 105728 h 267652"/>
                <a:gd name="connsiteX204" fmla="*/ 85130 w 266461"/>
                <a:gd name="connsiteY204" fmla="*/ 105728 h 267652"/>
                <a:gd name="connsiteX205" fmla="*/ 163235 w 266461"/>
                <a:gd name="connsiteY205" fmla="*/ 200025 h 267652"/>
                <a:gd name="connsiteX206" fmla="*/ 66080 w 266461"/>
                <a:gd name="connsiteY206" fmla="*/ 200025 h 267652"/>
                <a:gd name="connsiteX207" fmla="*/ 66080 w 266461"/>
                <a:gd name="connsiteY207" fmla="*/ 144780 h 267652"/>
                <a:gd name="connsiteX208" fmla="*/ 67985 w 266461"/>
                <a:gd name="connsiteY208" fmla="*/ 142875 h 267652"/>
                <a:gd name="connsiteX209" fmla="*/ 187047 w 266461"/>
                <a:gd name="connsiteY209" fmla="*/ 142875 h 267652"/>
                <a:gd name="connsiteX210" fmla="*/ 187047 w 266461"/>
                <a:gd name="connsiteY210" fmla="*/ 142875 h 267652"/>
                <a:gd name="connsiteX211" fmla="*/ 188952 w 266461"/>
                <a:gd name="connsiteY211" fmla="*/ 144780 h 267652"/>
                <a:gd name="connsiteX212" fmla="*/ 188952 w 266461"/>
                <a:gd name="connsiteY212" fmla="*/ 171450 h 267652"/>
                <a:gd name="connsiteX213" fmla="*/ 175617 w 266461"/>
                <a:gd name="connsiteY213" fmla="*/ 171450 h 267652"/>
                <a:gd name="connsiteX214" fmla="*/ 160377 w 266461"/>
                <a:gd name="connsiteY214" fmla="*/ 192405 h 267652"/>
                <a:gd name="connsiteX215" fmla="*/ 163235 w 266461"/>
                <a:gd name="connsiteY215" fmla="*/ 200025 h 267652"/>
                <a:gd name="connsiteX216" fmla="*/ 249912 w 266461"/>
                <a:gd name="connsiteY216" fmla="*/ 200025 h 267652"/>
                <a:gd name="connsiteX217" fmla="*/ 177522 w 266461"/>
                <a:gd name="connsiteY217" fmla="*/ 200025 h 267652"/>
                <a:gd name="connsiteX218" fmla="*/ 177522 w 266461"/>
                <a:gd name="connsiteY218" fmla="*/ 200025 h 267652"/>
                <a:gd name="connsiteX219" fmla="*/ 173712 w 266461"/>
                <a:gd name="connsiteY219" fmla="*/ 198120 h 267652"/>
                <a:gd name="connsiteX220" fmla="*/ 170855 w 266461"/>
                <a:gd name="connsiteY220" fmla="*/ 191453 h 267652"/>
                <a:gd name="connsiteX221" fmla="*/ 177522 w 266461"/>
                <a:gd name="connsiteY221" fmla="*/ 180975 h 267652"/>
                <a:gd name="connsiteX222" fmla="*/ 194667 w 266461"/>
                <a:gd name="connsiteY222" fmla="*/ 180975 h 267652"/>
                <a:gd name="connsiteX223" fmla="*/ 213717 w 266461"/>
                <a:gd name="connsiteY223" fmla="*/ 180975 h 267652"/>
                <a:gd name="connsiteX224" fmla="*/ 213717 w 266461"/>
                <a:gd name="connsiteY224" fmla="*/ 180975 h 267652"/>
                <a:gd name="connsiteX225" fmla="*/ 248007 w 266461"/>
                <a:gd name="connsiteY225" fmla="*/ 180975 h 267652"/>
                <a:gd name="connsiteX226" fmla="*/ 248007 w 266461"/>
                <a:gd name="connsiteY226" fmla="*/ 180975 h 267652"/>
                <a:gd name="connsiteX227" fmla="*/ 248960 w 266461"/>
                <a:gd name="connsiteY227" fmla="*/ 180975 h 267652"/>
                <a:gd name="connsiteX228" fmla="*/ 252770 w 266461"/>
                <a:gd name="connsiteY228" fmla="*/ 182880 h 267652"/>
                <a:gd name="connsiteX229" fmla="*/ 255627 w 266461"/>
                <a:gd name="connsiteY229" fmla="*/ 190500 h 267652"/>
                <a:gd name="connsiteX230" fmla="*/ 249912 w 266461"/>
                <a:gd name="connsiteY230" fmla="*/ 200025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266461" h="267652">
                  <a:moveTo>
                    <a:pt x="266105" y="208598"/>
                  </a:moveTo>
                  <a:cubicBezTo>
                    <a:pt x="266105" y="205740"/>
                    <a:pt x="265152" y="203835"/>
                    <a:pt x="263247" y="201930"/>
                  </a:cubicBezTo>
                  <a:cubicBezTo>
                    <a:pt x="266105" y="198120"/>
                    <a:pt x="267057" y="193358"/>
                    <a:pt x="266105" y="188595"/>
                  </a:cubicBezTo>
                  <a:cubicBezTo>
                    <a:pt x="266105" y="182880"/>
                    <a:pt x="263247" y="178118"/>
                    <a:pt x="259437" y="175260"/>
                  </a:cubicBezTo>
                  <a:cubicBezTo>
                    <a:pt x="258485" y="174308"/>
                    <a:pt x="257532" y="173355"/>
                    <a:pt x="256580" y="173355"/>
                  </a:cubicBezTo>
                  <a:lnTo>
                    <a:pt x="256580" y="4763"/>
                  </a:lnTo>
                  <a:cubicBezTo>
                    <a:pt x="256580" y="1905"/>
                    <a:pt x="254675" y="0"/>
                    <a:pt x="251817" y="0"/>
                  </a:cubicBezTo>
                  <a:cubicBezTo>
                    <a:pt x="248960" y="0"/>
                    <a:pt x="247055" y="1905"/>
                    <a:pt x="247055" y="4763"/>
                  </a:cubicBezTo>
                  <a:lnTo>
                    <a:pt x="247055" y="39053"/>
                  </a:lnTo>
                  <a:lnTo>
                    <a:pt x="232767" y="53340"/>
                  </a:lnTo>
                  <a:lnTo>
                    <a:pt x="218480" y="39053"/>
                  </a:lnTo>
                  <a:lnTo>
                    <a:pt x="218480" y="5715"/>
                  </a:lnTo>
                  <a:cubicBezTo>
                    <a:pt x="218480" y="2857"/>
                    <a:pt x="216575" y="952"/>
                    <a:pt x="213717" y="952"/>
                  </a:cubicBezTo>
                  <a:cubicBezTo>
                    <a:pt x="210860" y="952"/>
                    <a:pt x="208955" y="2857"/>
                    <a:pt x="208955" y="5715"/>
                  </a:cubicBezTo>
                  <a:lnTo>
                    <a:pt x="208955" y="171450"/>
                  </a:lnTo>
                  <a:cubicBezTo>
                    <a:pt x="206097" y="171450"/>
                    <a:pt x="202287" y="171450"/>
                    <a:pt x="199430" y="171450"/>
                  </a:cubicBezTo>
                  <a:lnTo>
                    <a:pt x="199430" y="144780"/>
                  </a:lnTo>
                  <a:cubicBezTo>
                    <a:pt x="199430" y="139065"/>
                    <a:pt x="193715" y="133350"/>
                    <a:pt x="188000" y="133350"/>
                  </a:cubicBezTo>
                  <a:lnTo>
                    <a:pt x="188000" y="133350"/>
                  </a:lnTo>
                  <a:lnTo>
                    <a:pt x="180380" y="133350"/>
                  </a:lnTo>
                  <a:lnTo>
                    <a:pt x="180380" y="105728"/>
                  </a:lnTo>
                  <a:cubicBezTo>
                    <a:pt x="180380" y="100013"/>
                    <a:pt x="175617" y="95250"/>
                    <a:pt x="169902" y="95250"/>
                  </a:cubicBezTo>
                  <a:lnTo>
                    <a:pt x="151805" y="95250"/>
                  </a:lnTo>
                  <a:lnTo>
                    <a:pt x="151805" y="49530"/>
                  </a:lnTo>
                  <a:cubicBezTo>
                    <a:pt x="151805" y="43815"/>
                    <a:pt x="146090" y="38100"/>
                    <a:pt x="140375" y="38100"/>
                  </a:cubicBezTo>
                  <a:lnTo>
                    <a:pt x="132755" y="38100"/>
                  </a:lnTo>
                  <a:lnTo>
                    <a:pt x="132755" y="23813"/>
                  </a:lnTo>
                  <a:cubicBezTo>
                    <a:pt x="132755" y="21908"/>
                    <a:pt x="130850" y="19050"/>
                    <a:pt x="127992" y="19050"/>
                  </a:cubicBezTo>
                  <a:cubicBezTo>
                    <a:pt x="125135" y="19050"/>
                    <a:pt x="123230" y="21908"/>
                    <a:pt x="123230" y="23813"/>
                  </a:cubicBezTo>
                  <a:lnTo>
                    <a:pt x="123230" y="38100"/>
                  </a:lnTo>
                  <a:lnTo>
                    <a:pt x="113705" y="38100"/>
                  </a:lnTo>
                  <a:lnTo>
                    <a:pt x="113705" y="15240"/>
                  </a:lnTo>
                  <a:cubicBezTo>
                    <a:pt x="113705" y="12383"/>
                    <a:pt x="111800" y="10477"/>
                    <a:pt x="108942" y="10477"/>
                  </a:cubicBezTo>
                  <a:cubicBezTo>
                    <a:pt x="106085" y="10477"/>
                    <a:pt x="104180" y="12383"/>
                    <a:pt x="104180" y="15240"/>
                  </a:cubicBezTo>
                  <a:lnTo>
                    <a:pt x="104180" y="38100"/>
                  </a:lnTo>
                  <a:cubicBezTo>
                    <a:pt x="98465" y="39053"/>
                    <a:pt x="94655" y="43815"/>
                    <a:pt x="94655" y="49530"/>
                  </a:cubicBezTo>
                  <a:lnTo>
                    <a:pt x="94655" y="95250"/>
                  </a:lnTo>
                  <a:lnTo>
                    <a:pt x="86082" y="95250"/>
                  </a:lnTo>
                  <a:cubicBezTo>
                    <a:pt x="86082" y="95250"/>
                    <a:pt x="86082" y="95250"/>
                    <a:pt x="85130" y="95250"/>
                  </a:cubicBezTo>
                  <a:cubicBezTo>
                    <a:pt x="79415" y="95250"/>
                    <a:pt x="74652" y="100013"/>
                    <a:pt x="74652" y="105728"/>
                  </a:cubicBezTo>
                  <a:lnTo>
                    <a:pt x="74652" y="133350"/>
                  </a:lnTo>
                  <a:lnTo>
                    <a:pt x="68937" y="133350"/>
                  </a:lnTo>
                  <a:cubicBezTo>
                    <a:pt x="68937" y="133350"/>
                    <a:pt x="68937" y="133350"/>
                    <a:pt x="67985" y="133350"/>
                  </a:cubicBezTo>
                  <a:cubicBezTo>
                    <a:pt x="65127" y="133350"/>
                    <a:pt x="62270" y="134303"/>
                    <a:pt x="60365" y="136208"/>
                  </a:cubicBezTo>
                  <a:cubicBezTo>
                    <a:pt x="58460" y="138113"/>
                    <a:pt x="56555" y="140970"/>
                    <a:pt x="56555" y="144780"/>
                  </a:cubicBezTo>
                  <a:lnTo>
                    <a:pt x="56555" y="200025"/>
                  </a:lnTo>
                  <a:lnTo>
                    <a:pt x="33695" y="200025"/>
                  </a:lnTo>
                  <a:cubicBezTo>
                    <a:pt x="25122" y="200025"/>
                    <a:pt x="18455" y="206693"/>
                    <a:pt x="18455" y="214313"/>
                  </a:cubicBezTo>
                  <a:lnTo>
                    <a:pt x="18455" y="238125"/>
                  </a:lnTo>
                  <a:lnTo>
                    <a:pt x="13692" y="238125"/>
                  </a:lnTo>
                  <a:cubicBezTo>
                    <a:pt x="11787" y="238125"/>
                    <a:pt x="9882" y="239078"/>
                    <a:pt x="7977" y="240030"/>
                  </a:cubicBezTo>
                  <a:cubicBezTo>
                    <a:pt x="4167" y="241935"/>
                    <a:pt x="1310" y="245745"/>
                    <a:pt x="357" y="249555"/>
                  </a:cubicBezTo>
                  <a:cubicBezTo>
                    <a:pt x="-595" y="254318"/>
                    <a:pt x="357" y="258128"/>
                    <a:pt x="3215" y="261938"/>
                  </a:cubicBezTo>
                  <a:lnTo>
                    <a:pt x="5120" y="263843"/>
                  </a:lnTo>
                  <a:cubicBezTo>
                    <a:pt x="5120" y="265748"/>
                    <a:pt x="6072" y="266700"/>
                    <a:pt x="7977" y="266700"/>
                  </a:cubicBezTo>
                  <a:cubicBezTo>
                    <a:pt x="8930" y="266700"/>
                    <a:pt x="9882" y="266700"/>
                    <a:pt x="10835" y="265748"/>
                  </a:cubicBezTo>
                  <a:cubicBezTo>
                    <a:pt x="12740" y="263843"/>
                    <a:pt x="13692" y="260985"/>
                    <a:pt x="11787" y="259080"/>
                  </a:cubicBezTo>
                  <a:lnTo>
                    <a:pt x="9882" y="257175"/>
                  </a:lnTo>
                  <a:cubicBezTo>
                    <a:pt x="8930" y="255270"/>
                    <a:pt x="8930" y="253365"/>
                    <a:pt x="8930" y="251460"/>
                  </a:cubicBezTo>
                  <a:cubicBezTo>
                    <a:pt x="8930" y="249555"/>
                    <a:pt x="10835" y="247650"/>
                    <a:pt x="13692" y="247650"/>
                  </a:cubicBezTo>
                  <a:lnTo>
                    <a:pt x="60365" y="247650"/>
                  </a:lnTo>
                  <a:cubicBezTo>
                    <a:pt x="62270" y="258128"/>
                    <a:pt x="70842" y="265748"/>
                    <a:pt x="82272" y="266700"/>
                  </a:cubicBezTo>
                  <a:cubicBezTo>
                    <a:pt x="88940" y="266700"/>
                    <a:pt x="94655" y="263843"/>
                    <a:pt x="99417" y="258128"/>
                  </a:cubicBezTo>
                  <a:cubicBezTo>
                    <a:pt x="100370" y="259080"/>
                    <a:pt x="101322" y="260985"/>
                    <a:pt x="102275" y="261938"/>
                  </a:cubicBezTo>
                  <a:cubicBezTo>
                    <a:pt x="106085" y="265748"/>
                    <a:pt x="111800" y="267653"/>
                    <a:pt x="116562" y="267653"/>
                  </a:cubicBezTo>
                  <a:lnTo>
                    <a:pt x="116562" y="267653"/>
                  </a:lnTo>
                  <a:cubicBezTo>
                    <a:pt x="119420" y="267653"/>
                    <a:pt x="122277" y="266700"/>
                    <a:pt x="124182" y="265748"/>
                  </a:cubicBezTo>
                  <a:cubicBezTo>
                    <a:pt x="127040" y="264795"/>
                    <a:pt x="129897" y="262890"/>
                    <a:pt x="131802" y="260985"/>
                  </a:cubicBezTo>
                  <a:cubicBezTo>
                    <a:pt x="132755" y="260033"/>
                    <a:pt x="132755" y="260033"/>
                    <a:pt x="133707" y="259080"/>
                  </a:cubicBezTo>
                  <a:lnTo>
                    <a:pt x="133707" y="259080"/>
                  </a:lnTo>
                  <a:lnTo>
                    <a:pt x="133707" y="259080"/>
                  </a:lnTo>
                  <a:cubicBezTo>
                    <a:pt x="133707" y="259080"/>
                    <a:pt x="133707" y="260033"/>
                    <a:pt x="134660" y="260033"/>
                  </a:cubicBezTo>
                  <a:cubicBezTo>
                    <a:pt x="137517" y="262890"/>
                    <a:pt x="141327" y="264795"/>
                    <a:pt x="145137" y="265748"/>
                  </a:cubicBezTo>
                  <a:cubicBezTo>
                    <a:pt x="147042" y="265748"/>
                    <a:pt x="148947" y="266700"/>
                    <a:pt x="150852" y="266700"/>
                  </a:cubicBezTo>
                  <a:cubicBezTo>
                    <a:pt x="163235" y="266700"/>
                    <a:pt x="172760" y="256223"/>
                    <a:pt x="172760" y="244793"/>
                  </a:cubicBezTo>
                  <a:lnTo>
                    <a:pt x="172760" y="244793"/>
                  </a:lnTo>
                  <a:cubicBezTo>
                    <a:pt x="172760" y="241935"/>
                    <a:pt x="170855" y="240030"/>
                    <a:pt x="167997" y="240030"/>
                  </a:cubicBezTo>
                  <a:cubicBezTo>
                    <a:pt x="165140" y="240030"/>
                    <a:pt x="163235" y="241935"/>
                    <a:pt x="163235" y="244793"/>
                  </a:cubicBezTo>
                  <a:lnTo>
                    <a:pt x="163235" y="244793"/>
                  </a:lnTo>
                  <a:cubicBezTo>
                    <a:pt x="163235" y="251460"/>
                    <a:pt x="157520" y="257175"/>
                    <a:pt x="150852" y="258128"/>
                  </a:cubicBezTo>
                  <a:cubicBezTo>
                    <a:pt x="149900" y="258128"/>
                    <a:pt x="149900" y="258128"/>
                    <a:pt x="148947" y="258128"/>
                  </a:cubicBezTo>
                  <a:cubicBezTo>
                    <a:pt x="143232" y="257175"/>
                    <a:pt x="139422" y="252413"/>
                    <a:pt x="138470" y="247650"/>
                  </a:cubicBezTo>
                  <a:lnTo>
                    <a:pt x="138470" y="247650"/>
                  </a:lnTo>
                  <a:cubicBezTo>
                    <a:pt x="138470" y="247650"/>
                    <a:pt x="138470" y="247650"/>
                    <a:pt x="138470" y="246698"/>
                  </a:cubicBezTo>
                  <a:cubicBezTo>
                    <a:pt x="138470" y="245745"/>
                    <a:pt x="138470" y="245745"/>
                    <a:pt x="138470" y="244793"/>
                  </a:cubicBezTo>
                  <a:cubicBezTo>
                    <a:pt x="138470" y="241935"/>
                    <a:pt x="136565" y="240030"/>
                    <a:pt x="133707" y="240030"/>
                  </a:cubicBezTo>
                  <a:lnTo>
                    <a:pt x="132755" y="240030"/>
                  </a:lnTo>
                  <a:lnTo>
                    <a:pt x="132755" y="240030"/>
                  </a:lnTo>
                  <a:lnTo>
                    <a:pt x="131802" y="240030"/>
                  </a:lnTo>
                  <a:lnTo>
                    <a:pt x="131802" y="240030"/>
                  </a:lnTo>
                  <a:lnTo>
                    <a:pt x="131802" y="240030"/>
                  </a:lnTo>
                  <a:lnTo>
                    <a:pt x="131802" y="240030"/>
                  </a:lnTo>
                  <a:cubicBezTo>
                    <a:pt x="131802" y="240030"/>
                    <a:pt x="130850" y="240030"/>
                    <a:pt x="130850" y="240983"/>
                  </a:cubicBezTo>
                  <a:cubicBezTo>
                    <a:pt x="129897" y="241935"/>
                    <a:pt x="129897" y="242888"/>
                    <a:pt x="129897" y="244793"/>
                  </a:cubicBezTo>
                  <a:lnTo>
                    <a:pt x="129897" y="244793"/>
                  </a:lnTo>
                  <a:lnTo>
                    <a:pt x="129897" y="244793"/>
                  </a:lnTo>
                  <a:lnTo>
                    <a:pt x="129897" y="244793"/>
                  </a:lnTo>
                  <a:cubicBezTo>
                    <a:pt x="129897" y="245745"/>
                    <a:pt x="129897" y="246698"/>
                    <a:pt x="129897" y="247650"/>
                  </a:cubicBezTo>
                  <a:cubicBezTo>
                    <a:pt x="129897" y="248603"/>
                    <a:pt x="129897" y="249555"/>
                    <a:pt x="128945" y="250508"/>
                  </a:cubicBezTo>
                  <a:cubicBezTo>
                    <a:pt x="127992" y="251460"/>
                    <a:pt x="127992" y="253365"/>
                    <a:pt x="127040" y="254318"/>
                  </a:cubicBezTo>
                  <a:cubicBezTo>
                    <a:pt x="127040" y="254318"/>
                    <a:pt x="127040" y="254318"/>
                    <a:pt x="126087" y="255270"/>
                  </a:cubicBezTo>
                  <a:cubicBezTo>
                    <a:pt x="126087" y="255270"/>
                    <a:pt x="126087" y="255270"/>
                    <a:pt x="125135" y="256223"/>
                  </a:cubicBezTo>
                  <a:cubicBezTo>
                    <a:pt x="124182" y="257175"/>
                    <a:pt x="122277" y="258128"/>
                    <a:pt x="121325" y="258128"/>
                  </a:cubicBezTo>
                  <a:cubicBezTo>
                    <a:pt x="120372" y="258128"/>
                    <a:pt x="119420" y="259080"/>
                    <a:pt x="117515" y="259080"/>
                  </a:cubicBezTo>
                  <a:cubicBezTo>
                    <a:pt x="116562" y="259080"/>
                    <a:pt x="116562" y="259080"/>
                    <a:pt x="115610" y="259080"/>
                  </a:cubicBezTo>
                  <a:cubicBezTo>
                    <a:pt x="109895" y="259080"/>
                    <a:pt x="105132" y="254318"/>
                    <a:pt x="104180" y="248603"/>
                  </a:cubicBezTo>
                  <a:lnTo>
                    <a:pt x="104180" y="247650"/>
                  </a:lnTo>
                  <a:lnTo>
                    <a:pt x="104180" y="247650"/>
                  </a:lnTo>
                  <a:lnTo>
                    <a:pt x="104180" y="247650"/>
                  </a:lnTo>
                  <a:lnTo>
                    <a:pt x="104180" y="246698"/>
                  </a:lnTo>
                  <a:lnTo>
                    <a:pt x="104180" y="246698"/>
                  </a:lnTo>
                  <a:lnTo>
                    <a:pt x="104180" y="246698"/>
                  </a:lnTo>
                  <a:lnTo>
                    <a:pt x="104180" y="246698"/>
                  </a:lnTo>
                  <a:lnTo>
                    <a:pt x="104180" y="246698"/>
                  </a:lnTo>
                  <a:lnTo>
                    <a:pt x="104180" y="246698"/>
                  </a:lnTo>
                  <a:cubicBezTo>
                    <a:pt x="104180" y="243840"/>
                    <a:pt x="102275" y="241935"/>
                    <a:pt x="99417" y="241935"/>
                  </a:cubicBezTo>
                  <a:lnTo>
                    <a:pt x="99417" y="241935"/>
                  </a:lnTo>
                  <a:cubicBezTo>
                    <a:pt x="98465" y="241935"/>
                    <a:pt x="97512" y="241935"/>
                    <a:pt x="96560" y="242888"/>
                  </a:cubicBezTo>
                  <a:cubicBezTo>
                    <a:pt x="94655" y="240983"/>
                    <a:pt x="94655" y="241935"/>
                    <a:pt x="94655" y="242888"/>
                  </a:cubicBezTo>
                  <a:cubicBezTo>
                    <a:pt x="94655" y="242888"/>
                    <a:pt x="94655" y="242888"/>
                    <a:pt x="94655" y="243840"/>
                  </a:cubicBezTo>
                  <a:lnTo>
                    <a:pt x="94655" y="243840"/>
                  </a:lnTo>
                  <a:cubicBezTo>
                    <a:pt x="94655" y="250508"/>
                    <a:pt x="88940" y="256223"/>
                    <a:pt x="82272" y="257175"/>
                  </a:cubicBezTo>
                  <a:cubicBezTo>
                    <a:pt x="74652" y="257175"/>
                    <a:pt x="69890" y="251460"/>
                    <a:pt x="69890" y="243840"/>
                  </a:cubicBezTo>
                  <a:cubicBezTo>
                    <a:pt x="69890" y="243840"/>
                    <a:pt x="69890" y="243840"/>
                    <a:pt x="69890" y="242888"/>
                  </a:cubicBezTo>
                  <a:lnTo>
                    <a:pt x="69890" y="242888"/>
                  </a:lnTo>
                  <a:cubicBezTo>
                    <a:pt x="69890" y="241935"/>
                    <a:pt x="69890" y="240030"/>
                    <a:pt x="68937" y="240030"/>
                  </a:cubicBezTo>
                  <a:cubicBezTo>
                    <a:pt x="67032" y="239078"/>
                    <a:pt x="66080" y="238125"/>
                    <a:pt x="65127" y="238125"/>
                  </a:cubicBezTo>
                  <a:lnTo>
                    <a:pt x="27980" y="238125"/>
                  </a:lnTo>
                  <a:lnTo>
                    <a:pt x="27980" y="214313"/>
                  </a:lnTo>
                  <a:cubicBezTo>
                    <a:pt x="27980" y="211455"/>
                    <a:pt x="30837" y="209550"/>
                    <a:pt x="33695" y="209550"/>
                  </a:cubicBezTo>
                  <a:lnTo>
                    <a:pt x="256580" y="209550"/>
                  </a:lnTo>
                  <a:lnTo>
                    <a:pt x="256580" y="236220"/>
                  </a:lnTo>
                  <a:lnTo>
                    <a:pt x="246102" y="247650"/>
                  </a:lnTo>
                  <a:lnTo>
                    <a:pt x="194667" y="247650"/>
                  </a:lnTo>
                  <a:cubicBezTo>
                    <a:pt x="191810" y="247650"/>
                    <a:pt x="189905" y="249555"/>
                    <a:pt x="189905" y="252413"/>
                  </a:cubicBezTo>
                  <a:cubicBezTo>
                    <a:pt x="189905" y="255270"/>
                    <a:pt x="191810" y="257175"/>
                    <a:pt x="194667" y="257175"/>
                  </a:cubicBezTo>
                  <a:lnTo>
                    <a:pt x="248007" y="257175"/>
                  </a:lnTo>
                  <a:cubicBezTo>
                    <a:pt x="248960" y="257175"/>
                    <a:pt x="250865" y="256223"/>
                    <a:pt x="251817" y="255270"/>
                  </a:cubicBezTo>
                  <a:lnTo>
                    <a:pt x="264200" y="240983"/>
                  </a:lnTo>
                  <a:cubicBezTo>
                    <a:pt x="266105" y="240030"/>
                    <a:pt x="266105" y="239078"/>
                    <a:pt x="266105" y="238125"/>
                  </a:cubicBezTo>
                  <a:lnTo>
                    <a:pt x="266105" y="208598"/>
                  </a:lnTo>
                  <a:lnTo>
                    <a:pt x="266105" y="208598"/>
                  </a:lnTo>
                  <a:close/>
                  <a:moveTo>
                    <a:pt x="247055" y="52388"/>
                  </a:moveTo>
                  <a:lnTo>
                    <a:pt x="247055" y="66675"/>
                  </a:lnTo>
                  <a:lnTo>
                    <a:pt x="239435" y="59055"/>
                  </a:lnTo>
                  <a:lnTo>
                    <a:pt x="247055" y="52388"/>
                  </a:lnTo>
                  <a:close/>
                  <a:moveTo>
                    <a:pt x="232767" y="102870"/>
                  </a:moveTo>
                  <a:lnTo>
                    <a:pt x="244197" y="114300"/>
                  </a:lnTo>
                  <a:lnTo>
                    <a:pt x="232767" y="125730"/>
                  </a:lnTo>
                  <a:lnTo>
                    <a:pt x="221337" y="114300"/>
                  </a:lnTo>
                  <a:lnTo>
                    <a:pt x="232767" y="102870"/>
                  </a:lnTo>
                  <a:close/>
                  <a:moveTo>
                    <a:pt x="218480" y="103823"/>
                  </a:moveTo>
                  <a:lnTo>
                    <a:pt x="218480" y="89535"/>
                  </a:lnTo>
                  <a:lnTo>
                    <a:pt x="226100" y="96203"/>
                  </a:lnTo>
                  <a:lnTo>
                    <a:pt x="218480" y="103823"/>
                  </a:lnTo>
                  <a:close/>
                  <a:moveTo>
                    <a:pt x="247055" y="125730"/>
                  </a:moveTo>
                  <a:lnTo>
                    <a:pt x="247055" y="140018"/>
                  </a:lnTo>
                  <a:lnTo>
                    <a:pt x="239435" y="133350"/>
                  </a:lnTo>
                  <a:lnTo>
                    <a:pt x="247055" y="125730"/>
                  </a:lnTo>
                  <a:close/>
                  <a:moveTo>
                    <a:pt x="239435" y="96203"/>
                  </a:moveTo>
                  <a:lnTo>
                    <a:pt x="247055" y="88583"/>
                  </a:lnTo>
                  <a:lnTo>
                    <a:pt x="247055" y="102870"/>
                  </a:lnTo>
                  <a:lnTo>
                    <a:pt x="239435" y="96203"/>
                  </a:lnTo>
                  <a:close/>
                  <a:moveTo>
                    <a:pt x="232767" y="66675"/>
                  </a:moveTo>
                  <a:lnTo>
                    <a:pt x="244197" y="78105"/>
                  </a:lnTo>
                  <a:lnTo>
                    <a:pt x="232767" y="89535"/>
                  </a:lnTo>
                  <a:lnTo>
                    <a:pt x="221337" y="78105"/>
                  </a:lnTo>
                  <a:lnTo>
                    <a:pt x="232767" y="66675"/>
                  </a:lnTo>
                  <a:close/>
                  <a:moveTo>
                    <a:pt x="218480" y="52388"/>
                  </a:moveTo>
                  <a:lnTo>
                    <a:pt x="226100" y="60008"/>
                  </a:lnTo>
                  <a:lnTo>
                    <a:pt x="218480" y="67628"/>
                  </a:lnTo>
                  <a:lnTo>
                    <a:pt x="218480" y="52388"/>
                  </a:lnTo>
                  <a:close/>
                  <a:moveTo>
                    <a:pt x="218480" y="125730"/>
                  </a:moveTo>
                  <a:lnTo>
                    <a:pt x="226100" y="133350"/>
                  </a:lnTo>
                  <a:lnTo>
                    <a:pt x="218480" y="140970"/>
                  </a:lnTo>
                  <a:lnTo>
                    <a:pt x="218480" y="125730"/>
                  </a:lnTo>
                  <a:close/>
                  <a:moveTo>
                    <a:pt x="218480" y="154305"/>
                  </a:moveTo>
                  <a:lnTo>
                    <a:pt x="232767" y="140018"/>
                  </a:lnTo>
                  <a:lnTo>
                    <a:pt x="247055" y="154305"/>
                  </a:lnTo>
                  <a:lnTo>
                    <a:pt x="247055" y="171450"/>
                  </a:lnTo>
                  <a:cubicBezTo>
                    <a:pt x="244197" y="171450"/>
                    <a:pt x="235625" y="171450"/>
                    <a:pt x="226100" y="171450"/>
                  </a:cubicBezTo>
                  <a:lnTo>
                    <a:pt x="218480" y="171450"/>
                  </a:lnTo>
                  <a:lnTo>
                    <a:pt x="218480" y="154305"/>
                  </a:lnTo>
                  <a:close/>
                  <a:moveTo>
                    <a:pt x="104180" y="49530"/>
                  </a:moveTo>
                  <a:cubicBezTo>
                    <a:pt x="104180" y="48578"/>
                    <a:pt x="105132" y="47625"/>
                    <a:pt x="106085" y="47625"/>
                  </a:cubicBezTo>
                  <a:lnTo>
                    <a:pt x="139422" y="47625"/>
                  </a:lnTo>
                  <a:cubicBezTo>
                    <a:pt x="141327" y="47625"/>
                    <a:pt x="142280" y="48578"/>
                    <a:pt x="142280" y="49530"/>
                  </a:cubicBezTo>
                  <a:lnTo>
                    <a:pt x="142280" y="95250"/>
                  </a:lnTo>
                  <a:lnTo>
                    <a:pt x="104180" y="95250"/>
                  </a:lnTo>
                  <a:lnTo>
                    <a:pt x="104180" y="49530"/>
                  </a:lnTo>
                  <a:close/>
                  <a:moveTo>
                    <a:pt x="85130" y="105728"/>
                  </a:moveTo>
                  <a:cubicBezTo>
                    <a:pt x="85130" y="105728"/>
                    <a:pt x="85130" y="104775"/>
                    <a:pt x="85130" y="105728"/>
                  </a:cubicBezTo>
                  <a:cubicBezTo>
                    <a:pt x="86082" y="104775"/>
                    <a:pt x="86082" y="104775"/>
                    <a:pt x="86082" y="104775"/>
                  </a:cubicBezTo>
                  <a:lnTo>
                    <a:pt x="86082" y="104775"/>
                  </a:lnTo>
                  <a:lnTo>
                    <a:pt x="98465" y="104775"/>
                  </a:lnTo>
                  <a:lnTo>
                    <a:pt x="98465" y="104775"/>
                  </a:lnTo>
                  <a:lnTo>
                    <a:pt x="98465" y="104775"/>
                  </a:lnTo>
                  <a:lnTo>
                    <a:pt x="98465" y="104775"/>
                  </a:lnTo>
                  <a:lnTo>
                    <a:pt x="168950" y="104775"/>
                  </a:lnTo>
                  <a:lnTo>
                    <a:pt x="169902" y="104775"/>
                  </a:lnTo>
                  <a:cubicBezTo>
                    <a:pt x="169902" y="104775"/>
                    <a:pt x="169902" y="104775"/>
                    <a:pt x="169902" y="105728"/>
                  </a:cubicBezTo>
                  <a:lnTo>
                    <a:pt x="169902" y="133350"/>
                  </a:lnTo>
                  <a:lnTo>
                    <a:pt x="84177" y="133350"/>
                  </a:lnTo>
                  <a:lnTo>
                    <a:pt x="85130" y="105728"/>
                  </a:lnTo>
                  <a:lnTo>
                    <a:pt x="85130" y="105728"/>
                  </a:lnTo>
                  <a:close/>
                  <a:moveTo>
                    <a:pt x="163235" y="200025"/>
                  </a:moveTo>
                  <a:lnTo>
                    <a:pt x="66080" y="200025"/>
                  </a:lnTo>
                  <a:lnTo>
                    <a:pt x="66080" y="144780"/>
                  </a:lnTo>
                  <a:cubicBezTo>
                    <a:pt x="66080" y="143828"/>
                    <a:pt x="67032" y="142875"/>
                    <a:pt x="67985" y="142875"/>
                  </a:cubicBezTo>
                  <a:lnTo>
                    <a:pt x="187047" y="142875"/>
                  </a:lnTo>
                  <a:lnTo>
                    <a:pt x="187047" y="142875"/>
                  </a:lnTo>
                  <a:cubicBezTo>
                    <a:pt x="188000" y="142875"/>
                    <a:pt x="188952" y="143828"/>
                    <a:pt x="188952" y="144780"/>
                  </a:cubicBezTo>
                  <a:lnTo>
                    <a:pt x="188952" y="171450"/>
                  </a:lnTo>
                  <a:cubicBezTo>
                    <a:pt x="179427" y="171450"/>
                    <a:pt x="175617" y="171450"/>
                    <a:pt x="175617" y="171450"/>
                  </a:cubicBezTo>
                  <a:cubicBezTo>
                    <a:pt x="166092" y="172403"/>
                    <a:pt x="159425" y="181928"/>
                    <a:pt x="160377" y="192405"/>
                  </a:cubicBezTo>
                  <a:cubicBezTo>
                    <a:pt x="161330" y="195263"/>
                    <a:pt x="162282" y="197168"/>
                    <a:pt x="163235" y="200025"/>
                  </a:cubicBezTo>
                  <a:close/>
                  <a:moveTo>
                    <a:pt x="249912" y="200025"/>
                  </a:moveTo>
                  <a:lnTo>
                    <a:pt x="177522" y="200025"/>
                  </a:lnTo>
                  <a:lnTo>
                    <a:pt x="177522" y="200025"/>
                  </a:lnTo>
                  <a:cubicBezTo>
                    <a:pt x="175617" y="200025"/>
                    <a:pt x="173712" y="199073"/>
                    <a:pt x="173712" y="198120"/>
                  </a:cubicBezTo>
                  <a:cubicBezTo>
                    <a:pt x="171807" y="196215"/>
                    <a:pt x="170855" y="194310"/>
                    <a:pt x="170855" y="191453"/>
                  </a:cubicBezTo>
                  <a:cubicBezTo>
                    <a:pt x="170855" y="185738"/>
                    <a:pt x="173712" y="180975"/>
                    <a:pt x="177522" y="180975"/>
                  </a:cubicBezTo>
                  <a:cubicBezTo>
                    <a:pt x="177522" y="180975"/>
                    <a:pt x="185142" y="180975"/>
                    <a:pt x="194667" y="180975"/>
                  </a:cubicBezTo>
                  <a:lnTo>
                    <a:pt x="213717" y="180975"/>
                  </a:lnTo>
                  <a:lnTo>
                    <a:pt x="213717" y="180975"/>
                  </a:lnTo>
                  <a:cubicBezTo>
                    <a:pt x="229910" y="180975"/>
                    <a:pt x="246102" y="180975"/>
                    <a:pt x="248007" y="180975"/>
                  </a:cubicBezTo>
                  <a:lnTo>
                    <a:pt x="248007" y="180975"/>
                  </a:lnTo>
                  <a:cubicBezTo>
                    <a:pt x="248007" y="180975"/>
                    <a:pt x="248007" y="180975"/>
                    <a:pt x="248960" y="180975"/>
                  </a:cubicBezTo>
                  <a:cubicBezTo>
                    <a:pt x="250865" y="180975"/>
                    <a:pt x="251817" y="181928"/>
                    <a:pt x="252770" y="182880"/>
                  </a:cubicBezTo>
                  <a:cubicBezTo>
                    <a:pt x="254675" y="184785"/>
                    <a:pt x="255627" y="187643"/>
                    <a:pt x="255627" y="190500"/>
                  </a:cubicBezTo>
                  <a:cubicBezTo>
                    <a:pt x="257532" y="195263"/>
                    <a:pt x="254675" y="199073"/>
                    <a:pt x="249912" y="200025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</p:grpSp>
      <p:grpSp>
        <p:nvGrpSpPr>
          <p:cNvPr id="89" name="Gráfico 100">
            <a:extLst>
              <a:ext uri="{FF2B5EF4-FFF2-40B4-BE49-F238E27FC236}">
                <a16:creationId xmlns:a16="http://schemas.microsoft.com/office/drawing/2014/main" id="{5480B9E8-77EC-44B8-ACD1-408AA8E4B3CC}"/>
              </a:ext>
            </a:extLst>
          </p:cNvPr>
          <p:cNvGrpSpPr/>
          <p:nvPr/>
        </p:nvGrpSpPr>
        <p:grpSpPr>
          <a:xfrm>
            <a:off x="6427685" y="4493787"/>
            <a:ext cx="567186" cy="532530"/>
            <a:chOff x="736760" y="4695929"/>
            <a:chExt cx="266700" cy="266700"/>
          </a:xfrm>
          <a:solidFill>
            <a:schemeClr val="tx2"/>
          </a:solidFill>
        </p:grpSpPr>
        <p:sp>
          <p:nvSpPr>
            <p:cNvPr id="90" name="Forma libre 102">
              <a:extLst>
                <a:ext uri="{FF2B5EF4-FFF2-40B4-BE49-F238E27FC236}">
                  <a16:creationId xmlns:a16="http://schemas.microsoft.com/office/drawing/2014/main" id="{00C12BAD-7275-4993-B408-AB7AA11764CE}"/>
                </a:ext>
              </a:extLst>
            </p:cNvPr>
            <p:cNvSpPr/>
            <p:nvPr/>
          </p:nvSpPr>
          <p:spPr>
            <a:xfrm>
              <a:off x="841535" y="4915004"/>
              <a:ext cx="66675" cy="28575"/>
            </a:xfrm>
            <a:custGeom>
              <a:avLst/>
              <a:gdLst>
                <a:gd name="connsiteX0" fmla="*/ 15240 w 66675"/>
                <a:gd name="connsiteY0" fmla="*/ 28575 h 28575"/>
                <a:gd name="connsiteX1" fmla="*/ 51435 w 66675"/>
                <a:gd name="connsiteY1" fmla="*/ 28575 h 28575"/>
                <a:gd name="connsiteX2" fmla="*/ 66675 w 66675"/>
                <a:gd name="connsiteY2" fmla="*/ 16193 h 28575"/>
                <a:gd name="connsiteX3" fmla="*/ 66675 w 66675"/>
                <a:gd name="connsiteY3" fmla="*/ 4763 h 28575"/>
                <a:gd name="connsiteX4" fmla="*/ 61913 w 66675"/>
                <a:gd name="connsiteY4" fmla="*/ 0 h 28575"/>
                <a:gd name="connsiteX5" fmla="*/ 4763 w 66675"/>
                <a:gd name="connsiteY5" fmla="*/ 0 h 28575"/>
                <a:gd name="connsiteX6" fmla="*/ 0 w 66675"/>
                <a:gd name="connsiteY6" fmla="*/ 4763 h 28575"/>
                <a:gd name="connsiteX7" fmla="*/ 0 w 66675"/>
                <a:gd name="connsiteY7" fmla="*/ 16193 h 28575"/>
                <a:gd name="connsiteX8" fmla="*/ 15240 w 66675"/>
                <a:gd name="connsiteY8" fmla="*/ 28575 h 28575"/>
                <a:gd name="connsiteX9" fmla="*/ 9525 w 66675"/>
                <a:gd name="connsiteY9" fmla="*/ 9525 h 28575"/>
                <a:gd name="connsiteX10" fmla="*/ 57150 w 66675"/>
                <a:gd name="connsiteY10" fmla="*/ 9525 h 28575"/>
                <a:gd name="connsiteX11" fmla="*/ 57150 w 66675"/>
                <a:gd name="connsiteY11" fmla="*/ 17145 h 28575"/>
                <a:gd name="connsiteX12" fmla="*/ 51435 w 66675"/>
                <a:gd name="connsiteY12" fmla="*/ 20003 h 28575"/>
                <a:gd name="connsiteX13" fmla="*/ 15240 w 66675"/>
                <a:gd name="connsiteY13" fmla="*/ 20003 h 28575"/>
                <a:gd name="connsiteX14" fmla="*/ 9525 w 66675"/>
                <a:gd name="connsiteY14" fmla="*/ 16193 h 28575"/>
                <a:gd name="connsiteX15" fmla="*/ 9525 w 66675"/>
                <a:gd name="connsiteY15" fmla="*/ 952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675" h="28575">
                  <a:moveTo>
                    <a:pt x="15240" y="28575"/>
                  </a:moveTo>
                  <a:lnTo>
                    <a:pt x="51435" y="28575"/>
                  </a:lnTo>
                  <a:cubicBezTo>
                    <a:pt x="55245" y="28575"/>
                    <a:pt x="66675" y="28575"/>
                    <a:pt x="66675" y="16193"/>
                  </a:cubicBezTo>
                  <a:lnTo>
                    <a:pt x="66675" y="4763"/>
                  </a:lnTo>
                  <a:cubicBezTo>
                    <a:pt x="66675" y="1905"/>
                    <a:pt x="64770" y="0"/>
                    <a:pt x="61913" y="0"/>
                  </a:cubicBezTo>
                  <a:lnTo>
                    <a:pt x="4763" y="0"/>
                  </a:lnTo>
                  <a:cubicBezTo>
                    <a:pt x="1905" y="0"/>
                    <a:pt x="0" y="1905"/>
                    <a:pt x="0" y="4763"/>
                  </a:cubicBezTo>
                  <a:lnTo>
                    <a:pt x="0" y="16193"/>
                  </a:lnTo>
                  <a:cubicBezTo>
                    <a:pt x="0" y="28575"/>
                    <a:pt x="11430" y="28575"/>
                    <a:pt x="15240" y="28575"/>
                  </a:cubicBezTo>
                  <a:close/>
                  <a:moveTo>
                    <a:pt x="9525" y="9525"/>
                  </a:moveTo>
                  <a:lnTo>
                    <a:pt x="57150" y="9525"/>
                  </a:lnTo>
                  <a:lnTo>
                    <a:pt x="57150" y="17145"/>
                  </a:lnTo>
                  <a:cubicBezTo>
                    <a:pt x="57150" y="19050"/>
                    <a:pt x="57150" y="20003"/>
                    <a:pt x="51435" y="20003"/>
                  </a:cubicBezTo>
                  <a:lnTo>
                    <a:pt x="15240" y="20003"/>
                  </a:lnTo>
                  <a:cubicBezTo>
                    <a:pt x="9525" y="19050"/>
                    <a:pt x="9525" y="19050"/>
                    <a:pt x="9525" y="16193"/>
                  </a:cubicBezTo>
                  <a:lnTo>
                    <a:pt x="9525" y="9525"/>
                  </a:ln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91" name="Forma libre 103">
              <a:extLst>
                <a:ext uri="{FF2B5EF4-FFF2-40B4-BE49-F238E27FC236}">
                  <a16:creationId xmlns:a16="http://schemas.microsoft.com/office/drawing/2014/main" id="{3350511C-0569-4646-B584-7818972700C6}"/>
                </a:ext>
              </a:extLst>
            </p:cNvPr>
            <p:cNvSpPr/>
            <p:nvPr/>
          </p:nvSpPr>
          <p:spPr>
            <a:xfrm>
              <a:off x="803435" y="4695929"/>
              <a:ext cx="133350" cy="125729"/>
            </a:xfrm>
            <a:custGeom>
              <a:avLst/>
              <a:gdLst>
                <a:gd name="connsiteX0" fmla="*/ 8572 w 133350"/>
                <a:gd name="connsiteY0" fmla="*/ 79058 h 125729"/>
                <a:gd name="connsiteX1" fmla="*/ 17145 w 133350"/>
                <a:gd name="connsiteY1" fmla="*/ 96203 h 125729"/>
                <a:gd name="connsiteX2" fmla="*/ 25717 w 133350"/>
                <a:gd name="connsiteY2" fmla="*/ 116205 h 125729"/>
                <a:gd name="connsiteX3" fmla="*/ 46672 w 133350"/>
                <a:gd name="connsiteY3" fmla="*/ 124778 h 125729"/>
                <a:gd name="connsiteX4" fmla="*/ 66675 w 133350"/>
                <a:gd name="connsiteY4" fmla="*/ 116205 h 125729"/>
                <a:gd name="connsiteX5" fmla="*/ 80963 w 133350"/>
                <a:gd name="connsiteY5" fmla="*/ 124778 h 125729"/>
                <a:gd name="connsiteX6" fmla="*/ 87630 w 133350"/>
                <a:gd name="connsiteY6" fmla="*/ 125730 h 125729"/>
                <a:gd name="connsiteX7" fmla="*/ 102870 w 133350"/>
                <a:gd name="connsiteY7" fmla="*/ 121920 h 125729"/>
                <a:gd name="connsiteX8" fmla="*/ 117157 w 133350"/>
                <a:gd name="connsiteY8" fmla="*/ 96203 h 125729"/>
                <a:gd name="connsiteX9" fmla="*/ 125730 w 133350"/>
                <a:gd name="connsiteY9" fmla="*/ 80010 h 125729"/>
                <a:gd name="connsiteX10" fmla="*/ 125730 w 133350"/>
                <a:gd name="connsiteY10" fmla="*/ 78105 h 125729"/>
                <a:gd name="connsiteX11" fmla="*/ 133350 w 133350"/>
                <a:gd name="connsiteY11" fmla="*/ 59055 h 125729"/>
                <a:gd name="connsiteX12" fmla="*/ 133350 w 133350"/>
                <a:gd name="connsiteY12" fmla="*/ 59055 h 125729"/>
                <a:gd name="connsiteX13" fmla="*/ 124778 w 133350"/>
                <a:gd name="connsiteY13" fmla="*/ 40005 h 125729"/>
                <a:gd name="connsiteX14" fmla="*/ 124778 w 133350"/>
                <a:gd name="connsiteY14" fmla="*/ 38100 h 125729"/>
                <a:gd name="connsiteX15" fmla="*/ 106680 w 133350"/>
                <a:gd name="connsiteY15" fmla="*/ 13335 h 125729"/>
                <a:gd name="connsiteX16" fmla="*/ 82868 w 133350"/>
                <a:gd name="connsiteY16" fmla="*/ 0 h 125729"/>
                <a:gd name="connsiteX17" fmla="*/ 66675 w 133350"/>
                <a:gd name="connsiteY17" fmla="*/ 5715 h 125729"/>
                <a:gd name="connsiteX18" fmla="*/ 50483 w 133350"/>
                <a:gd name="connsiteY18" fmla="*/ 0 h 125729"/>
                <a:gd name="connsiteX19" fmla="*/ 49530 w 133350"/>
                <a:gd name="connsiteY19" fmla="*/ 0 h 125729"/>
                <a:gd name="connsiteX20" fmla="*/ 27622 w 133350"/>
                <a:gd name="connsiteY20" fmla="*/ 13335 h 125729"/>
                <a:gd name="connsiteX21" fmla="*/ 8572 w 133350"/>
                <a:gd name="connsiteY21" fmla="*/ 37148 h 125729"/>
                <a:gd name="connsiteX22" fmla="*/ 8572 w 133350"/>
                <a:gd name="connsiteY22" fmla="*/ 39053 h 125729"/>
                <a:gd name="connsiteX23" fmla="*/ 0 w 133350"/>
                <a:gd name="connsiteY23" fmla="*/ 58103 h 125729"/>
                <a:gd name="connsiteX24" fmla="*/ 8572 w 133350"/>
                <a:gd name="connsiteY24" fmla="*/ 77153 h 125729"/>
                <a:gd name="connsiteX25" fmla="*/ 8572 w 133350"/>
                <a:gd name="connsiteY25" fmla="*/ 79058 h 125729"/>
                <a:gd name="connsiteX26" fmla="*/ 16192 w 133350"/>
                <a:gd name="connsiteY26" fmla="*/ 44768 h 125729"/>
                <a:gd name="connsiteX27" fmla="*/ 18097 w 133350"/>
                <a:gd name="connsiteY27" fmla="*/ 40958 h 125729"/>
                <a:gd name="connsiteX28" fmla="*/ 18097 w 133350"/>
                <a:gd name="connsiteY28" fmla="*/ 37148 h 125729"/>
                <a:gd name="connsiteX29" fmla="*/ 31433 w 133350"/>
                <a:gd name="connsiteY29" fmla="*/ 21908 h 125729"/>
                <a:gd name="connsiteX30" fmla="*/ 35243 w 133350"/>
                <a:gd name="connsiteY30" fmla="*/ 19050 h 125729"/>
                <a:gd name="connsiteX31" fmla="*/ 49530 w 133350"/>
                <a:gd name="connsiteY31" fmla="*/ 9525 h 125729"/>
                <a:gd name="connsiteX32" fmla="*/ 49530 w 133350"/>
                <a:gd name="connsiteY32" fmla="*/ 9525 h 125729"/>
                <a:gd name="connsiteX33" fmla="*/ 61913 w 133350"/>
                <a:gd name="connsiteY33" fmla="*/ 16193 h 125729"/>
                <a:gd name="connsiteX34" fmla="*/ 65723 w 133350"/>
                <a:gd name="connsiteY34" fmla="*/ 18098 h 125729"/>
                <a:gd name="connsiteX35" fmla="*/ 69532 w 133350"/>
                <a:gd name="connsiteY35" fmla="*/ 16193 h 125729"/>
                <a:gd name="connsiteX36" fmla="*/ 82868 w 133350"/>
                <a:gd name="connsiteY36" fmla="*/ 9525 h 125729"/>
                <a:gd name="connsiteX37" fmla="*/ 97155 w 133350"/>
                <a:gd name="connsiteY37" fmla="*/ 19050 h 125729"/>
                <a:gd name="connsiteX38" fmla="*/ 100965 w 133350"/>
                <a:gd name="connsiteY38" fmla="*/ 21908 h 125729"/>
                <a:gd name="connsiteX39" fmla="*/ 114300 w 133350"/>
                <a:gd name="connsiteY39" fmla="*/ 38100 h 125729"/>
                <a:gd name="connsiteX40" fmla="*/ 114300 w 133350"/>
                <a:gd name="connsiteY40" fmla="*/ 40958 h 125729"/>
                <a:gd name="connsiteX41" fmla="*/ 116205 w 133350"/>
                <a:gd name="connsiteY41" fmla="*/ 45720 h 125729"/>
                <a:gd name="connsiteX42" fmla="*/ 122873 w 133350"/>
                <a:gd name="connsiteY42" fmla="*/ 59055 h 125729"/>
                <a:gd name="connsiteX43" fmla="*/ 117157 w 133350"/>
                <a:gd name="connsiteY43" fmla="*/ 72390 h 125729"/>
                <a:gd name="connsiteX44" fmla="*/ 115253 w 133350"/>
                <a:gd name="connsiteY44" fmla="*/ 76200 h 125729"/>
                <a:gd name="connsiteX45" fmla="*/ 115253 w 133350"/>
                <a:gd name="connsiteY45" fmla="*/ 79058 h 125729"/>
                <a:gd name="connsiteX46" fmla="*/ 109538 w 133350"/>
                <a:gd name="connsiteY46" fmla="*/ 89535 h 125729"/>
                <a:gd name="connsiteX47" fmla="*/ 107632 w 133350"/>
                <a:gd name="connsiteY47" fmla="*/ 94298 h 125729"/>
                <a:gd name="connsiteX48" fmla="*/ 107632 w 133350"/>
                <a:gd name="connsiteY48" fmla="*/ 95250 h 125729"/>
                <a:gd name="connsiteX49" fmla="*/ 98107 w 133350"/>
                <a:gd name="connsiteY49" fmla="*/ 113348 h 125729"/>
                <a:gd name="connsiteX50" fmla="*/ 82868 w 133350"/>
                <a:gd name="connsiteY50" fmla="*/ 115253 h 125729"/>
                <a:gd name="connsiteX51" fmla="*/ 70485 w 133350"/>
                <a:gd name="connsiteY51" fmla="*/ 105728 h 125729"/>
                <a:gd name="connsiteX52" fmla="*/ 66675 w 133350"/>
                <a:gd name="connsiteY52" fmla="*/ 103823 h 125729"/>
                <a:gd name="connsiteX53" fmla="*/ 66675 w 133350"/>
                <a:gd name="connsiteY53" fmla="*/ 103823 h 125729"/>
                <a:gd name="connsiteX54" fmla="*/ 62865 w 133350"/>
                <a:gd name="connsiteY54" fmla="*/ 105728 h 125729"/>
                <a:gd name="connsiteX55" fmla="*/ 46672 w 133350"/>
                <a:gd name="connsiteY55" fmla="*/ 114300 h 125729"/>
                <a:gd name="connsiteX56" fmla="*/ 46672 w 133350"/>
                <a:gd name="connsiteY56" fmla="*/ 114300 h 125729"/>
                <a:gd name="connsiteX57" fmla="*/ 32385 w 133350"/>
                <a:gd name="connsiteY57" fmla="*/ 108585 h 125729"/>
                <a:gd name="connsiteX58" fmla="*/ 26670 w 133350"/>
                <a:gd name="connsiteY58" fmla="*/ 94298 h 125729"/>
                <a:gd name="connsiteX59" fmla="*/ 26670 w 133350"/>
                <a:gd name="connsiteY59" fmla="*/ 92393 h 125729"/>
                <a:gd name="connsiteX60" fmla="*/ 24765 w 133350"/>
                <a:gd name="connsiteY60" fmla="*/ 87630 h 125729"/>
                <a:gd name="connsiteX61" fmla="*/ 19050 w 133350"/>
                <a:gd name="connsiteY61" fmla="*/ 77153 h 125729"/>
                <a:gd name="connsiteX62" fmla="*/ 19050 w 133350"/>
                <a:gd name="connsiteY62" fmla="*/ 74295 h 125729"/>
                <a:gd name="connsiteX63" fmla="*/ 17145 w 133350"/>
                <a:gd name="connsiteY63" fmla="*/ 69533 h 125729"/>
                <a:gd name="connsiteX64" fmla="*/ 9525 w 133350"/>
                <a:gd name="connsiteY64" fmla="*/ 58103 h 125729"/>
                <a:gd name="connsiteX65" fmla="*/ 16192 w 133350"/>
                <a:gd name="connsiteY65" fmla="*/ 4476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33350" h="125729">
                  <a:moveTo>
                    <a:pt x="8572" y="79058"/>
                  </a:moveTo>
                  <a:cubicBezTo>
                    <a:pt x="8572" y="85725"/>
                    <a:pt x="11430" y="91440"/>
                    <a:pt x="17145" y="96203"/>
                  </a:cubicBezTo>
                  <a:cubicBezTo>
                    <a:pt x="17145" y="103823"/>
                    <a:pt x="20003" y="111443"/>
                    <a:pt x="25717" y="116205"/>
                  </a:cubicBezTo>
                  <a:cubicBezTo>
                    <a:pt x="31433" y="121920"/>
                    <a:pt x="38100" y="124778"/>
                    <a:pt x="46672" y="124778"/>
                  </a:cubicBezTo>
                  <a:cubicBezTo>
                    <a:pt x="54293" y="124778"/>
                    <a:pt x="61913" y="121920"/>
                    <a:pt x="66675" y="116205"/>
                  </a:cubicBezTo>
                  <a:cubicBezTo>
                    <a:pt x="70485" y="120015"/>
                    <a:pt x="75248" y="122873"/>
                    <a:pt x="80963" y="124778"/>
                  </a:cubicBezTo>
                  <a:cubicBezTo>
                    <a:pt x="82868" y="125730"/>
                    <a:pt x="85725" y="125730"/>
                    <a:pt x="87630" y="125730"/>
                  </a:cubicBezTo>
                  <a:cubicBezTo>
                    <a:pt x="93345" y="125730"/>
                    <a:pt x="98107" y="123825"/>
                    <a:pt x="102870" y="121920"/>
                  </a:cubicBezTo>
                  <a:cubicBezTo>
                    <a:pt x="111443" y="116205"/>
                    <a:pt x="117157" y="106680"/>
                    <a:pt x="117157" y="96203"/>
                  </a:cubicBezTo>
                  <a:cubicBezTo>
                    <a:pt x="121920" y="92393"/>
                    <a:pt x="125730" y="85725"/>
                    <a:pt x="125730" y="80010"/>
                  </a:cubicBezTo>
                  <a:cubicBezTo>
                    <a:pt x="125730" y="79058"/>
                    <a:pt x="125730" y="78105"/>
                    <a:pt x="125730" y="78105"/>
                  </a:cubicBezTo>
                  <a:cubicBezTo>
                    <a:pt x="130493" y="73343"/>
                    <a:pt x="133350" y="66675"/>
                    <a:pt x="133350" y="59055"/>
                  </a:cubicBezTo>
                  <a:lnTo>
                    <a:pt x="133350" y="59055"/>
                  </a:lnTo>
                  <a:cubicBezTo>
                    <a:pt x="133350" y="51435"/>
                    <a:pt x="130493" y="44768"/>
                    <a:pt x="124778" y="40005"/>
                  </a:cubicBezTo>
                  <a:cubicBezTo>
                    <a:pt x="124778" y="39053"/>
                    <a:pt x="124778" y="39053"/>
                    <a:pt x="124778" y="38100"/>
                  </a:cubicBezTo>
                  <a:cubicBezTo>
                    <a:pt x="124778" y="26670"/>
                    <a:pt x="117157" y="17145"/>
                    <a:pt x="106680" y="13335"/>
                  </a:cubicBezTo>
                  <a:cubicBezTo>
                    <a:pt x="100965" y="4763"/>
                    <a:pt x="92393" y="0"/>
                    <a:pt x="82868" y="0"/>
                  </a:cubicBezTo>
                  <a:cubicBezTo>
                    <a:pt x="77153" y="0"/>
                    <a:pt x="71438" y="1905"/>
                    <a:pt x="66675" y="5715"/>
                  </a:cubicBezTo>
                  <a:cubicBezTo>
                    <a:pt x="62865" y="1905"/>
                    <a:pt x="57150" y="0"/>
                    <a:pt x="50483" y="0"/>
                  </a:cubicBezTo>
                  <a:cubicBezTo>
                    <a:pt x="50483" y="0"/>
                    <a:pt x="50483" y="0"/>
                    <a:pt x="49530" y="0"/>
                  </a:cubicBezTo>
                  <a:cubicBezTo>
                    <a:pt x="40005" y="0"/>
                    <a:pt x="31433" y="4763"/>
                    <a:pt x="27622" y="13335"/>
                  </a:cubicBezTo>
                  <a:cubicBezTo>
                    <a:pt x="16192" y="16193"/>
                    <a:pt x="8572" y="25717"/>
                    <a:pt x="8572" y="37148"/>
                  </a:cubicBezTo>
                  <a:cubicBezTo>
                    <a:pt x="8572" y="38100"/>
                    <a:pt x="8572" y="38100"/>
                    <a:pt x="8572" y="39053"/>
                  </a:cubicBezTo>
                  <a:cubicBezTo>
                    <a:pt x="2858" y="43815"/>
                    <a:pt x="0" y="50483"/>
                    <a:pt x="0" y="58103"/>
                  </a:cubicBezTo>
                  <a:cubicBezTo>
                    <a:pt x="0" y="65723"/>
                    <a:pt x="2858" y="72390"/>
                    <a:pt x="8572" y="77153"/>
                  </a:cubicBezTo>
                  <a:cubicBezTo>
                    <a:pt x="8572" y="77153"/>
                    <a:pt x="8572" y="78105"/>
                    <a:pt x="8572" y="79058"/>
                  </a:cubicBezTo>
                  <a:close/>
                  <a:moveTo>
                    <a:pt x="16192" y="44768"/>
                  </a:moveTo>
                  <a:cubicBezTo>
                    <a:pt x="17145" y="43815"/>
                    <a:pt x="18097" y="41910"/>
                    <a:pt x="18097" y="40958"/>
                  </a:cubicBezTo>
                  <a:cubicBezTo>
                    <a:pt x="18097" y="40005"/>
                    <a:pt x="18097" y="39053"/>
                    <a:pt x="18097" y="37148"/>
                  </a:cubicBezTo>
                  <a:cubicBezTo>
                    <a:pt x="18097" y="29528"/>
                    <a:pt x="23813" y="22860"/>
                    <a:pt x="31433" y="21908"/>
                  </a:cubicBezTo>
                  <a:cubicBezTo>
                    <a:pt x="33338" y="21908"/>
                    <a:pt x="34290" y="20955"/>
                    <a:pt x="35243" y="19050"/>
                  </a:cubicBezTo>
                  <a:cubicBezTo>
                    <a:pt x="38100" y="13335"/>
                    <a:pt x="43815" y="9525"/>
                    <a:pt x="49530" y="9525"/>
                  </a:cubicBezTo>
                  <a:lnTo>
                    <a:pt x="49530" y="9525"/>
                  </a:lnTo>
                  <a:cubicBezTo>
                    <a:pt x="54293" y="9525"/>
                    <a:pt x="59055" y="12383"/>
                    <a:pt x="61913" y="16193"/>
                  </a:cubicBezTo>
                  <a:cubicBezTo>
                    <a:pt x="62865" y="17145"/>
                    <a:pt x="63818" y="18098"/>
                    <a:pt x="65723" y="18098"/>
                  </a:cubicBezTo>
                  <a:cubicBezTo>
                    <a:pt x="67628" y="18098"/>
                    <a:pt x="68580" y="17145"/>
                    <a:pt x="69532" y="16193"/>
                  </a:cubicBezTo>
                  <a:cubicBezTo>
                    <a:pt x="73343" y="11430"/>
                    <a:pt x="78105" y="9525"/>
                    <a:pt x="82868" y="9525"/>
                  </a:cubicBezTo>
                  <a:cubicBezTo>
                    <a:pt x="89535" y="9525"/>
                    <a:pt x="95250" y="13335"/>
                    <a:pt x="97155" y="19050"/>
                  </a:cubicBezTo>
                  <a:cubicBezTo>
                    <a:pt x="98107" y="20955"/>
                    <a:pt x="99060" y="21908"/>
                    <a:pt x="100965" y="21908"/>
                  </a:cubicBezTo>
                  <a:cubicBezTo>
                    <a:pt x="108585" y="22860"/>
                    <a:pt x="114300" y="29528"/>
                    <a:pt x="114300" y="38100"/>
                  </a:cubicBezTo>
                  <a:cubicBezTo>
                    <a:pt x="114300" y="39053"/>
                    <a:pt x="114300" y="40005"/>
                    <a:pt x="114300" y="40958"/>
                  </a:cubicBezTo>
                  <a:cubicBezTo>
                    <a:pt x="114300" y="42863"/>
                    <a:pt x="115253" y="44768"/>
                    <a:pt x="116205" y="45720"/>
                  </a:cubicBezTo>
                  <a:cubicBezTo>
                    <a:pt x="120015" y="48578"/>
                    <a:pt x="122873" y="53340"/>
                    <a:pt x="122873" y="59055"/>
                  </a:cubicBezTo>
                  <a:cubicBezTo>
                    <a:pt x="122873" y="63818"/>
                    <a:pt x="120968" y="68580"/>
                    <a:pt x="117157" y="72390"/>
                  </a:cubicBezTo>
                  <a:cubicBezTo>
                    <a:pt x="116205" y="73343"/>
                    <a:pt x="115253" y="75248"/>
                    <a:pt x="115253" y="76200"/>
                  </a:cubicBezTo>
                  <a:cubicBezTo>
                    <a:pt x="115253" y="77153"/>
                    <a:pt x="115253" y="78105"/>
                    <a:pt x="115253" y="79058"/>
                  </a:cubicBezTo>
                  <a:cubicBezTo>
                    <a:pt x="115253" y="82868"/>
                    <a:pt x="113348" y="87630"/>
                    <a:pt x="109538" y="89535"/>
                  </a:cubicBezTo>
                  <a:cubicBezTo>
                    <a:pt x="107632" y="90488"/>
                    <a:pt x="107632" y="92393"/>
                    <a:pt x="107632" y="94298"/>
                  </a:cubicBezTo>
                  <a:lnTo>
                    <a:pt x="107632" y="95250"/>
                  </a:lnTo>
                  <a:cubicBezTo>
                    <a:pt x="107632" y="102870"/>
                    <a:pt x="103823" y="109538"/>
                    <a:pt x="98107" y="113348"/>
                  </a:cubicBezTo>
                  <a:cubicBezTo>
                    <a:pt x="93345" y="116205"/>
                    <a:pt x="88582" y="117158"/>
                    <a:pt x="82868" y="115253"/>
                  </a:cubicBezTo>
                  <a:cubicBezTo>
                    <a:pt x="78105" y="114300"/>
                    <a:pt x="73343" y="110490"/>
                    <a:pt x="70485" y="105728"/>
                  </a:cubicBezTo>
                  <a:cubicBezTo>
                    <a:pt x="69532" y="104775"/>
                    <a:pt x="68580" y="103823"/>
                    <a:pt x="66675" y="103823"/>
                  </a:cubicBezTo>
                  <a:lnTo>
                    <a:pt x="66675" y="103823"/>
                  </a:lnTo>
                  <a:cubicBezTo>
                    <a:pt x="64770" y="103823"/>
                    <a:pt x="63818" y="104775"/>
                    <a:pt x="62865" y="105728"/>
                  </a:cubicBezTo>
                  <a:cubicBezTo>
                    <a:pt x="59055" y="111443"/>
                    <a:pt x="53340" y="114300"/>
                    <a:pt x="46672" y="114300"/>
                  </a:cubicBezTo>
                  <a:lnTo>
                    <a:pt x="46672" y="114300"/>
                  </a:lnTo>
                  <a:cubicBezTo>
                    <a:pt x="40958" y="114300"/>
                    <a:pt x="36195" y="112395"/>
                    <a:pt x="32385" y="108585"/>
                  </a:cubicBezTo>
                  <a:cubicBezTo>
                    <a:pt x="28575" y="104775"/>
                    <a:pt x="26670" y="100013"/>
                    <a:pt x="26670" y="94298"/>
                  </a:cubicBezTo>
                  <a:cubicBezTo>
                    <a:pt x="26670" y="93345"/>
                    <a:pt x="26670" y="93345"/>
                    <a:pt x="26670" y="92393"/>
                  </a:cubicBezTo>
                  <a:cubicBezTo>
                    <a:pt x="26670" y="90488"/>
                    <a:pt x="25717" y="88583"/>
                    <a:pt x="24765" y="87630"/>
                  </a:cubicBezTo>
                  <a:cubicBezTo>
                    <a:pt x="20955" y="85725"/>
                    <a:pt x="19050" y="81915"/>
                    <a:pt x="19050" y="77153"/>
                  </a:cubicBezTo>
                  <a:cubicBezTo>
                    <a:pt x="19050" y="76200"/>
                    <a:pt x="19050" y="75248"/>
                    <a:pt x="19050" y="74295"/>
                  </a:cubicBezTo>
                  <a:cubicBezTo>
                    <a:pt x="19050" y="72390"/>
                    <a:pt x="19050" y="70485"/>
                    <a:pt x="17145" y="69533"/>
                  </a:cubicBezTo>
                  <a:cubicBezTo>
                    <a:pt x="12383" y="67628"/>
                    <a:pt x="9525" y="62865"/>
                    <a:pt x="9525" y="58103"/>
                  </a:cubicBezTo>
                  <a:cubicBezTo>
                    <a:pt x="9525" y="53340"/>
                    <a:pt x="12383" y="48578"/>
                    <a:pt x="16192" y="44768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92" name="Forma libre 104">
              <a:extLst>
                <a:ext uri="{FF2B5EF4-FFF2-40B4-BE49-F238E27FC236}">
                  <a16:creationId xmlns:a16="http://schemas.microsoft.com/office/drawing/2014/main" id="{89FAF1DC-FF6D-477E-9CB9-8E4AAE55E30E}"/>
                </a:ext>
              </a:extLst>
            </p:cNvPr>
            <p:cNvSpPr/>
            <p:nvPr/>
          </p:nvSpPr>
          <p:spPr>
            <a:xfrm>
              <a:off x="736760" y="4915004"/>
              <a:ext cx="266700" cy="47625"/>
            </a:xfrm>
            <a:custGeom>
              <a:avLst/>
              <a:gdLst>
                <a:gd name="connsiteX0" fmla="*/ 261938 w 266700"/>
                <a:gd name="connsiteY0" fmla="*/ 0 h 47625"/>
                <a:gd name="connsiteX1" fmla="*/ 186690 w 266700"/>
                <a:gd name="connsiteY1" fmla="*/ 0 h 47625"/>
                <a:gd name="connsiteX2" fmla="*/ 181928 w 266700"/>
                <a:gd name="connsiteY2" fmla="*/ 4763 h 47625"/>
                <a:gd name="connsiteX3" fmla="*/ 186690 w 266700"/>
                <a:gd name="connsiteY3" fmla="*/ 9525 h 47625"/>
                <a:gd name="connsiteX4" fmla="*/ 257175 w 266700"/>
                <a:gd name="connsiteY4" fmla="*/ 9525 h 47625"/>
                <a:gd name="connsiteX5" fmla="*/ 257175 w 266700"/>
                <a:gd name="connsiteY5" fmla="*/ 27622 h 47625"/>
                <a:gd name="connsiteX6" fmla="*/ 241935 w 266700"/>
                <a:gd name="connsiteY6" fmla="*/ 38100 h 47625"/>
                <a:gd name="connsiteX7" fmla="*/ 24765 w 266700"/>
                <a:gd name="connsiteY7" fmla="*/ 38100 h 47625"/>
                <a:gd name="connsiteX8" fmla="*/ 9525 w 266700"/>
                <a:gd name="connsiteY8" fmla="*/ 27622 h 47625"/>
                <a:gd name="connsiteX9" fmla="*/ 9525 w 266700"/>
                <a:gd name="connsiteY9" fmla="*/ 9525 h 47625"/>
                <a:gd name="connsiteX10" fmla="*/ 83820 w 266700"/>
                <a:gd name="connsiteY10" fmla="*/ 9525 h 47625"/>
                <a:gd name="connsiteX11" fmla="*/ 84773 w 266700"/>
                <a:gd name="connsiteY11" fmla="*/ 10478 h 47625"/>
                <a:gd name="connsiteX12" fmla="*/ 85725 w 266700"/>
                <a:gd name="connsiteY12" fmla="*/ 11430 h 47625"/>
                <a:gd name="connsiteX13" fmla="*/ 90488 w 266700"/>
                <a:gd name="connsiteY13" fmla="*/ 16193 h 47625"/>
                <a:gd name="connsiteX14" fmla="*/ 90488 w 266700"/>
                <a:gd name="connsiteY14" fmla="*/ 16193 h 47625"/>
                <a:gd name="connsiteX15" fmla="*/ 95250 w 266700"/>
                <a:gd name="connsiteY15" fmla="*/ 11430 h 47625"/>
                <a:gd name="connsiteX16" fmla="*/ 92393 w 266700"/>
                <a:gd name="connsiteY16" fmla="*/ 3810 h 47625"/>
                <a:gd name="connsiteX17" fmla="*/ 84773 w 266700"/>
                <a:gd name="connsiteY17" fmla="*/ 0 h 47625"/>
                <a:gd name="connsiteX18" fmla="*/ 4763 w 266700"/>
                <a:gd name="connsiteY18" fmla="*/ 0 h 47625"/>
                <a:gd name="connsiteX19" fmla="*/ 0 w 266700"/>
                <a:gd name="connsiteY19" fmla="*/ 4763 h 47625"/>
                <a:gd name="connsiteX20" fmla="*/ 0 w 266700"/>
                <a:gd name="connsiteY20" fmla="*/ 27622 h 47625"/>
                <a:gd name="connsiteX21" fmla="*/ 24765 w 266700"/>
                <a:gd name="connsiteY21" fmla="*/ 47625 h 47625"/>
                <a:gd name="connsiteX22" fmla="*/ 241935 w 266700"/>
                <a:gd name="connsiteY22" fmla="*/ 47625 h 47625"/>
                <a:gd name="connsiteX23" fmla="*/ 266700 w 266700"/>
                <a:gd name="connsiteY23" fmla="*/ 27622 h 47625"/>
                <a:gd name="connsiteX24" fmla="*/ 266700 w 266700"/>
                <a:gd name="connsiteY24" fmla="*/ 4763 h 47625"/>
                <a:gd name="connsiteX25" fmla="*/ 261938 w 266700"/>
                <a:gd name="connsiteY25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6700" h="47625">
                  <a:moveTo>
                    <a:pt x="261938" y="0"/>
                  </a:moveTo>
                  <a:lnTo>
                    <a:pt x="186690" y="0"/>
                  </a:lnTo>
                  <a:cubicBezTo>
                    <a:pt x="183833" y="0"/>
                    <a:pt x="181928" y="1905"/>
                    <a:pt x="181928" y="4763"/>
                  </a:cubicBezTo>
                  <a:cubicBezTo>
                    <a:pt x="181928" y="7620"/>
                    <a:pt x="183833" y="9525"/>
                    <a:pt x="186690" y="9525"/>
                  </a:cubicBezTo>
                  <a:lnTo>
                    <a:pt x="257175" y="9525"/>
                  </a:lnTo>
                  <a:lnTo>
                    <a:pt x="257175" y="27622"/>
                  </a:lnTo>
                  <a:cubicBezTo>
                    <a:pt x="257175" y="30480"/>
                    <a:pt x="257175" y="38100"/>
                    <a:pt x="241935" y="38100"/>
                  </a:cubicBezTo>
                  <a:lnTo>
                    <a:pt x="24765" y="38100"/>
                  </a:lnTo>
                  <a:cubicBezTo>
                    <a:pt x="9525" y="38100"/>
                    <a:pt x="9525" y="30480"/>
                    <a:pt x="9525" y="27622"/>
                  </a:cubicBezTo>
                  <a:lnTo>
                    <a:pt x="9525" y="9525"/>
                  </a:lnTo>
                  <a:lnTo>
                    <a:pt x="83820" y="9525"/>
                  </a:lnTo>
                  <a:cubicBezTo>
                    <a:pt x="84773" y="9525"/>
                    <a:pt x="84773" y="9525"/>
                    <a:pt x="84773" y="10478"/>
                  </a:cubicBezTo>
                  <a:lnTo>
                    <a:pt x="85725" y="11430"/>
                  </a:lnTo>
                  <a:cubicBezTo>
                    <a:pt x="85725" y="14288"/>
                    <a:pt x="87630" y="16193"/>
                    <a:pt x="90488" y="16193"/>
                  </a:cubicBezTo>
                  <a:lnTo>
                    <a:pt x="90488" y="16193"/>
                  </a:lnTo>
                  <a:cubicBezTo>
                    <a:pt x="93345" y="16193"/>
                    <a:pt x="95250" y="14288"/>
                    <a:pt x="95250" y="11430"/>
                  </a:cubicBezTo>
                  <a:cubicBezTo>
                    <a:pt x="95250" y="8572"/>
                    <a:pt x="94298" y="5715"/>
                    <a:pt x="92393" y="3810"/>
                  </a:cubicBezTo>
                  <a:cubicBezTo>
                    <a:pt x="90488" y="1905"/>
                    <a:pt x="87630" y="0"/>
                    <a:pt x="84773" y="0"/>
                  </a:cubicBezTo>
                  <a:lnTo>
                    <a:pt x="4763" y="0"/>
                  </a:lnTo>
                  <a:cubicBezTo>
                    <a:pt x="1905" y="0"/>
                    <a:pt x="0" y="1905"/>
                    <a:pt x="0" y="4763"/>
                  </a:cubicBezTo>
                  <a:lnTo>
                    <a:pt x="0" y="27622"/>
                  </a:lnTo>
                  <a:cubicBezTo>
                    <a:pt x="0" y="40005"/>
                    <a:pt x="9525" y="47625"/>
                    <a:pt x="24765" y="47625"/>
                  </a:cubicBezTo>
                  <a:lnTo>
                    <a:pt x="241935" y="47625"/>
                  </a:lnTo>
                  <a:cubicBezTo>
                    <a:pt x="257175" y="47625"/>
                    <a:pt x="266700" y="40005"/>
                    <a:pt x="266700" y="27622"/>
                  </a:cubicBezTo>
                  <a:lnTo>
                    <a:pt x="266700" y="4763"/>
                  </a:lnTo>
                  <a:cubicBezTo>
                    <a:pt x="266700" y="1905"/>
                    <a:pt x="264795" y="0"/>
                    <a:pt x="261938" y="0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93" name="Forma libre 105">
              <a:extLst>
                <a:ext uri="{FF2B5EF4-FFF2-40B4-BE49-F238E27FC236}">
                  <a16:creationId xmlns:a16="http://schemas.microsoft.com/office/drawing/2014/main" id="{7D9BC2B3-5A03-4C75-B83F-2113C4590D3B}"/>
                </a:ext>
              </a:extLst>
            </p:cNvPr>
            <p:cNvSpPr/>
            <p:nvPr/>
          </p:nvSpPr>
          <p:spPr>
            <a:xfrm>
              <a:off x="946310" y="4762604"/>
              <a:ext cx="56197" cy="142875"/>
            </a:xfrm>
            <a:custGeom>
              <a:avLst/>
              <a:gdLst>
                <a:gd name="connsiteX0" fmla="*/ 4763 w 56197"/>
                <a:gd name="connsiteY0" fmla="*/ 9525 h 142875"/>
                <a:gd name="connsiteX1" fmla="*/ 30480 w 56197"/>
                <a:gd name="connsiteY1" fmla="*/ 9525 h 142875"/>
                <a:gd name="connsiteX2" fmla="*/ 46672 w 56197"/>
                <a:gd name="connsiteY2" fmla="*/ 23813 h 142875"/>
                <a:gd name="connsiteX3" fmla="*/ 46672 w 56197"/>
                <a:gd name="connsiteY3" fmla="*/ 138113 h 142875"/>
                <a:gd name="connsiteX4" fmla="*/ 51435 w 56197"/>
                <a:gd name="connsiteY4" fmla="*/ 142875 h 142875"/>
                <a:gd name="connsiteX5" fmla="*/ 56197 w 56197"/>
                <a:gd name="connsiteY5" fmla="*/ 138113 h 142875"/>
                <a:gd name="connsiteX6" fmla="*/ 56197 w 56197"/>
                <a:gd name="connsiteY6" fmla="*/ 23813 h 142875"/>
                <a:gd name="connsiteX7" fmla="*/ 30480 w 56197"/>
                <a:gd name="connsiteY7" fmla="*/ 0 h 142875"/>
                <a:gd name="connsiteX8" fmla="*/ 4763 w 56197"/>
                <a:gd name="connsiteY8" fmla="*/ 0 h 142875"/>
                <a:gd name="connsiteX9" fmla="*/ 0 w 56197"/>
                <a:gd name="connsiteY9" fmla="*/ 4763 h 142875"/>
                <a:gd name="connsiteX10" fmla="*/ 4763 w 56197"/>
                <a:gd name="connsiteY10" fmla="*/ 952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97" h="142875">
                  <a:moveTo>
                    <a:pt x="4763" y="9525"/>
                  </a:moveTo>
                  <a:lnTo>
                    <a:pt x="30480" y="9525"/>
                  </a:lnTo>
                  <a:cubicBezTo>
                    <a:pt x="39053" y="9525"/>
                    <a:pt x="46672" y="15240"/>
                    <a:pt x="46672" y="23813"/>
                  </a:cubicBezTo>
                  <a:lnTo>
                    <a:pt x="46672" y="138113"/>
                  </a:lnTo>
                  <a:cubicBezTo>
                    <a:pt x="46672" y="140970"/>
                    <a:pt x="48578" y="142875"/>
                    <a:pt x="51435" y="142875"/>
                  </a:cubicBezTo>
                  <a:cubicBezTo>
                    <a:pt x="54293" y="142875"/>
                    <a:pt x="56197" y="140970"/>
                    <a:pt x="56197" y="138113"/>
                  </a:cubicBezTo>
                  <a:lnTo>
                    <a:pt x="56197" y="23813"/>
                  </a:lnTo>
                  <a:cubicBezTo>
                    <a:pt x="56197" y="9525"/>
                    <a:pt x="47625" y="0"/>
                    <a:pt x="30480" y="0"/>
                  </a:cubicBezTo>
                  <a:lnTo>
                    <a:pt x="4763" y="0"/>
                  </a:lnTo>
                  <a:cubicBezTo>
                    <a:pt x="2857" y="0"/>
                    <a:pt x="0" y="1905"/>
                    <a:pt x="0" y="4763"/>
                  </a:cubicBezTo>
                  <a:cubicBezTo>
                    <a:pt x="0" y="7620"/>
                    <a:pt x="2857" y="9525"/>
                    <a:pt x="4763" y="9525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94" name="Forma libre 106">
              <a:extLst>
                <a:ext uri="{FF2B5EF4-FFF2-40B4-BE49-F238E27FC236}">
                  <a16:creationId xmlns:a16="http://schemas.microsoft.com/office/drawing/2014/main" id="{DA434FE9-9AD8-4996-AFDD-131CD99681EF}"/>
                </a:ext>
              </a:extLst>
            </p:cNvPr>
            <p:cNvSpPr/>
            <p:nvPr/>
          </p:nvSpPr>
          <p:spPr>
            <a:xfrm>
              <a:off x="736760" y="4762604"/>
              <a:ext cx="57150" cy="142875"/>
            </a:xfrm>
            <a:custGeom>
              <a:avLst/>
              <a:gdLst>
                <a:gd name="connsiteX0" fmla="*/ 4763 w 57150"/>
                <a:gd name="connsiteY0" fmla="*/ 142875 h 142875"/>
                <a:gd name="connsiteX1" fmla="*/ 9525 w 57150"/>
                <a:gd name="connsiteY1" fmla="*/ 138113 h 142875"/>
                <a:gd name="connsiteX2" fmla="*/ 9525 w 57150"/>
                <a:gd name="connsiteY2" fmla="*/ 23813 h 142875"/>
                <a:gd name="connsiteX3" fmla="*/ 21908 w 57150"/>
                <a:gd name="connsiteY3" fmla="*/ 9525 h 142875"/>
                <a:gd name="connsiteX4" fmla="*/ 52388 w 57150"/>
                <a:gd name="connsiteY4" fmla="*/ 9525 h 142875"/>
                <a:gd name="connsiteX5" fmla="*/ 57150 w 57150"/>
                <a:gd name="connsiteY5" fmla="*/ 4763 h 142875"/>
                <a:gd name="connsiteX6" fmla="*/ 52388 w 57150"/>
                <a:gd name="connsiteY6" fmla="*/ 0 h 142875"/>
                <a:gd name="connsiteX7" fmla="*/ 21908 w 57150"/>
                <a:gd name="connsiteY7" fmla="*/ 0 h 142875"/>
                <a:gd name="connsiteX8" fmla="*/ 0 w 57150"/>
                <a:gd name="connsiteY8" fmla="*/ 23813 h 142875"/>
                <a:gd name="connsiteX9" fmla="*/ 0 w 57150"/>
                <a:gd name="connsiteY9" fmla="*/ 138113 h 142875"/>
                <a:gd name="connsiteX10" fmla="*/ 4763 w 57150"/>
                <a:gd name="connsiteY10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150" h="142875">
                  <a:moveTo>
                    <a:pt x="4763" y="142875"/>
                  </a:moveTo>
                  <a:cubicBezTo>
                    <a:pt x="7620" y="142875"/>
                    <a:pt x="9525" y="140970"/>
                    <a:pt x="9525" y="138113"/>
                  </a:cubicBezTo>
                  <a:lnTo>
                    <a:pt x="9525" y="23813"/>
                  </a:lnTo>
                  <a:cubicBezTo>
                    <a:pt x="9525" y="16192"/>
                    <a:pt x="15240" y="9525"/>
                    <a:pt x="21908" y="9525"/>
                  </a:cubicBezTo>
                  <a:lnTo>
                    <a:pt x="52388" y="9525"/>
                  </a:lnTo>
                  <a:cubicBezTo>
                    <a:pt x="55245" y="9525"/>
                    <a:pt x="57150" y="7620"/>
                    <a:pt x="57150" y="4763"/>
                  </a:cubicBezTo>
                  <a:cubicBezTo>
                    <a:pt x="57150" y="1905"/>
                    <a:pt x="55245" y="0"/>
                    <a:pt x="52388" y="0"/>
                  </a:cubicBezTo>
                  <a:lnTo>
                    <a:pt x="21908" y="0"/>
                  </a:lnTo>
                  <a:cubicBezTo>
                    <a:pt x="9525" y="953"/>
                    <a:pt x="0" y="9525"/>
                    <a:pt x="0" y="23813"/>
                  </a:cubicBezTo>
                  <a:lnTo>
                    <a:pt x="0" y="138113"/>
                  </a:lnTo>
                  <a:cubicBezTo>
                    <a:pt x="0" y="140970"/>
                    <a:pt x="1905" y="142875"/>
                    <a:pt x="4763" y="142875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95" name="Forma libre 107">
              <a:extLst>
                <a:ext uri="{FF2B5EF4-FFF2-40B4-BE49-F238E27FC236}">
                  <a16:creationId xmlns:a16="http://schemas.microsoft.com/office/drawing/2014/main" id="{62526F60-02F4-48C0-ACAA-DDE8C4B1F604}"/>
                </a:ext>
              </a:extLst>
            </p:cNvPr>
            <p:cNvSpPr/>
            <p:nvPr/>
          </p:nvSpPr>
          <p:spPr>
            <a:xfrm>
              <a:off x="804387" y="4829279"/>
              <a:ext cx="37147" cy="47625"/>
            </a:xfrm>
            <a:custGeom>
              <a:avLst/>
              <a:gdLst>
                <a:gd name="connsiteX0" fmla="*/ 37147 w 37147"/>
                <a:gd name="connsiteY0" fmla="*/ 26670 h 47625"/>
                <a:gd name="connsiteX1" fmla="*/ 37147 w 37147"/>
                <a:gd name="connsiteY1" fmla="*/ 4763 h 47625"/>
                <a:gd name="connsiteX2" fmla="*/ 32385 w 37147"/>
                <a:gd name="connsiteY2" fmla="*/ 0 h 47625"/>
                <a:gd name="connsiteX3" fmla="*/ 27622 w 37147"/>
                <a:gd name="connsiteY3" fmla="*/ 4763 h 47625"/>
                <a:gd name="connsiteX4" fmla="*/ 27622 w 37147"/>
                <a:gd name="connsiteY4" fmla="*/ 26670 h 47625"/>
                <a:gd name="connsiteX5" fmla="*/ 16192 w 37147"/>
                <a:gd name="connsiteY5" fmla="*/ 38100 h 47625"/>
                <a:gd name="connsiteX6" fmla="*/ 4763 w 37147"/>
                <a:gd name="connsiteY6" fmla="*/ 38100 h 47625"/>
                <a:gd name="connsiteX7" fmla="*/ 0 w 37147"/>
                <a:gd name="connsiteY7" fmla="*/ 42863 h 47625"/>
                <a:gd name="connsiteX8" fmla="*/ 4763 w 37147"/>
                <a:gd name="connsiteY8" fmla="*/ 47625 h 47625"/>
                <a:gd name="connsiteX9" fmla="*/ 17145 w 37147"/>
                <a:gd name="connsiteY9" fmla="*/ 47625 h 47625"/>
                <a:gd name="connsiteX10" fmla="*/ 37147 w 37147"/>
                <a:gd name="connsiteY10" fmla="*/ 2667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47" h="47625">
                  <a:moveTo>
                    <a:pt x="37147" y="26670"/>
                  </a:moveTo>
                  <a:lnTo>
                    <a:pt x="37147" y="4763"/>
                  </a:lnTo>
                  <a:cubicBezTo>
                    <a:pt x="37147" y="1905"/>
                    <a:pt x="35243" y="0"/>
                    <a:pt x="32385" y="0"/>
                  </a:cubicBezTo>
                  <a:cubicBezTo>
                    <a:pt x="29527" y="0"/>
                    <a:pt x="27622" y="1905"/>
                    <a:pt x="27622" y="4763"/>
                  </a:cubicBezTo>
                  <a:lnTo>
                    <a:pt x="27622" y="26670"/>
                  </a:lnTo>
                  <a:cubicBezTo>
                    <a:pt x="27622" y="33338"/>
                    <a:pt x="22860" y="38100"/>
                    <a:pt x="16192" y="38100"/>
                  </a:cubicBezTo>
                  <a:lnTo>
                    <a:pt x="4763" y="38100"/>
                  </a:lnTo>
                  <a:cubicBezTo>
                    <a:pt x="1905" y="38100"/>
                    <a:pt x="0" y="40005"/>
                    <a:pt x="0" y="42863"/>
                  </a:cubicBezTo>
                  <a:cubicBezTo>
                    <a:pt x="0" y="45720"/>
                    <a:pt x="1905" y="47625"/>
                    <a:pt x="4763" y="47625"/>
                  </a:cubicBezTo>
                  <a:lnTo>
                    <a:pt x="17145" y="47625"/>
                  </a:lnTo>
                  <a:cubicBezTo>
                    <a:pt x="27622" y="47625"/>
                    <a:pt x="37147" y="38100"/>
                    <a:pt x="37147" y="26670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96" name="Forma libre 108">
              <a:extLst>
                <a:ext uri="{FF2B5EF4-FFF2-40B4-BE49-F238E27FC236}">
                  <a16:creationId xmlns:a16="http://schemas.microsoft.com/office/drawing/2014/main" id="{22925A40-D619-4AE8-907E-B0347679E1D9}"/>
                </a:ext>
              </a:extLst>
            </p:cNvPr>
            <p:cNvSpPr/>
            <p:nvPr/>
          </p:nvSpPr>
          <p:spPr>
            <a:xfrm>
              <a:off x="898685" y="4829279"/>
              <a:ext cx="38100" cy="47625"/>
            </a:xfrm>
            <a:custGeom>
              <a:avLst/>
              <a:gdLst>
                <a:gd name="connsiteX0" fmla="*/ 33338 w 38100"/>
                <a:gd name="connsiteY0" fmla="*/ 47625 h 47625"/>
                <a:gd name="connsiteX1" fmla="*/ 38100 w 38100"/>
                <a:gd name="connsiteY1" fmla="*/ 42863 h 47625"/>
                <a:gd name="connsiteX2" fmla="*/ 33338 w 38100"/>
                <a:gd name="connsiteY2" fmla="*/ 38100 h 47625"/>
                <a:gd name="connsiteX3" fmla="*/ 20955 w 38100"/>
                <a:gd name="connsiteY3" fmla="*/ 38100 h 47625"/>
                <a:gd name="connsiteX4" fmla="*/ 9525 w 38100"/>
                <a:gd name="connsiteY4" fmla="*/ 26670 h 47625"/>
                <a:gd name="connsiteX5" fmla="*/ 9525 w 38100"/>
                <a:gd name="connsiteY5" fmla="*/ 4763 h 47625"/>
                <a:gd name="connsiteX6" fmla="*/ 4763 w 38100"/>
                <a:gd name="connsiteY6" fmla="*/ 0 h 47625"/>
                <a:gd name="connsiteX7" fmla="*/ 0 w 38100"/>
                <a:gd name="connsiteY7" fmla="*/ 4763 h 47625"/>
                <a:gd name="connsiteX8" fmla="*/ 0 w 38100"/>
                <a:gd name="connsiteY8" fmla="*/ 26670 h 47625"/>
                <a:gd name="connsiteX9" fmla="*/ 20955 w 38100"/>
                <a:gd name="connsiteY9" fmla="*/ 47625 h 47625"/>
                <a:gd name="connsiteX10" fmla="*/ 33338 w 38100"/>
                <a:gd name="connsiteY10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" h="47625">
                  <a:moveTo>
                    <a:pt x="33338" y="47625"/>
                  </a:moveTo>
                  <a:cubicBezTo>
                    <a:pt x="36195" y="47625"/>
                    <a:pt x="38100" y="45720"/>
                    <a:pt x="38100" y="42863"/>
                  </a:cubicBezTo>
                  <a:cubicBezTo>
                    <a:pt x="38100" y="40005"/>
                    <a:pt x="35243" y="38100"/>
                    <a:pt x="33338" y="38100"/>
                  </a:cubicBezTo>
                  <a:lnTo>
                    <a:pt x="20955" y="38100"/>
                  </a:lnTo>
                  <a:cubicBezTo>
                    <a:pt x="14288" y="38100"/>
                    <a:pt x="9525" y="32385"/>
                    <a:pt x="9525" y="26670"/>
                  </a:cubicBezTo>
                  <a:lnTo>
                    <a:pt x="9525" y="4763"/>
                  </a:lnTo>
                  <a:cubicBezTo>
                    <a:pt x="9525" y="1905"/>
                    <a:pt x="7620" y="0"/>
                    <a:pt x="4763" y="0"/>
                  </a:cubicBezTo>
                  <a:cubicBezTo>
                    <a:pt x="1905" y="0"/>
                    <a:pt x="0" y="1905"/>
                    <a:pt x="0" y="4763"/>
                  </a:cubicBezTo>
                  <a:lnTo>
                    <a:pt x="0" y="26670"/>
                  </a:lnTo>
                  <a:cubicBezTo>
                    <a:pt x="0" y="39053"/>
                    <a:pt x="9525" y="47625"/>
                    <a:pt x="20955" y="47625"/>
                  </a:cubicBezTo>
                  <a:lnTo>
                    <a:pt x="33338" y="47625"/>
                  </a:ln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97" name="Forma libre 109">
              <a:extLst>
                <a:ext uri="{FF2B5EF4-FFF2-40B4-BE49-F238E27FC236}">
                  <a16:creationId xmlns:a16="http://schemas.microsoft.com/office/drawing/2014/main" id="{5D7E6484-87AF-41CF-AF6D-F126D38B10B3}"/>
                </a:ext>
              </a:extLst>
            </p:cNvPr>
            <p:cNvSpPr/>
            <p:nvPr/>
          </p:nvSpPr>
          <p:spPr>
            <a:xfrm>
              <a:off x="879635" y="4829279"/>
              <a:ext cx="38100" cy="66675"/>
            </a:xfrm>
            <a:custGeom>
              <a:avLst/>
              <a:gdLst>
                <a:gd name="connsiteX0" fmla="*/ 38100 w 38100"/>
                <a:gd name="connsiteY0" fmla="*/ 61913 h 66675"/>
                <a:gd name="connsiteX1" fmla="*/ 33338 w 38100"/>
                <a:gd name="connsiteY1" fmla="*/ 57150 h 66675"/>
                <a:gd name="connsiteX2" fmla="*/ 20955 w 38100"/>
                <a:gd name="connsiteY2" fmla="*/ 57150 h 66675"/>
                <a:gd name="connsiteX3" fmla="*/ 9525 w 38100"/>
                <a:gd name="connsiteY3" fmla="*/ 45720 h 66675"/>
                <a:gd name="connsiteX4" fmla="*/ 9525 w 38100"/>
                <a:gd name="connsiteY4" fmla="*/ 4763 h 66675"/>
                <a:gd name="connsiteX5" fmla="*/ 4763 w 38100"/>
                <a:gd name="connsiteY5" fmla="*/ 0 h 66675"/>
                <a:gd name="connsiteX6" fmla="*/ 0 w 38100"/>
                <a:gd name="connsiteY6" fmla="*/ 4763 h 66675"/>
                <a:gd name="connsiteX7" fmla="*/ 0 w 38100"/>
                <a:gd name="connsiteY7" fmla="*/ 45720 h 66675"/>
                <a:gd name="connsiteX8" fmla="*/ 20955 w 38100"/>
                <a:gd name="connsiteY8" fmla="*/ 66675 h 66675"/>
                <a:gd name="connsiteX9" fmla="*/ 33338 w 38100"/>
                <a:gd name="connsiteY9" fmla="*/ 66675 h 66675"/>
                <a:gd name="connsiteX10" fmla="*/ 38100 w 38100"/>
                <a:gd name="connsiteY10" fmla="*/ 6191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" h="66675">
                  <a:moveTo>
                    <a:pt x="38100" y="61913"/>
                  </a:moveTo>
                  <a:cubicBezTo>
                    <a:pt x="38100" y="59055"/>
                    <a:pt x="36195" y="57150"/>
                    <a:pt x="33338" y="57150"/>
                  </a:cubicBezTo>
                  <a:lnTo>
                    <a:pt x="20955" y="57150"/>
                  </a:lnTo>
                  <a:cubicBezTo>
                    <a:pt x="14288" y="57150"/>
                    <a:pt x="9525" y="52388"/>
                    <a:pt x="9525" y="45720"/>
                  </a:cubicBezTo>
                  <a:lnTo>
                    <a:pt x="9525" y="4763"/>
                  </a:lnTo>
                  <a:cubicBezTo>
                    <a:pt x="9525" y="1905"/>
                    <a:pt x="7620" y="0"/>
                    <a:pt x="4763" y="0"/>
                  </a:cubicBezTo>
                  <a:cubicBezTo>
                    <a:pt x="1905" y="0"/>
                    <a:pt x="0" y="1905"/>
                    <a:pt x="0" y="4763"/>
                  </a:cubicBezTo>
                  <a:lnTo>
                    <a:pt x="0" y="45720"/>
                  </a:lnTo>
                  <a:cubicBezTo>
                    <a:pt x="0" y="57150"/>
                    <a:pt x="9525" y="66675"/>
                    <a:pt x="20955" y="66675"/>
                  </a:cubicBezTo>
                  <a:lnTo>
                    <a:pt x="33338" y="66675"/>
                  </a:lnTo>
                  <a:cubicBezTo>
                    <a:pt x="35243" y="66675"/>
                    <a:pt x="38100" y="64770"/>
                    <a:pt x="38100" y="61913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  <p:sp>
          <p:nvSpPr>
            <p:cNvPr id="98" name="Forma libre 110">
              <a:extLst>
                <a:ext uri="{FF2B5EF4-FFF2-40B4-BE49-F238E27FC236}">
                  <a16:creationId xmlns:a16="http://schemas.microsoft.com/office/drawing/2014/main" id="{0B0B9D7A-0B6D-438F-9537-C136C6F75CF2}"/>
                </a:ext>
              </a:extLst>
            </p:cNvPr>
            <p:cNvSpPr/>
            <p:nvPr/>
          </p:nvSpPr>
          <p:spPr>
            <a:xfrm>
              <a:off x="822485" y="4829279"/>
              <a:ext cx="38100" cy="66675"/>
            </a:xfrm>
            <a:custGeom>
              <a:avLst/>
              <a:gdLst>
                <a:gd name="connsiteX0" fmla="*/ 4763 w 38100"/>
                <a:gd name="connsiteY0" fmla="*/ 66675 h 66675"/>
                <a:gd name="connsiteX1" fmla="*/ 17145 w 38100"/>
                <a:gd name="connsiteY1" fmla="*/ 66675 h 66675"/>
                <a:gd name="connsiteX2" fmla="*/ 38100 w 38100"/>
                <a:gd name="connsiteY2" fmla="*/ 45720 h 66675"/>
                <a:gd name="connsiteX3" fmla="*/ 38100 w 38100"/>
                <a:gd name="connsiteY3" fmla="*/ 4763 h 66675"/>
                <a:gd name="connsiteX4" fmla="*/ 33338 w 38100"/>
                <a:gd name="connsiteY4" fmla="*/ 0 h 66675"/>
                <a:gd name="connsiteX5" fmla="*/ 28575 w 38100"/>
                <a:gd name="connsiteY5" fmla="*/ 4763 h 66675"/>
                <a:gd name="connsiteX6" fmla="*/ 28575 w 38100"/>
                <a:gd name="connsiteY6" fmla="*/ 45720 h 66675"/>
                <a:gd name="connsiteX7" fmla="*/ 17145 w 38100"/>
                <a:gd name="connsiteY7" fmla="*/ 57150 h 66675"/>
                <a:gd name="connsiteX8" fmla="*/ 4763 w 38100"/>
                <a:gd name="connsiteY8" fmla="*/ 57150 h 66675"/>
                <a:gd name="connsiteX9" fmla="*/ 0 w 38100"/>
                <a:gd name="connsiteY9" fmla="*/ 61913 h 66675"/>
                <a:gd name="connsiteX10" fmla="*/ 4763 w 38100"/>
                <a:gd name="connsiteY10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" h="66675">
                  <a:moveTo>
                    <a:pt x="4763" y="66675"/>
                  </a:moveTo>
                  <a:lnTo>
                    <a:pt x="17145" y="66675"/>
                  </a:lnTo>
                  <a:cubicBezTo>
                    <a:pt x="28575" y="66675"/>
                    <a:pt x="38100" y="57150"/>
                    <a:pt x="38100" y="45720"/>
                  </a:cubicBezTo>
                  <a:lnTo>
                    <a:pt x="38100" y="4763"/>
                  </a:lnTo>
                  <a:cubicBezTo>
                    <a:pt x="38100" y="1905"/>
                    <a:pt x="36195" y="0"/>
                    <a:pt x="33338" y="0"/>
                  </a:cubicBezTo>
                  <a:cubicBezTo>
                    <a:pt x="30480" y="0"/>
                    <a:pt x="28575" y="1905"/>
                    <a:pt x="28575" y="4763"/>
                  </a:cubicBezTo>
                  <a:lnTo>
                    <a:pt x="28575" y="45720"/>
                  </a:lnTo>
                  <a:cubicBezTo>
                    <a:pt x="28575" y="52388"/>
                    <a:pt x="23813" y="57150"/>
                    <a:pt x="17145" y="57150"/>
                  </a:cubicBezTo>
                  <a:lnTo>
                    <a:pt x="4763" y="57150"/>
                  </a:lnTo>
                  <a:cubicBezTo>
                    <a:pt x="1905" y="57150"/>
                    <a:pt x="0" y="59055"/>
                    <a:pt x="0" y="61913"/>
                  </a:cubicBezTo>
                  <a:cubicBezTo>
                    <a:pt x="0" y="64770"/>
                    <a:pt x="2858" y="66675"/>
                    <a:pt x="4763" y="66675"/>
                  </a:cubicBezTo>
                  <a:close/>
                </a:path>
              </a:pathLst>
            </a:custGeom>
            <a:grpFill/>
            <a:ln w="9525" cap="flat">
              <a:solidFill>
                <a:srgbClr val="44B5D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sz="900"/>
            </a:p>
          </p:txBody>
        </p:sp>
      </p:grpSp>
      <p:sp>
        <p:nvSpPr>
          <p:cNvPr id="99" name="Gráfico 19">
            <a:extLst>
              <a:ext uri="{FF2B5EF4-FFF2-40B4-BE49-F238E27FC236}">
                <a16:creationId xmlns:a16="http://schemas.microsoft.com/office/drawing/2014/main" id="{307D2B84-895B-4350-914F-A2A0F03ABBB9}"/>
              </a:ext>
            </a:extLst>
          </p:cNvPr>
          <p:cNvSpPr/>
          <p:nvPr/>
        </p:nvSpPr>
        <p:spPr>
          <a:xfrm>
            <a:off x="825636" y="4201487"/>
            <a:ext cx="676733" cy="460850"/>
          </a:xfrm>
          <a:custGeom>
            <a:avLst/>
            <a:gdLst>
              <a:gd name="connsiteX0" fmla="*/ 87106 w 885820"/>
              <a:gd name="connsiteY0" fmla="*/ 424040 h 564354"/>
              <a:gd name="connsiteX1" fmla="*/ 141122 w 885820"/>
              <a:gd name="connsiteY1" fmla="*/ 467627 h 564354"/>
              <a:gd name="connsiteX2" fmla="*/ 167116 w 885820"/>
              <a:gd name="connsiteY2" fmla="*/ 471407 h 564354"/>
              <a:gd name="connsiteX3" fmla="*/ 210359 w 885820"/>
              <a:gd name="connsiteY3" fmla="*/ 460418 h 564354"/>
              <a:gd name="connsiteX4" fmla="*/ 473002 w 885820"/>
              <a:gd name="connsiteY4" fmla="*/ 318960 h 564354"/>
              <a:gd name="connsiteX5" fmla="*/ 473002 w 885820"/>
              <a:gd name="connsiteY5" fmla="*/ 550181 h 564354"/>
              <a:gd name="connsiteX6" fmla="*/ 479946 w 885820"/>
              <a:gd name="connsiteY6" fmla="*/ 562342 h 564354"/>
              <a:gd name="connsiteX7" fmla="*/ 487289 w 885820"/>
              <a:gd name="connsiteY7" fmla="*/ 564355 h 564354"/>
              <a:gd name="connsiteX8" fmla="*/ 494043 w 885820"/>
              <a:gd name="connsiteY8" fmla="*/ 562673 h 564354"/>
              <a:gd name="connsiteX9" fmla="*/ 563785 w 885820"/>
              <a:gd name="connsiteY9" fmla="*/ 525567 h 564354"/>
              <a:gd name="connsiteX10" fmla="*/ 571062 w 885820"/>
              <a:gd name="connsiteY10" fmla="*/ 515778 h 564354"/>
              <a:gd name="connsiteX11" fmla="*/ 625735 w 885820"/>
              <a:gd name="connsiteY11" fmla="*/ 236698 h 564354"/>
              <a:gd name="connsiteX12" fmla="*/ 859374 w 885820"/>
              <a:gd name="connsiteY12" fmla="*/ 110859 h 564354"/>
              <a:gd name="connsiteX13" fmla="*/ 885758 w 885820"/>
              <a:gd name="connsiteY13" fmla="*/ 69143 h 564354"/>
              <a:gd name="connsiteX14" fmla="*/ 863841 w 885820"/>
              <a:gd name="connsiteY14" fmla="*/ 25480 h 564354"/>
              <a:gd name="connsiteX15" fmla="*/ 863851 w 885820"/>
              <a:gd name="connsiteY15" fmla="*/ 25480 h 564354"/>
              <a:gd name="connsiteX16" fmla="*/ 701230 w 885820"/>
              <a:gd name="connsiteY16" fmla="*/ 20510 h 564354"/>
              <a:gd name="connsiteX17" fmla="*/ 539391 w 885820"/>
              <a:gd name="connsiteY17" fmla="*/ 105247 h 564354"/>
              <a:gd name="connsiteX18" fmla="*/ 295065 w 885820"/>
              <a:gd name="connsiteY18" fmla="*/ 6006 h 564354"/>
              <a:gd name="connsiteX19" fmla="*/ 282826 w 885820"/>
              <a:gd name="connsiteY19" fmla="*/ 6667 h 564354"/>
              <a:gd name="connsiteX20" fmla="*/ 213293 w 885820"/>
              <a:gd name="connsiteY20" fmla="*/ 44160 h 564354"/>
              <a:gd name="connsiteX21" fmla="*/ 205845 w 885820"/>
              <a:gd name="connsiteY21" fmla="*/ 56028 h 564354"/>
              <a:gd name="connsiteX22" fmla="*/ 212284 w 885820"/>
              <a:gd name="connsiteY22" fmla="*/ 68463 h 564354"/>
              <a:gd name="connsiteX23" fmla="*/ 390525 w 885820"/>
              <a:gd name="connsiteY23" fmla="*/ 184466 h 564354"/>
              <a:gd name="connsiteX24" fmla="*/ 185728 w 885820"/>
              <a:gd name="connsiteY24" fmla="*/ 293977 h 564354"/>
              <a:gd name="connsiteX25" fmla="*/ 67227 w 885820"/>
              <a:gd name="connsiteY25" fmla="*/ 219539 h 564354"/>
              <a:gd name="connsiteX26" fmla="*/ 52073 w 885820"/>
              <a:gd name="connsiteY26" fmla="*/ 219454 h 564354"/>
              <a:gd name="connsiteX27" fmla="*/ 6782 w 885820"/>
              <a:gd name="connsiteY27" fmla="*/ 247187 h 564354"/>
              <a:gd name="connsiteX28" fmla="*/ 1695 w 885820"/>
              <a:gd name="connsiteY28" fmla="*/ 265943 h 564354"/>
              <a:gd name="connsiteX29" fmla="*/ 87106 w 885820"/>
              <a:gd name="connsiteY29" fmla="*/ 424040 h 564354"/>
              <a:gd name="connsiteX30" fmla="*/ 544306 w 885820"/>
              <a:gd name="connsiteY30" fmla="*/ 503759 h 564354"/>
              <a:gd name="connsiteX31" fmla="*/ 501586 w 885820"/>
              <a:gd name="connsiteY31" fmla="*/ 526493 h 564354"/>
              <a:gd name="connsiteX32" fmla="*/ 501586 w 885820"/>
              <a:gd name="connsiteY32" fmla="*/ 295130 h 564354"/>
              <a:gd name="connsiteX33" fmla="*/ 501586 w 885820"/>
              <a:gd name="connsiteY33" fmla="*/ 240072 h 564354"/>
              <a:gd name="connsiteX34" fmla="*/ 607009 w 885820"/>
              <a:gd name="connsiteY34" fmla="*/ 183738 h 564354"/>
              <a:gd name="connsiteX35" fmla="*/ 598970 w 885820"/>
              <a:gd name="connsiteY35" fmla="*/ 224727 h 564354"/>
              <a:gd name="connsiteX36" fmla="*/ 598970 w 885820"/>
              <a:gd name="connsiteY36" fmla="*/ 224765 h 564354"/>
              <a:gd name="connsiteX37" fmla="*/ 544306 w 885820"/>
              <a:gd name="connsiteY37" fmla="*/ 503759 h 564354"/>
              <a:gd name="connsiteX38" fmla="*/ 247917 w 885820"/>
              <a:gd name="connsiteY38" fmla="*/ 57757 h 564354"/>
              <a:gd name="connsiteX39" fmla="*/ 290512 w 885820"/>
              <a:gd name="connsiteY39" fmla="*/ 34787 h 564354"/>
              <a:gd name="connsiteX40" fmla="*/ 506701 w 885820"/>
              <a:gd name="connsiteY40" fmla="*/ 122595 h 564354"/>
              <a:gd name="connsiteX41" fmla="*/ 419157 w 885820"/>
              <a:gd name="connsiteY41" fmla="*/ 169196 h 564354"/>
              <a:gd name="connsiteX42" fmla="*/ 247917 w 885820"/>
              <a:gd name="connsiteY42" fmla="*/ 57757 h 564354"/>
              <a:gd name="connsiteX43" fmla="*/ 59483 w 885820"/>
              <a:gd name="connsiteY43" fmla="*/ 248226 h 564354"/>
              <a:gd name="connsiteX44" fmla="*/ 177517 w 885820"/>
              <a:gd name="connsiteY44" fmla="*/ 322371 h 564354"/>
              <a:gd name="connsiteX45" fmla="*/ 191957 w 885820"/>
              <a:gd name="connsiteY45" fmla="*/ 322862 h 564354"/>
              <a:gd name="connsiteX46" fmla="*/ 424205 w 885820"/>
              <a:gd name="connsiteY46" fmla="*/ 198686 h 564354"/>
              <a:gd name="connsiteX47" fmla="*/ 425367 w 885820"/>
              <a:gd name="connsiteY47" fmla="*/ 198242 h 564354"/>
              <a:gd name="connsiteX48" fmla="*/ 546973 w 885820"/>
              <a:gd name="connsiteY48" fmla="*/ 133385 h 564354"/>
              <a:gd name="connsiteX49" fmla="*/ 547059 w 885820"/>
              <a:gd name="connsiteY49" fmla="*/ 133319 h 564354"/>
              <a:gd name="connsiteX50" fmla="*/ 713965 w 885820"/>
              <a:gd name="connsiteY50" fmla="*/ 45880 h 564354"/>
              <a:gd name="connsiteX51" fmla="*/ 847811 w 885820"/>
              <a:gd name="connsiteY51" fmla="*/ 48932 h 564354"/>
              <a:gd name="connsiteX52" fmla="*/ 847820 w 885820"/>
              <a:gd name="connsiteY52" fmla="*/ 48932 h 564354"/>
              <a:gd name="connsiteX53" fmla="*/ 857231 w 885820"/>
              <a:gd name="connsiteY53" fmla="*/ 67754 h 564354"/>
              <a:gd name="connsiteX54" fmla="*/ 845744 w 885820"/>
              <a:gd name="connsiteY54" fmla="*/ 85952 h 564354"/>
              <a:gd name="connsiteX55" fmla="*/ 632803 w 885820"/>
              <a:gd name="connsiteY55" fmla="*/ 200632 h 564354"/>
              <a:gd name="connsiteX56" fmla="*/ 640804 w 885820"/>
              <a:gd name="connsiteY56" fmla="*/ 159766 h 564354"/>
              <a:gd name="connsiteX57" fmla="*/ 635241 w 885820"/>
              <a:gd name="connsiteY57" fmla="*/ 145650 h 564354"/>
              <a:gd name="connsiteX58" fmla="*/ 620001 w 885820"/>
              <a:gd name="connsiteY58" fmla="*/ 144582 h 564354"/>
              <a:gd name="connsiteX59" fmla="*/ 480508 w 885820"/>
              <a:gd name="connsiteY59" fmla="*/ 219124 h 564354"/>
              <a:gd name="connsiteX60" fmla="*/ 472992 w 885820"/>
              <a:gd name="connsiteY60" fmla="*/ 231606 h 564354"/>
              <a:gd name="connsiteX61" fmla="*/ 472992 w 885820"/>
              <a:gd name="connsiteY61" fmla="*/ 286702 h 564354"/>
              <a:gd name="connsiteX62" fmla="*/ 196701 w 885820"/>
              <a:gd name="connsiteY62" fmla="*/ 435520 h 564354"/>
              <a:gd name="connsiteX63" fmla="*/ 149257 w 885820"/>
              <a:gd name="connsiteY63" fmla="*/ 440462 h 564354"/>
              <a:gd name="connsiteX64" fmla="*/ 112262 w 885820"/>
              <a:gd name="connsiteY64" fmla="*/ 410632 h 564354"/>
              <a:gd name="connsiteX65" fmla="*/ 33223 w 885820"/>
              <a:gd name="connsiteY65" fmla="*/ 264298 h 564354"/>
              <a:gd name="connsiteX66" fmla="*/ 59483 w 885820"/>
              <a:gd name="connsiteY66" fmla="*/ 248226 h 56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85820" h="564354">
                <a:moveTo>
                  <a:pt x="87106" y="424040"/>
                </a:moveTo>
                <a:cubicBezTo>
                  <a:pt x="98641" y="445271"/>
                  <a:pt x="117824" y="460748"/>
                  <a:pt x="141122" y="467627"/>
                </a:cubicBezTo>
                <a:cubicBezTo>
                  <a:pt x="149685" y="470159"/>
                  <a:pt x="158429" y="471407"/>
                  <a:pt x="167116" y="471407"/>
                </a:cubicBezTo>
                <a:cubicBezTo>
                  <a:pt x="182061" y="471407"/>
                  <a:pt x="196863" y="467703"/>
                  <a:pt x="210359" y="460418"/>
                </a:cubicBezTo>
                <a:lnTo>
                  <a:pt x="473002" y="318960"/>
                </a:lnTo>
                <a:lnTo>
                  <a:pt x="473002" y="550181"/>
                </a:lnTo>
                <a:cubicBezTo>
                  <a:pt x="473002" y="555161"/>
                  <a:pt x="475640" y="559781"/>
                  <a:pt x="479946" y="562342"/>
                </a:cubicBezTo>
                <a:cubicBezTo>
                  <a:pt x="482203" y="563684"/>
                  <a:pt x="484746" y="564355"/>
                  <a:pt x="487289" y="564355"/>
                </a:cubicBezTo>
                <a:cubicBezTo>
                  <a:pt x="489604" y="564355"/>
                  <a:pt x="491928" y="563797"/>
                  <a:pt x="494043" y="562673"/>
                </a:cubicBezTo>
                <a:lnTo>
                  <a:pt x="563785" y="525567"/>
                </a:lnTo>
                <a:cubicBezTo>
                  <a:pt x="567566" y="523555"/>
                  <a:pt x="570243" y="519964"/>
                  <a:pt x="571062" y="515778"/>
                </a:cubicBezTo>
                <a:lnTo>
                  <a:pt x="625735" y="236698"/>
                </a:lnTo>
                <a:lnTo>
                  <a:pt x="859374" y="110859"/>
                </a:lnTo>
                <a:cubicBezTo>
                  <a:pt x="875024" y="102412"/>
                  <a:pt x="884882" y="86822"/>
                  <a:pt x="885758" y="69143"/>
                </a:cubicBezTo>
                <a:cubicBezTo>
                  <a:pt x="886625" y="51625"/>
                  <a:pt x="878424" y="35297"/>
                  <a:pt x="863841" y="25480"/>
                </a:cubicBezTo>
                <a:lnTo>
                  <a:pt x="863851" y="25480"/>
                </a:lnTo>
                <a:cubicBezTo>
                  <a:pt x="830523" y="3039"/>
                  <a:pt x="775221" y="-16047"/>
                  <a:pt x="701230" y="20510"/>
                </a:cubicBezTo>
                <a:cubicBezTo>
                  <a:pt x="678599" y="31688"/>
                  <a:pt x="614867" y="65212"/>
                  <a:pt x="539391" y="105247"/>
                </a:cubicBezTo>
                <a:lnTo>
                  <a:pt x="295065" y="6006"/>
                </a:lnTo>
                <a:cubicBezTo>
                  <a:pt x="291093" y="4390"/>
                  <a:pt x="286588" y="4636"/>
                  <a:pt x="282826" y="6667"/>
                </a:cubicBezTo>
                <a:lnTo>
                  <a:pt x="213293" y="44160"/>
                </a:lnTo>
                <a:cubicBezTo>
                  <a:pt x="208883" y="46541"/>
                  <a:pt x="206054" y="51048"/>
                  <a:pt x="205845" y="56028"/>
                </a:cubicBezTo>
                <a:cubicBezTo>
                  <a:pt x="205645" y="61007"/>
                  <a:pt x="208083" y="65732"/>
                  <a:pt x="212284" y="68463"/>
                </a:cubicBezTo>
                <a:lnTo>
                  <a:pt x="390525" y="184466"/>
                </a:lnTo>
                <a:cubicBezTo>
                  <a:pt x="295913" y="234941"/>
                  <a:pt x="210731" y="280579"/>
                  <a:pt x="185728" y="293977"/>
                </a:cubicBezTo>
                <a:lnTo>
                  <a:pt x="67227" y="219539"/>
                </a:lnTo>
                <a:cubicBezTo>
                  <a:pt x="62608" y="216639"/>
                  <a:pt x="56731" y="216601"/>
                  <a:pt x="52073" y="219454"/>
                </a:cubicBezTo>
                <a:lnTo>
                  <a:pt x="6782" y="247187"/>
                </a:lnTo>
                <a:cubicBezTo>
                  <a:pt x="352" y="251127"/>
                  <a:pt x="-1867" y="259338"/>
                  <a:pt x="1695" y="265943"/>
                </a:cubicBezTo>
                <a:lnTo>
                  <a:pt x="87106" y="424040"/>
                </a:lnTo>
                <a:close/>
                <a:moveTo>
                  <a:pt x="544306" y="503759"/>
                </a:moveTo>
                <a:lnTo>
                  <a:pt x="501586" y="526493"/>
                </a:lnTo>
                <a:lnTo>
                  <a:pt x="501586" y="295130"/>
                </a:lnTo>
                <a:lnTo>
                  <a:pt x="501586" y="240072"/>
                </a:lnTo>
                <a:lnTo>
                  <a:pt x="607009" y="183738"/>
                </a:lnTo>
                <a:lnTo>
                  <a:pt x="598970" y="224727"/>
                </a:lnTo>
                <a:cubicBezTo>
                  <a:pt x="598970" y="224736"/>
                  <a:pt x="598970" y="224755"/>
                  <a:pt x="598970" y="224765"/>
                </a:cubicBezTo>
                <a:lnTo>
                  <a:pt x="544306" y="503759"/>
                </a:lnTo>
                <a:close/>
                <a:moveTo>
                  <a:pt x="247917" y="57757"/>
                </a:moveTo>
                <a:lnTo>
                  <a:pt x="290512" y="34787"/>
                </a:lnTo>
                <a:lnTo>
                  <a:pt x="506701" y="122595"/>
                </a:lnTo>
                <a:cubicBezTo>
                  <a:pt x="478060" y="137817"/>
                  <a:pt x="448418" y="153596"/>
                  <a:pt x="419157" y="169196"/>
                </a:cubicBezTo>
                <a:lnTo>
                  <a:pt x="247917" y="57757"/>
                </a:lnTo>
                <a:close/>
                <a:moveTo>
                  <a:pt x="59483" y="248226"/>
                </a:moveTo>
                <a:lnTo>
                  <a:pt x="177517" y="322371"/>
                </a:lnTo>
                <a:cubicBezTo>
                  <a:pt x="181899" y="325120"/>
                  <a:pt x="187414" y="325300"/>
                  <a:pt x="191957" y="322862"/>
                </a:cubicBezTo>
                <a:cubicBezTo>
                  <a:pt x="194196" y="321662"/>
                  <a:pt x="304647" y="262446"/>
                  <a:pt x="424205" y="198686"/>
                </a:cubicBezTo>
                <a:cubicBezTo>
                  <a:pt x="424586" y="198525"/>
                  <a:pt x="424996" y="198440"/>
                  <a:pt x="425367" y="198242"/>
                </a:cubicBezTo>
                <a:cubicBezTo>
                  <a:pt x="464163" y="177492"/>
                  <a:pt x="506568" y="154862"/>
                  <a:pt x="546973" y="133385"/>
                </a:cubicBezTo>
                <a:cubicBezTo>
                  <a:pt x="547002" y="133366"/>
                  <a:pt x="547030" y="133338"/>
                  <a:pt x="547059" y="133319"/>
                </a:cubicBezTo>
                <a:cubicBezTo>
                  <a:pt x="624821" y="92056"/>
                  <a:pt x="690934" y="57256"/>
                  <a:pt x="713965" y="45880"/>
                </a:cubicBezTo>
                <a:cubicBezTo>
                  <a:pt x="763457" y="21445"/>
                  <a:pt x="808501" y="22456"/>
                  <a:pt x="847811" y="48932"/>
                </a:cubicBezTo>
                <a:cubicBezTo>
                  <a:pt x="847811" y="48932"/>
                  <a:pt x="847811" y="48932"/>
                  <a:pt x="847820" y="48932"/>
                </a:cubicBezTo>
                <a:cubicBezTo>
                  <a:pt x="854183" y="53212"/>
                  <a:pt x="857612" y="60072"/>
                  <a:pt x="857231" y="67754"/>
                </a:cubicBezTo>
                <a:cubicBezTo>
                  <a:pt x="856850" y="75474"/>
                  <a:pt x="852554" y="82277"/>
                  <a:pt x="845744" y="85952"/>
                </a:cubicBezTo>
                <a:lnTo>
                  <a:pt x="632803" y="200632"/>
                </a:lnTo>
                <a:lnTo>
                  <a:pt x="640804" y="159766"/>
                </a:lnTo>
                <a:cubicBezTo>
                  <a:pt x="641852" y="154390"/>
                  <a:pt x="639689" y="148891"/>
                  <a:pt x="635241" y="145650"/>
                </a:cubicBezTo>
                <a:cubicBezTo>
                  <a:pt x="630793" y="142390"/>
                  <a:pt x="624840" y="141993"/>
                  <a:pt x="620001" y="144582"/>
                </a:cubicBezTo>
                <a:lnTo>
                  <a:pt x="480508" y="219124"/>
                </a:lnTo>
                <a:cubicBezTo>
                  <a:pt x="475878" y="221599"/>
                  <a:pt x="472992" y="226390"/>
                  <a:pt x="472992" y="231606"/>
                </a:cubicBezTo>
                <a:lnTo>
                  <a:pt x="472992" y="286702"/>
                </a:lnTo>
                <a:lnTo>
                  <a:pt x="196701" y="435520"/>
                </a:lnTo>
                <a:cubicBezTo>
                  <a:pt x="182070" y="443419"/>
                  <a:pt x="165230" y="445167"/>
                  <a:pt x="149257" y="440462"/>
                </a:cubicBezTo>
                <a:cubicBezTo>
                  <a:pt x="133293" y="435747"/>
                  <a:pt x="120148" y="425145"/>
                  <a:pt x="112262" y="410632"/>
                </a:cubicBezTo>
                <a:lnTo>
                  <a:pt x="33223" y="264298"/>
                </a:lnTo>
                <a:lnTo>
                  <a:pt x="59483" y="248226"/>
                </a:lnTo>
                <a:close/>
              </a:path>
            </a:pathLst>
          </a:custGeom>
          <a:solidFill>
            <a:schemeClr val="tx2"/>
          </a:solidFill>
          <a:ln w="9525" cap="flat">
            <a:solidFill>
              <a:srgbClr val="44B5D0"/>
            </a:solidFill>
            <a:prstDash val="solid"/>
            <a:miter/>
          </a:ln>
        </p:spPr>
        <p:txBody>
          <a:bodyPr rtlCol="0" anchor="ctr"/>
          <a:lstStyle/>
          <a:p>
            <a:endParaRPr lang="es-ES" sz="900"/>
          </a:p>
        </p:txBody>
      </p:sp>
      <p:sp>
        <p:nvSpPr>
          <p:cNvPr id="100" name="Заголовок 1">
            <a:extLst>
              <a:ext uri="{FF2B5EF4-FFF2-40B4-BE49-F238E27FC236}">
                <a16:creationId xmlns:a16="http://schemas.microsoft.com/office/drawing/2014/main" id="{FDEEC5B5-D263-4595-8A9C-D18923D333E4}"/>
              </a:ext>
            </a:extLst>
          </p:cNvPr>
          <p:cNvSpPr txBox="1">
            <a:spLocks/>
          </p:cNvSpPr>
          <p:nvPr/>
        </p:nvSpPr>
        <p:spPr>
          <a:xfrm>
            <a:off x="4076490" y="451432"/>
            <a:ext cx="4114201" cy="2664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000" kern="2" dirty="0">
                <a:latin typeface="Fira Sans Condensed" panose="020B0503050000020004" pitchFamily="34" charset="0"/>
              </a:rPr>
              <a:t>POWERGUIDE</a:t>
            </a:r>
            <a:r>
              <a:rPr lang="ru-RU" sz="2000" kern="2" dirty="0">
                <a:latin typeface="Fira Sans Condensed" panose="020B0503050000020004" pitchFamily="34" charset="0"/>
              </a:rPr>
              <a:t> В ОТРАСЛЯХ </a:t>
            </a:r>
            <a:endParaRPr lang="en-US" sz="2000" kern="2" dirty="0">
              <a:latin typeface="Fira Sans Condensed Medium" panose="020B0603050000020004" pitchFamily="34" charset="0"/>
            </a:endParaRPr>
          </a:p>
        </p:txBody>
      </p:sp>
      <p:sp>
        <p:nvSpPr>
          <p:cNvPr id="101" name="Freeform 325">
            <a:extLst>
              <a:ext uri="{FF2B5EF4-FFF2-40B4-BE49-F238E27FC236}">
                <a16:creationId xmlns:a16="http://schemas.microsoft.com/office/drawing/2014/main" id="{9C31781E-8698-46CD-9AE7-F4A4278AB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29" y="-2464"/>
            <a:ext cx="554270" cy="2347931"/>
          </a:xfrm>
          <a:custGeom>
            <a:avLst/>
            <a:gdLst/>
            <a:ahLst/>
            <a:cxnLst/>
            <a:rect l="0" t="0" r="r" b="b"/>
            <a:pathLst>
              <a:path w="103126" h="348751">
                <a:moveTo>
                  <a:pt x="0" y="348751"/>
                </a:moveTo>
                <a:lnTo>
                  <a:pt x="103126" y="348751"/>
                </a:lnTo>
                <a:lnTo>
                  <a:pt x="103126" y="0"/>
                </a:lnTo>
                <a:lnTo>
                  <a:pt x="0" y="0"/>
                </a:lnTo>
                <a:lnTo>
                  <a:pt x="0" y="348751"/>
                </a:lnTo>
                <a:close/>
              </a:path>
            </a:pathLst>
          </a:custGeom>
          <a:solidFill>
            <a:schemeClr val="accent2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2" name="Freeform 326">
            <a:extLst>
              <a:ext uri="{FF2B5EF4-FFF2-40B4-BE49-F238E27FC236}">
                <a16:creationId xmlns:a16="http://schemas.microsoft.com/office/drawing/2014/main" id="{ACB39D78-F140-48E3-98F1-6A08FA9EB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3" name="Freeform 327">
            <a:extLst>
              <a:ext uri="{FF2B5EF4-FFF2-40B4-BE49-F238E27FC236}">
                <a16:creationId xmlns:a16="http://schemas.microsoft.com/office/drawing/2014/main" id="{40FED752-4B1D-4DBF-A192-C2610F820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761852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4" name="Freeform 328">
            <a:extLst>
              <a:ext uri="{FF2B5EF4-FFF2-40B4-BE49-F238E27FC236}">
                <a16:creationId xmlns:a16="http://schemas.microsoft.com/office/drawing/2014/main" id="{7E6E1018-755C-4FCD-A4F9-6C07530DB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5" name="Freeform 329">
            <a:extLst>
              <a:ext uri="{FF2B5EF4-FFF2-40B4-BE49-F238E27FC236}">
                <a16:creationId xmlns:a16="http://schemas.microsoft.com/office/drawing/2014/main" id="{A475AD82-3D56-4921-8AEC-62AC2367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6" name="Freeform 330">
            <a:extLst>
              <a:ext uri="{FF2B5EF4-FFF2-40B4-BE49-F238E27FC236}">
                <a16:creationId xmlns:a16="http://schemas.microsoft.com/office/drawing/2014/main" id="{681980F5-9C4E-4032-B215-5CA460E6D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7" name="Freeform 331">
            <a:extLst>
              <a:ext uri="{FF2B5EF4-FFF2-40B4-BE49-F238E27FC236}">
                <a16:creationId xmlns:a16="http://schemas.microsoft.com/office/drawing/2014/main" id="{B66C01DE-E6EB-4292-B22B-209A0B909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34" y="1593260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8" name="Freeform 332">
            <a:extLst>
              <a:ext uri="{FF2B5EF4-FFF2-40B4-BE49-F238E27FC236}">
                <a16:creationId xmlns:a16="http://schemas.microsoft.com/office/drawing/2014/main" id="{86CAD811-1748-4B06-A9C0-464277AD1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77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9" name="Freeform 333">
            <a:extLst>
              <a:ext uri="{FF2B5EF4-FFF2-40B4-BE49-F238E27FC236}">
                <a16:creationId xmlns:a16="http://schemas.microsoft.com/office/drawing/2014/main" id="{3A3474DD-3764-4005-B73E-630141017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649451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0" name="Freeform 334">
            <a:extLst>
              <a:ext uri="{FF2B5EF4-FFF2-40B4-BE49-F238E27FC236}">
                <a16:creationId xmlns:a16="http://schemas.microsoft.com/office/drawing/2014/main" id="{B40E91E9-4095-4ADE-878F-272CC4CD3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81805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1" name="Freeform 335">
            <a:extLst>
              <a:ext uri="{FF2B5EF4-FFF2-40B4-BE49-F238E27FC236}">
                <a16:creationId xmlns:a16="http://schemas.microsoft.com/office/drawing/2014/main" id="{AA2B835E-D587-46B0-8F58-467F42132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60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2" name="Freeform 336">
            <a:extLst>
              <a:ext uri="{FF2B5EF4-FFF2-40B4-BE49-F238E27FC236}">
                <a16:creationId xmlns:a16="http://schemas.microsoft.com/office/drawing/2014/main" id="{9DD0480B-80F1-4361-A5D7-073799788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3" name="Freeform 337">
            <a:extLst>
              <a:ext uri="{FF2B5EF4-FFF2-40B4-BE49-F238E27FC236}">
                <a16:creationId xmlns:a16="http://schemas.microsoft.com/office/drawing/2014/main" id="{4B439A72-C2C5-47A7-A2B2-B4E4B7BE5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4" name="Freeform 338">
            <a:extLst>
              <a:ext uri="{FF2B5EF4-FFF2-40B4-BE49-F238E27FC236}">
                <a16:creationId xmlns:a16="http://schemas.microsoft.com/office/drawing/2014/main" id="{2D70A383-9781-4DAA-963F-83B446B0B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705648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5" name="Freeform 339">
            <a:extLst>
              <a:ext uri="{FF2B5EF4-FFF2-40B4-BE49-F238E27FC236}">
                <a16:creationId xmlns:a16="http://schemas.microsoft.com/office/drawing/2014/main" id="{36B87233-153A-427C-8280-F6CC3DF5A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874247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6" name="Freeform 340">
            <a:extLst>
              <a:ext uri="{FF2B5EF4-FFF2-40B4-BE49-F238E27FC236}">
                <a16:creationId xmlns:a16="http://schemas.microsoft.com/office/drawing/2014/main" id="{16FB3315-5B08-4D00-B9CA-3A4BA549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874247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7" name="Freeform 341">
            <a:extLst>
              <a:ext uri="{FF2B5EF4-FFF2-40B4-BE49-F238E27FC236}">
                <a16:creationId xmlns:a16="http://schemas.microsoft.com/office/drawing/2014/main" id="{BDC41DA1-86AE-4D7B-AF84-CB8D7CA75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8" name="Freeform 342">
            <a:extLst>
              <a:ext uri="{FF2B5EF4-FFF2-40B4-BE49-F238E27FC236}">
                <a16:creationId xmlns:a16="http://schemas.microsoft.com/office/drawing/2014/main" id="{85243021-6AB4-4012-95B2-CA97E24C6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70" y="159326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</p:spTree>
    <p:extLst>
      <p:ext uri="{BB962C8B-B14F-4D97-AF65-F5344CB8AC3E}">
        <p14:creationId xmlns:p14="http://schemas.microsoft.com/office/powerpoint/2010/main" val="339899066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321">
            <a:extLst>
              <a:ext uri="{FF2B5EF4-FFF2-40B4-BE49-F238E27FC236}">
                <a16:creationId xmlns:a16="http://schemas.microsoft.com/office/drawing/2014/main" id="{C899FFC2-A304-4647-9510-003342DBB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152828" cy="2347932"/>
          </a:xfrm>
          <a:custGeom>
            <a:avLst/>
            <a:gdLst/>
            <a:ahLst/>
            <a:cxnLst/>
            <a:rect l="0" t="0" r="r" b="b"/>
            <a:pathLst>
              <a:path w="339029" h="369754">
                <a:moveTo>
                  <a:pt x="0" y="174013"/>
                </a:moveTo>
                <a:lnTo>
                  <a:pt x="0" y="0"/>
                </a:lnTo>
                <a:lnTo>
                  <a:pt x="37631" y="0"/>
                </a:lnTo>
                <a:lnTo>
                  <a:pt x="339029" y="174013"/>
                </a:lnTo>
                <a:lnTo>
                  <a:pt x="0" y="369754"/>
                </a:lnTo>
                <a:lnTo>
                  <a:pt x="0" y="174013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40000"/>
            </a:schemeClr>
          </a:solidFill>
          <a:ln w="9919"/>
        </p:spPr>
        <p:txBody>
          <a:bodyPr/>
          <a:lstStyle/>
          <a:p>
            <a:endParaRPr lang="ru-RU" sz="900" dirty="0"/>
          </a:p>
        </p:txBody>
      </p:sp>
      <p:sp>
        <p:nvSpPr>
          <p:cNvPr id="304" name="Freeform 304"/>
          <p:cNvSpPr>
            <a:spLocks noChangeArrowheads="1"/>
          </p:cNvSpPr>
          <p:nvPr/>
        </p:nvSpPr>
        <p:spPr bwMode="auto">
          <a:xfrm>
            <a:off x="11476274" y="383388"/>
            <a:ext cx="211411" cy="200711"/>
          </a:xfrm>
          <a:custGeom>
            <a:avLst/>
            <a:gdLst/>
            <a:ahLst/>
            <a:cxnLst/>
            <a:rect l="0" t="0" r="r" b="b"/>
            <a:pathLst>
              <a:path w="33294" h="31609">
                <a:moveTo>
                  <a:pt x="7766" y="19875"/>
                </a:moveTo>
                <a:lnTo>
                  <a:pt x="7766" y="10609"/>
                </a:lnTo>
                <a:cubicBezTo>
                  <a:pt x="7766" y="10565"/>
                  <a:pt x="7766" y="10534"/>
                  <a:pt x="7766" y="10512"/>
                </a:cubicBezTo>
                <a:cubicBezTo>
                  <a:pt x="7766" y="9021"/>
                  <a:pt x="8600" y="6959"/>
                  <a:pt x="12347" y="6959"/>
                </a:cubicBezTo>
                <a:lnTo>
                  <a:pt x="20947" y="6959"/>
                </a:lnTo>
                <a:cubicBezTo>
                  <a:pt x="24694" y="6959"/>
                  <a:pt x="25525" y="9021"/>
                  <a:pt x="25525" y="10512"/>
                </a:cubicBezTo>
                <a:cubicBezTo>
                  <a:pt x="25525" y="10975"/>
                  <a:pt x="25528" y="15231"/>
                  <a:pt x="25528" y="19875"/>
                </a:cubicBezTo>
                <a:lnTo>
                  <a:pt x="7766" y="19875"/>
                </a:lnTo>
                <a:close/>
                <a:moveTo>
                  <a:pt x="33222" y="7415"/>
                </a:moveTo>
                <a:cubicBezTo>
                  <a:pt x="33141" y="2550"/>
                  <a:pt x="28197" y="0"/>
                  <a:pt x="19891" y="0"/>
                </a:cubicBezTo>
                <a:lnTo>
                  <a:pt x="13400" y="0"/>
                </a:lnTo>
                <a:cubicBezTo>
                  <a:pt x="5097" y="0"/>
                  <a:pt x="150" y="2550"/>
                  <a:pt x="72" y="7415"/>
                </a:cubicBezTo>
                <a:lnTo>
                  <a:pt x="0" y="10512"/>
                </a:lnTo>
                <a:lnTo>
                  <a:pt x="0" y="31609"/>
                </a:lnTo>
                <a:lnTo>
                  <a:pt x="7766" y="31609"/>
                </a:lnTo>
                <a:cubicBezTo>
                  <a:pt x="7766" y="31609"/>
                  <a:pt x="7769" y="28343"/>
                  <a:pt x="7769" y="25409"/>
                </a:cubicBezTo>
                <a:lnTo>
                  <a:pt x="25532" y="25409"/>
                </a:lnTo>
                <a:cubicBezTo>
                  <a:pt x="25532" y="28818"/>
                  <a:pt x="25532" y="31609"/>
                  <a:pt x="25532" y="31609"/>
                </a:cubicBezTo>
                <a:lnTo>
                  <a:pt x="33291" y="31609"/>
                </a:lnTo>
                <a:lnTo>
                  <a:pt x="33291" y="10512"/>
                </a:lnTo>
                <a:lnTo>
                  <a:pt x="33294" y="10512"/>
                </a:lnTo>
                <a:lnTo>
                  <a:pt x="33222" y="74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5" name="Freeform 305"/>
          <p:cNvSpPr>
            <a:spLocks noChangeArrowheads="1"/>
          </p:cNvSpPr>
          <p:nvPr/>
        </p:nvSpPr>
        <p:spPr bwMode="auto">
          <a:xfrm>
            <a:off x="10927412" y="633552"/>
            <a:ext cx="45022" cy="49784"/>
          </a:xfrm>
          <a:custGeom>
            <a:avLst/>
            <a:gdLst/>
            <a:ahLst/>
            <a:cxnLst/>
            <a:rect l="0" t="0" r="r" b="b"/>
            <a:pathLst>
              <a:path w="7090" h="7840">
                <a:moveTo>
                  <a:pt x="7090" y="0"/>
                </a:moveTo>
                <a:lnTo>
                  <a:pt x="0" y="0"/>
                </a:lnTo>
                <a:lnTo>
                  <a:pt x="0" y="1734"/>
                </a:lnTo>
                <a:lnTo>
                  <a:pt x="2578" y="1734"/>
                </a:lnTo>
                <a:lnTo>
                  <a:pt x="2578" y="7840"/>
                </a:lnTo>
                <a:lnTo>
                  <a:pt x="4509" y="7840"/>
                </a:lnTo>
                <a:lnTo>
                  <a:pt x="4509" y="1734"/>
                </a:lnTo>
                <a:lnTo>
                  <a:pt x="7090" y="1734"/>
                </a:lnTo>
                <a:lnTo>
                  <a:pt x="709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6" name="Freeform 306"/>
          <p:cNvSpPr>
            <a:spLocks noChangeArrowheads="1"/>
          </p:cNvSpPr>
          <p:nvPr/>
        </p:nvSpPr>
        <p:spPr bwMode="auto">
          <a:xfrm>
            <a:off x="11534256" y="633552"/>
            <a:ext cx="12281" cy="49784"/>
          </a:xfrm>
          <a:custGeom>
            <a:avLst/>
            <a:gdLst/>
            <a:ahLst/>
            <a:cxnLst/>
            <a:rect l="0" t="0" r="r" b="b"/>
            <a:pathLst>
              <a:path w="1935" h="7840">
                <a:moveTo>
                  <a:pt x="0" y="7840"/>
                </a:moveTo>
                <a:lnTo>
                  <a:pt x="1935" y="7840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7" name="Freeform 307"/>
          <p:cNvSpPr>
            <a:spLocks noChangeArrowheads="1"/>
          </p:cNvSpPr>
          <p:nvPr/>
        </p:nvSpPr>
        <p:spPr bwMode="auto">
          <a:xfrm>
            <a:off x="11336612" y="633552"/>
            <a:ext cx="45041" cy="49784"/>
          </a:xfrm>
          <a:custGeom>
            <a:avLst/>
            <a:gdLst/>
            <a:ahLst/>
            <a:cxnLst/>
            <a:rect l="0" t="0" r="r" b="b"/>
            <a:pathLst>
              <a:path w="7094" h="7840">
                <a:moveTo>
                  <a:pt x="7094" y="6106"/>
                </a:moveTo>
                <a:lnTo>
                  <a:pt x="1935" y="610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7094" y="7840"/>
                </a:lnTo>
                <a:lnTo>
                  <a:pt x="7094" y="610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8" name="Freeform 308"/>
          <p:cNvSpPr>
            <a:spLocks noChangeArrowheads="1"/>
          </p:cNvSpPr>
          <p:nvPr/>
        </p:nvSpPr>
        <p:spPr bwMode="auto">
          <a:xfrm>
            <a:off x="11462050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4009" y="3625"/>
                </a:moveTo>
                <a:lnTo>
                  <a:pt x="4009" y="4971"/>
                </a:lnTo>
                <a:lnTo>
                  <a:pt x="7428" y="4971"/>
                </a:lnTo>
                <a:cubicBezTo>
                  <a:pt x="7428" y="4971"/>
                  <a:pt x="7428" y="5100"/>
                  <a:pt x="7428" y="5221"/>
                </a:cubicBezTo>
                <a:cubicBezTo>
                  <a:pt x="7428" y="5593"/>
                  <a:pt x="7218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5221"/>
                  <a:pt x="1934" y="2784"/>
                  <a:pt x="1934" y="2615"/>
                </a:cubicBez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812" y="2615"/>
                  <a:pt x="9362" y="2615"/>
                  <a:pt x="9362" y="2615"/>
                </a:cubicBezTo>
                <a:lnTo>
                  <a:pt x="9346" y="1846"/>
                </a:lnTo>
                <a:cubicBezTo>
                  <a:pt x="9325" y="634"/>
                  <a:pt x="8093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3" y="7840"/>
                  <a:pt x="9325" y="7203"/>
                  <a:pt x="9346" y="5990"/>
                </a:cubicBezTo>
                <a:lnTo>
                  <a:pt x="9362" y="5221"/>
                </a:lnTo>
                <a:lnTo>
                  <a:pt x="9362" y="3625"/>
                </a:lnTo>
                <a:lnTo>
                  <a:pt x="4009" y="362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9" name="Freeform 309"/>
          <p:cNvSpPr>
            <a:spLocks noChangeArrowheads="1"/>
          </p:cNvSpPr>
          <p:nvPr/>
        </p:nvSpPr>
        <p:spPr bwMode="auto">
          <a:xfrm>
            <a:off x="11265829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7429" y="5221"/>
                </a:moveTo>
                <a:cubicBezTo>
                  <a:pt x="7429" y="5593"/>
                  <a:pt x="7219" y="6106"/>
                  <a:pt x="6288" y="6106"/>
                </a:cubicBezTo>
                <a:lnTo>
                  <a:pt x="3075" y="6106"/>
                </a:lnTo>
                <a:cubicBezTo>
                  <a:pt x="2141" y="6106"/>
                  <a:pt x="1935" y="5593"/>
                  <a:pt x="1935" y="5221"/>
                </a:cubicBezTo>
                <a:cubicBezTo>
                  <a:pt x="1935" y="4834"/>
                  <a:pt x="1935" y="2615"/>
                  <a:pt x="1935" y="2615"/>
                </a:cubicBezTo>
                <a:cubicBezTo>
                  <a:pt x="1935" y="2246"/>
                  <a:pt x="2141" y="1734"/>
                  <a:pt x="3075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429" y="3040"/>
                  <a:pt x="7429" y="4796"/>
                  <a:pt x="7429" y="5221"/>
                </a:cubicBezTo>
                <a:moveTo>
                  <a:pt x="9363" y="2615"/>
                </a:moveTo>
                <a:lnTo>
                  <a:pt x="9341" y="1846"/>
                </a:lnTo>
                <a:cubicBezTo>
                  <a:pt x="9326" y="634"/>
                  <a:pt x="8094" y="0"/>
                  <a:pt x="6029" y="0"/>
                </a:cubicBezTo>
                <a:lnTo>
                  <a:pt x="3335" y="0"/>
                </a:lnTo>
                <a:cubicBezTo>
                  <a:pt x="1266" y="0"/>
                  <a:pt x="38" y="634"/>
                  <a:pt x="16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6" y="5990"/>
                </a:lnTo>
                <a:cubicBezTo>
                  <a:pt x="38" y="7203"/>
                  <a:pt x="1266" y="7840"/>
                  <a:pt x="3335" y="7840"/>
                </a:cubicBezTo>
                <a:lnTo>
                  <a:pt x="6029" y="7840"/>
                </a:lnTo>
                <a:cubicBezTo>
                  <a:pt x="8094" y="7840"/>
                  <a:pt x="9326" y="7203"/>
                  <a:pt x="9341" y="5990"/>
                </a:cubicBezTo>
                <a:lnTo>
                  <a:pt x="9363" y="5221"/>
                </a:lnTo>
                <a:lnTo>
                  <a:pt x="9363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0" name="Freeform 310"/>
          <p:cNvSpPr>
            <a:spLocks noChangeArrowheads="1"/>
          </p:cNvSpPr>
          <p:nvPr/>
        </p:nvSpPr>
        <p:spPr bwMode="auto">
          <a:xfrm>
            <a:off x="11390314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7428" y="5221"/>
                </a:moveTo>
                <a:cubicBezTo>
                  <a:pt x="7428" y="5593"/>
                  <a:pt x="7218" y="6106"/>
                  <a:pt x="6290" y="6106"/>
                </a:cubicBez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34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428" y="3040"/>
                  <a:pt x="7428" y="4796"/>
                  <a:pt x="7428" y="5221"/>
                </a:cubicBezTo>
                <a:moveTo>
                  <a:pt x="9362" y="2615"/>
                </a:move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4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62" y="5221"/>
                </a:lnTo>
                <a:lnTo>
                  <a:pt x="9362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1" name="Freeform 311"/>
          <p:cNvSpPr>
            <a:spLocks noChangeArrowheads="1"/>
          </p:cNvSpPr>
          <p:nvPr/>
        </p:nvSpPr>
        <p:spPr bwMode="auto">
          <a:xfrm>
            <a:off x="11051732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6287" y="6106"/>
                </a:move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75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19" y="1734"/>
                  <a:pt x="7428" y="2246"/>
                  <a:pt x="7428" y="2615"/>
                </a:cubicBezTo>
                <a:cubicBezTo>
                  <a:pt x="7812" y="2615"/>
                  <a:pt x="9359" y="2615"/>
                  <a:pt x="9359" y="2615"/>
                </a:cubicBezTo>
                <a:lnTo>
                  <a:pt x="9340" y="1846"/>
                </a:lnTo>
                <a:cubicBezTo>
                  <a:pt x="9322" y="634"/>
                  <a:pt x="8090" y="0"/>
                  <a:pt x="6025" y="0"/>
                </a:cubicBezTo>
                <a:lnTo>
                  <a:pt x="3334" y="0"/>
                </a:lnTo>
                <a:cubicBezTo>
                  <a:pt x="1269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9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2" y="7203"/>
                  <a:pt x="9340" y="5990"/>
                </a:cubicBezTo>
                <a:lnTo>
                  <a:pt x="9359" y="5221"/>
                </a:lnTo>
                <a:cubicBezTo>
                  <a:pt x="9359" y="5221"/>
                  <a:pt x="7812" y="5221"/>
                  <a:pt x="7428" y="5221"/>
                </a:cubicBezTo>
                <a:cubicBezTo>
                  <a:pt x="7428" y="5593"/>
                  <a:pt x="7219" y="6106"/>
                  <a:pt x="6287" y="610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2" name="Freeform 312"/>
          <p:cNvSpPr>
            <a:spLocks noChangeArrowheads="1"/>
          </p:cNvSpPr>
          <p:nvPr/>
        </p:nvSpPr>
        <p:spPr bwMode="auto">
          <a:xfrm>
            <a:off x="11193642" y="633552"/>
            <a:ext cx="60522" cy="49784"/>
          </a:xfrm>
          <a:custGeom>
            <a:avLst/>
            <a:gdLst/>
            <a:ahLst/>
            <a:cxnLst/>
            <a:rect l="0" t="0" r="r" b="b"/>
            <a:pathLst>
              <a:path w="9531" h="7840">
                <a:moveTo>
                  <a:pt x="7600" y="0"/>
                </a:moveTo>
                <a:lnTo>
                  <a:pt x="7600" y="5740"/>
                </a:lnTo>
                <a:cubicBezTo>
                  <a:pt x="7081" y="5081"/>
                  <a:pt x="3128" y="956"/>
                  <a:pt x="2772" y="506"/>
                </a:cubicBezTo>
                <a:cubicBezTo>
                  <a:pt x="2443" y="93"/>
                  <a:pt x="2100" y="0"/>
                  <a:pt x="1934" y="0"/>
                </a:cubicBezTo>
                <a:lnTo>
                  <a:pt x="0" y="0"/>
                </a:lnTo>
                <a:lnTo>
                  <a:pt x="0" y="7840"/>
                </a:lnTo>
                <a:lnTo>
                  <a:pt x="1934" y="7840"/>
                </a:lnTo>
                <a:lnTo>
                  <a:pt x="1934" y="2096"/>
                </a:lnTo>
                <a:cubicBezTo>
                  <a:pt x="2450" y="2759"/>
                  <a:pt x="6403" y="6884"/>
                  <a:pt x="6759" y="7331"/>
                </a:cubicBezTo>
                <a:cubicBezTo>
                  <a:pt x="7090" y="7746"/>
                  <a:pt x="7431" y="7840"/>
                  <a:pt x="7600" y="7840"/>
                </a:cubicBezTo>
                <a:lnTo>
                  <a:pt x="9531" y="7840"/>
                </a:lnTo>
                <a:lnTo>
                  <a:pt x="9531" y="0"/>
                </a:lnTo>
                <a:lnTo>
                  <a:pt x="760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3" name="Freeform 313"/>
          <p:cNvSpPr>
            <a:spLocks noChangeArrowheads="1"/>
          </p:cNvSpPr>
          <p:nvPr/>
        </p:nvSpPr>
        <p:spPr bwMode="auto">
          <a:xfrm>
            <a:off x="1098094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4" y="1846"/>
                </a:lnTo>
                <a:cubicBezTo>
                  <a:pt x="9322" y="634"/>
                  <a:pt x="8091" y="0"/>
                  <a:pt x="6025" y="0"/>
                </a:cubicBezTo>
                <a:lnTo>
                  <a:pt x="3334" y="0"/>
                </a:lnTo>
                <a:cubicBezTo>
                  <a:pt x="1265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5" y="7840"/>
                  <a:pt x="3334" y="7840"/>
                </a:cubicBezTo>
                <a:lnTo>
                  <a:pt x="6025" y="7840"/>
                </a:lnTo>
                <a:cubicBezTo>
                  <a:pt x="8091" y="7840"/>
                  <a:pt x="9322" y="7203"/>
                  <a:pt x="9344" y="5990"/>
                </a:cubicBezTo>
                <a:lnTo>
                  <a:pt x="9359" y="5221"/>
                </a:lnTo>
                <a:cubicBezTo>
                  <a:pt x="9359" y="5221"/>
                  <a:pt x="7816" y="5221"/>
                  <a:pt x="7428" y="5221"/>
                </a:cubicBezTo>
                <a:cubicBezTo>
                  <a:pt x="7428" y="5593"/>
                  <a:pt x="7222" y="6106"/>
                  <a:pt x="6287" y="6106"/>
                </a:cubicBezTo>
                <a:lnTo>
                  <a:pt x="3072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22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4" name="Freeform 314"/>
          <p:cNvSpPr>
            <a:spLocks noChangeArrowheads="1"/>
          </p:cNvSpPr>
          <p:nvPr/>
        </p:nvSpPr>
        <p:spPr bwMode="auto">
          <a:xfrm>
            <a:off x="1155919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59" y="5221"/>
                </a:lnTo>
                <a:cubicBezTo>
                  <a:pt x="9359" y="5221"/>
                  <a:pt x="7815" y="5221"/>
                  <a:pt x="7428" y="5221"/>
                </a:cubicBezTo>
                <a:cubicBezTo>
                  <a:pt x="7428" y="5593"/>
                  <a:pt x="7221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21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5" name="Freeform 315"/>
          <p:cNvSpPr>
            <a:spLocks noChangeArrowheads="1"/>
          </p:cNvSpPr>
          <p:nvPr/>
        </p:nvSpPr>
        <p:spPr bwMode="auto">
          <a:xfrm>
            <a:off x="11628052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1935" y="2800"/>
                </a:moveTo>
                <a:lnTo>
                  <a:pt x="1935" y="2615"/>
                </a:lnTo>
                <a:cubicBezTo>
                  <a:pt x="1935" y="2615"/>
                  <a:pt x="1935" y="2821"/>
                  <a:pt x="1935" y="2615"/>
                </a:cubicBezTo>
                <a:cubicBezTo>
                  <a:pt x="1935" y="2246"/>
                  <a:pt x="2144" y="1734"/>
                  <a:pt x="3072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813" y="2615"/>
                  <a:pt x="9363" y="2615"/>
                  <a:pt x="9363" y="2615"/>
                </a:cubicBezTo>
                <a:lnTo>
                  <a:pt x="9344" y="1846"/>
                </a:lnTo>
                <a:cubicBezTo>
                  <a:pt x="9322" y="634"/>
                  <a:pt x="8094" y="0"/>
                  <a:pt x="6025" y="0"/>
                </a:cubicBezTo>
                <a:lnTo>
                  <a:pt x="3338" y="0"/>
                </a:lnTo>
                <a:cubicBezTo>
                  <a:pt x="1269" y="0"/>
                  <a:pt x="38" y="634"/>
                  <a:pt x="16" y="1846"/>
                </a:cubicBezTo>
                <a:lnTo>
                  <a:pt x="0" y="2615"/>
                </a:lnTo>
                <a:lnTo>
                  <a:pt x="0" y="4390"/>
                </a:lnTo>
                <a:lnTo>
                  <a:pt x="597" y="4437"/>
                </a:lnTo>
                <a:lnTo>
                  <a:pt x="7429" y="4962"/>
                </a:lnTo>
                <a:lnTo>
                  <a:pt x="7429" y="5221"/>
                </a:lnTo>
                <a:cubicBezTo>
                  <a:pt x="7429" y="5593"/>
                  <a:pt x="7219" y="6106"/>
                  <a:pt x="6288" y="6106"/>
                </a:cubicBezTo>
                <a:lnTo>
                  <a:pt x="3072" y="6106"/>
                </a:lnTo>
                <a:cubicBezTo>
                  <a:pt x="2144" y="6106"/>
                  <a:pt x="1935" y="5593"/>
                  <a:pt x="1935" y="5221"/>
                </a:cubicBezTo>
                <a:cubicBezTo>
                  <a:pt x="1550" y="5221"/>
                  <a:pt x="0" y="5221"/>
                  <a:pt x="0" y="5221"/>
                </a:cubicBezTo>
                <a:lnTo>
                  <a:pt x="16" y="5990"/>
                </a:lnTo>
                <a:cubicBezTo>
                  <a:pt x="38" y="7203"/>
                  <a:pt x="1269" y="7840"/>
                  <a:pt x="3338" y="7840"/>
                </a:cubicBezTo>
                <a:lnTo>
                  <a:pt x="6025" y="7840"/>
                </a:lnTo>
                <a:cubicBezTo>
                  <a:pt x="8094" y="7840"/>
                  <a:pt x="9322" y="7203"/>
                  <a:pt x="9344" y="5990"/>
                </a:cubicBezTo>
                <a:lnTo>
                  <a:pt x="9360" y="5284"/>
                </a:lnTo>
                <a:lnTo>
                  <a:pt x="9363" y="3375"/>
                </a:lnTo>
                <a:lnTo>
                  <a:pt x="1935" y="280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6" name="Freeform 316"/>
          <p:cNvSpPr>
            <a:spLocks noChangeArrowheads="1"/>
          </p:cNvSpPr>
          <p:nvPr/>
        </p:nvSpPr>
        <p:spPr bwMode="auto">
          <a:xfrm>
            <a:off x="11122001" y="633552"/>
            <a:ext cx="58712" cy="49784"/>
          </a:xfrm>
          <a:custGeom>
            <a:avLst/>
            <a:gdLst/>
            <a:ahLst/>
            <a:cxnLst/>
            <a:rect l="0" t="0" r="r" b="b"/>
            <a:pathLst>
              <a:path w="9247" h="7840">
                <a:moveTo>
                  <a:pt x="7313" y="0"/>
                </a:moveTo>
                <a:lnTo>
                  <a:pt x="7313" y="3146"/>
                </a:lnTo>
                <a:lnTo>
                  <a:pt x="1935" y="314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1935" y="4878"/>
                </a:lnTo>
                <a:lnTo>
                  <a:pt x="7313" y="4878"/>
                </a:lnTo>
                <a:lnTo>
                  <a:pt x="7313" y="7840"/>
                </a:lnTo>
                <a:lnTo>
                  <a:pt x="9247" y="7840"/>
                </a:lnTo>
                <a:lnTo>
                  <a:pt x="9247" y="0"/>
                </a:lnTo>
                <a:lnTo>
                  <a:pt x="731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7" name="Freeform 317"/>
          <p:cNvSpPr>
            <a:spLocks noChangeArrowheads="1"/>
          </p:cNvSpPr>
          <p:nvPr/>
        </p:nvSpPr>
        <p:spPr bwMode="auto">
          <a:xfrm>
            <a:off x="11164940" y="385026"/>
            <a:ext cx="254311" cy="180004"/>
          </a:xfrm>
          <a:custGeom>
            <a:avLst/>
            <a:gdLst/>
            <a:ahLst/>
            <a:cxnLst/>
            <a:rect l="0" t="0" r="r" b="b"/>
            <a:pathLst>
              <a:path w="40050" h="28347">
                <a:moveTo>
                  <a:pt x="21966" y="2319"/>
                </a:moveTo>
                <a:cubicBezTo>
                  <a:pt x="22450" y="2387"/>
                  <a:pt x="36250" y="4316"/>
                  <a:pt x="36250" y="4316"/>
                </a:cubicBezTo>
                <a:lnTo>
                  <a:pt x="40050" y="3634"/>
                </a:lnTo>
                <a:lnTo>
                  <a:pt x="21237" y="316"/>
                </a:lnTo>
                <a:cubicBezTo>
                  <a:pt x="19750" y="53"/>
                  <a:pt x="19222" y="0"/>
                  <a:pt x="19041" y="0"/>
                </a:cubicBezTo>
                <a:cubicBezTo>
                  <a:pt x="18647" y="0"/>
                  <a:pt x="17297" y="237"/>
                  <a:pt x="16844" y="319"/>
                </a:cubicBezTo>
                <a:lnTo>
                  <a:pt x="2947" y="2962"/>
                </a:lnTo>
                <a:cubicBezTo>
                  <a:pt x="84" y="3591"/>
                  <a:pt x="0" y="6578"/>
                  <a:pt x="0" y="6916"/>
                </a:cubicBezTo>
                <a:lnTo>
                  <a:pt x="0" y="22247"/>
                </a:lnTo>
                <a:cubicBezTo>
                  <a:pt x="0" y="24319"/>
                  <a:pt x="1750" y="25263"/>
                  <a:pt x="2797" y="25497"/>
                </a:cubicBezTo>
                <a:lnTo>
                  <a:pt x="18284" y="28266"/>
                </a:lnTo>
                <a:cubicBezTo>
                  <a:pt x="18778" y="28338"/>
                  <a:pt x="18972" y="28347"/>
                  <a:pt x="19044" y="28347"/>
                </a:cubicBezTo>
                <a:cubicBezTo>
                  <a:pt x="19131" y="28347"/>
                  <a:pt x="19328" y="28334"/>
                  <a:pt x="19769" y="28272"/>
                </a:cubicBezTo>
                <a:lnTo>
                  <a:pt x="35222" y="25503"/>
                </a:lnTo>
                <a:cubicBezTo>
                  <a:pt x="37119" y="25172"/>
                  <a:pt x="38084" y="23863"/>
                  <a:pt x="38084" y="21613"/>
                </a:cubicBezTo>
                <a:lnTo>
                  <a:pt x="38084" y="17600"/>
                </a:lnTo>
                <a:lnTo>
                  <a:pt x="32275" y="17600"/>
                </a:lnTo>
                <a:lnTo>
                  <a:pt x="32275" y="22075"/>
                </a:lnTo>
                <a:cubicBezTo>
                  <a:pt x="32222" y="22588"/>
                  <a:pt x="32297" y="24703"/>
                  <a:pt x="29756" y="25109"/>
                </a:cubicBezTo>
                <a:cubicBezTo>
                  <a:pt x="28934" y="25241"/>
                  <a:pt x="24619" y="25797"/>
                  <a:pt x="21722" y="26166"/>
                </a:cubicBezTo>
                <a:cubicBezTo>
                  <a:pt x="20725" y="26294"/>
                  <a:pt x="19506" y="26359"/>
                  <a:pt x="19041" y="26359"/>
                </a:cubicBezTo>
                <a:cubicBezTo>
                  <a:pt x="18612" y="26359"/>
                  <a:pt x="17634" y="26325"/>
                  <a:pt x="16678" y="26213"/>
                </a:cubicBezTo>
                <a:cubicBezTo>
                  <a:pt x="13491" y="25816"/>
                  <a:pt x="8206" y="25156"/>
                  <a:pt x="8206" y="25156"/>
                </a:cubicBezTo>
                <a:cubicBezTo>
                  <a:pt x="5575" y="24706"/>
                  <a:pt x="5662" y="22963"/>
                  <a:pt x="5662" y="22059"/>
                </a:cubicBezTo>
                <a:lnTo>
                  <a:pt x="5662" y="7081"/>
                </a:lnTo>
                <a:cubicBezTo>
                  <a:pt x="5662" y="5744"/>
                  <a:pt x="6284" y="4316"/>
                  <a:pt x="8019" y="3941"/>
                </a:cubicBezTo>
                <a:cubicBezTo>
                  <a:pt x="8087" y="3925"/>
                  <a:pt x="15887" y="2428"/>
                  <a:pt x="16228" y="2359"/>
                </a:cubicBezTo>
                <a:cubicBezTo>
                  <a:pt x="16575" y="2294"/>
                  <a:pt x="17772" y="2044"/>
                  <a:pt x="19041" y="2044"/>
                </a:cubicBezTo>
                <a:cubicBezTo>
                  <a:pt x="20312" y="2044"/>
                  <a:pt x="21481" y="2253"/>
                  <a:pt x="21966" y="2319"/>
                </a:cubicBezTo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8" name="Freeform 318"/>
          <p:cNvSpPr>
            <a:spLocks noChangeArrowheads="1"/>
          </p:cNvSpPr>
          <p:nvPr/>
        </p:nvSpPr>
        <p:spPr bwMode="auto">
          <a:xfrm>
            <a:off x="11242791" y="452603"/>
            <a:ext cx="38259" cy="39364"/>
          </a:xfrm>
          <a:custGeom>
            <a:avLst/>
            <a:gdLst/>
            <a:ahLst/>
            <a:cxnLst/>
            <a:rect l="0" t="0" r="r" b="b"/>
            <a:pathLst>
              <a:path w="6025" h="6200">
                <a:moveTo>
                  <a:pt x="0" y="6200"/>
                </a:moveTo>
                <a:lnTo>
                  <a:pt x="6025" y="6200"/>
                </a:lnTo>
                <a:lnTo>
                  <a:pt x="6025" y="0"/>
                </a:lnTo>
                <a:lnTo>
                  <a:pt x="0" y="318"/>
                </a:lnTo>
                <a:lnTo>
                  <a:pt x="0" y="6200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9" name="Freeform 319"/>
          <p:cNvSpPr>
            <a:spLocks noChangeArrowheads="1"/>
          </p:cNvSpPr>
          <p:nvPr/>
        </p:nvSpPr>
        <p:spPr bwMode="auto">
          <a:xfrm>
            <a:off x="11138708" y="342875"/>
            <a:ext cx="294304" cy="264236"/>
          </a:xfrm>
          <a:custGeom>
            <a:avLst/>
            <a:gdLst/>
            <a:ahLst/>
            <a:cxnLst/>
            <a:rect l="0" t="0" r="r" b="b"/>
            <a:pathLst>
              <a:path w="46347" h="41613">
                <a:moveTo>
                  <a:pt x="46347" y="6779"/>
                </a:moveTo>
                <a:cubicBezTo>
                  <a:pt x="46347" y="5813"/>
                  <a:pt x="45878" y="5129"/>
                  <a:pt x="44856" y="4875"/>
                </a:cubicBezTo>
                <a:cubicBezTo>
                  <a:pt x="44853" y="4875"/>
                  <a:pt x="44850" y="4872"/>
                  <a:pt x="44847" y="4872"/>
                </a:cubicBezTo>
                <a:cubicBezTo>
                  <a:pt x="44687" y="4835"/>
                  <a:pt x="25690" y="279"/>
                  <a:pt x="25590" y="257"/>
                </a:cubicBezTo>
                <a:cubicBezTo>
                  <a:pt x="25225" y="172"/>
                  <a:pt x="24556" y="47"/>
                  <a:pt x="23787" y="0"/>
                </a:cubicBezTo>
                <a:lnTo>
                  <a:pt x="22559" y="0"/>
                </a:lnTo>
                <a:cubicBezTo>
                  <a:pt x="21768" y="47"/>
                  <a:pt x="21087" y="182"/>
                  <a:pt x="20728" y="260"/>
                </a:cubicBezTo>
                <a:cubicBezTo>
                  <a:pt x="20647" y="282"/>
                  <a:pt x="7559" y="3419"/>
                  <a:pt x="7381" y="3460"/>
                </a:cubicBezTo>
                <a:cubicBezTo>
                  <a:pt x="3181" y="4432"/>
                  <a:pt x="0" y="5679"/>
                  <a:pt x="0" y="12247"/>
                </a:cubicBezTo>
                <a:cubicBezTo>
                  <a:pt x="0" y="14329"/>
                  <a:pt x="0" y="27051"/>
                  <a:pt x="0" y="28979"/>
                </a:cubicBezTo>
                <a:cubicBezTo>
                  <a:pt x="0" y="36051"/>
                  <a:pt x="2481" y="37301"/>
                  <a:pt x="6068" y="38332"/>
                </a:cubicBezTo>
                <a:cubicBezTo>
                  <a:pt x="6100" y="38341"/>
                  <a:pt x="15387" y="40238"/>
                  <a:pt x="20925" y="41372"/>
                </a:cubicBezTo>
                <a:cubicBezTo>
                  <a:pt x="20937" y="41372"/>
                  <a:pt x="20947" y="41376"/>
                  <a:pt x="20959" y="41379"/>
                </a:cubicBezTo>
                <a:cubicBezTo>
                  <a:pt x="21462" y="41482"/>
                  <a:pt x="22287" y="41613"/>
                  <a:pt x="23172" y="41613"/>
                </a:cubicBezTo>
                <a:cubicBezTo>
                  <a:pt x="24072" y="41613"/>
                  <a:pt x="24909" y="41476"/>
                  <a:pt x="25412" y="41372"/>
                </a:cubicBezTo>
                <a:lnTo>
                  <a:pt x="25443" y="41366"/>
                </a:lnTo>
                <a:cubicBezTo>
                  <a:pt x="25443" y="41366"/>
                  <a:pt x="40244" y="38341"/>
                  <a:pt x="40281" y="38332"/>
                </a:cubicBezTo>
                <a:cubicBezTo>
                  <a:pt x="45859" y="37054"/>
                  <a:pt x="46347" y="33838"/>
                  <a:pt x="46347" y="28979"/>
                </a:cubicBezTo>
                <a:lnTo>
                  <a:pt x="46347" y="18179"/>
                </a:lnTo>
                <a:lnTo>
                  <a:pt x="23172" y="17238"/>
                </a:lnTo>
                <a:lnTo>
                  <a:pt x="23172" y="23479"/>
                </a:lnTo>
                <a:lnTo>
                  <a:pt x="42975" y="23479"/>
                </a:lnTo>
                <a:lnTo>
                  <a:pt x="42975" y="28251"/>
                </a:lnTo>
                <a:cubicBezTo>
                  <a:pt x="42975" y="32032"/>
                  <a:pt x="40500" y="32710"/>
                  <a:pt x="39481" y="32888"/>
                </a:cubicBezTo>
                <a:lnTo>
                  <a:pt x="25450" y="35404"/>
                </a:lnTo>
                <a:lnTo>
                  <a:pt x="23925" y="35672"/>
                </a:lnTo>
                <a:cubicBezTo>
                  <a:pt x="23584" y="35719"/>
                  <a:pt x="23331" y="35744"/>
                  <a:pt x="23175" y="35744"/>
                </a:cubicBezTo>
                <a:cubicBezTo>
                  <a:pt x="23015" y="35744"/>
                  <a:pt x="22753" y="35716"/>
                  <a:pt x="22406" y="35669"/>
                </a:cubicBezTo>
                <a:lnTo>
                  <a:pt x="20212" y="35279"/>
                </a:lnTo>
                <a:lnTo>
                  <a:pt x="6778" y="32879"/>
                </a:lnTo>
                <a:cubicBezTo>
                  <a:pt x="5181" y="32529"/>
                  <a:pt x="3375" y="31194"/>
                  <a:pt x="3375" y="28885"/>
                </a:cubicBezTo>
                <a:lnTo>
                  <a:pt x="3375" y="13554"/>
                </a:lnTo>
                <a:cubicBezTo>
                  <a:pt x="3375" y="12141"/>
                  <a:pt x="4043" y="9482"/>
                  <a:pt x="6925" y="8860"/>
                </a:cubicBezTo>
                <a:lnTo>
                  <a:pt x="11993" y="7894"/>
                </a:lnTo>
                <a:lnTo>
                  <a:pt x="22097" y="6000"/>
                </a:lnTo>
                <a:cubicBezTo>
                  <a:pt x="22606" y="5922"/>
                  <a:pt x="22968" y="5879"/>
                  <a:pt x="23172" y="5879"/>
                </a:cubicBezTo>
                <a:cubicBezTo>
                  <a:pt x="23515" y="5879"/>
                  <a:pt x="24356" y="6007"/>
                  <a:pt x="25481" y="6207"/>
                </a:cubicBezTo>
                <a:lnTo>
                  <a:pt x="46347" y="9885"/>
                </a:lnTo>
                <a:lnTo>
                  <a:pt x="46347" y="6779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20" name="Freeform 320"/>
          <p:cNvSpPr>
            <a:spLocks noChangeArrowheads="1"/>
          </p:cNvSpPr>
          <p:nvPr/>
        </p:nvSpPr>
        <p:spPr bwMode="auto">
          <a:xfrm>
            <a:off x="10927412" y="383388"/>
            <a:ext cx="168586" cy="200711"/>
          </a:xfrm>
          <a:custGeom>
            <a:avLst/>
            <a:gdLst/>
            <a:ahLst/>
            <a:cxnLst/>
            <a:rect l="0" t="0" r="r" b="b"/>
            <a:pathLst>
              <a:path w="26550" h="31609">
                <a:moveTo>
                  <a:pt x="26550" y="5596"/>
                </a:moveTo>
                <a:lnTo>
                  <a:pt x="26550" y="0"/>
                </a:lnTo>
                <a:lnTo>
                  <a:pt x="0" y="0"/>
                </a:lnTo>
                <a:lnTo>
                  <a:pt x="0" y="5596"/>
                </a:lnTo>
                <a:lnTo>
                  <a:pt x="9690" y="5596"/>
                </a:lnTo>
                <a:lnTo>
                  <a:pt x="9690" y="26012"/>
                </a:lnTo>
                <a:lnTo>
                  <a:pt x="0" y="26012"/>
                </a:lnTo>
                <a:lnTo>
                  <a:pt x="0" y="31609"/>
                </a:lnTo>
                <a:lnTo>
                  <a:pt x="26550" y="31609"/>
                </a:lnTo>
                <a:lnTo>
                  <a:pt x="26550" y="26012"/>
                </a:lnTo>
                <a:lnTo>
                  <a:pt x="17484" y="26012"/>
                </a:lnTo>
                <a:lnTo>
                  <a:pt x="17484" y="5596"/>
                </a:lnTo>
                <a:lnTo>
                  <a:pt x="26550" y="559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59" name="Text Box 375">
            <a:extLst>
              <a:ext uri="{FF2B5EF4-FFF2-40B4-BE49-F238E27FC236}">
                <a16:creationId xmlns:a16="http://schemas.microsoft.com/office/drawing/2014/main" id="{3BEA7D6A-8BDF-4EBB-AB31-8806ACADD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200" y="831229"/>
            <a:ext cx="478760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latin typeface="Fira Sans Condensed" panose="020B0503050000020004" pitchFamily="34" charset="0"/>
              </a:rPr>
              <a:t>ДРУГИЕ ОБЛАСТИ ПРИМЕНЕНИЯ </a:t>
            </a:r>
            <a:r>
              <a:rPr lang="en-US" b="1" dirty="0">
                <a:latin typeface="Fira Sans Condensed" panose="020B0503050000020004" pitchFamily="34" charset="0"/>
              </a:rPr>
              <a:t>POWERGUIDE</a:t>
            </a:r>
            <a:endParaRPr b="1" kern="2" dirty="0">
              <a:latin typeface="Fira Sans Condensed" panose="020B0503050000020004" pitchFamily="34" charset="0"/>
            </a:endParaRPr>
          </a:p>
        </p:txBody>
      </p:sp>
      <p:sp>
        <p:nvSpPr>
          <p:cNvPr id="29" name="Прямоугольник: скругленные углы 11">
            <a:extLst>
              <a:ext uri="{FF2B5EF4-FFF2-40B4-BE49-F238E27FC236}">
                <a16:creationId xmlns:a16="http://schemas.microsoft.com/office/drawing/2014/main" id="{A45782A8-E441-4401-AE70-0FBED492C7EB}"/>
              </a:ext>
            </a:extLst>
          </p:cNvPr>
          <p:cNvSpPr/>
          <p:nvPr/>
        </p:nvSpPr>
        <p:spPr>
          <a:xfrm>
            <a:off x="682573" y="3876577"/>
            <a:ext cx="5094515" cy="2185921"/>
          </a:xfrm>
          <a:prstGeom prst="roundRect">
            <a:avLst>
              <a:gd name="adj" fmla="val 7373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>
              <a:latin typeface="Fira Sans Condensed Light" panose="020B0403050000020004" pitchFamily="34" charset="0"/>
            </a:endParaRPr>
          </a:p>
        </p:txBody>
      </p:sp>
      <p:sp>
        <p:nvSpPr>
          <p:cNvPr id="30" name="Прямоугольник: скругленные углы 9">
            <a:extLst>
              <a:ext uri="{FF2B5EF4-FFF2-40B4-BE49-F238E27FC236}">
                <a16:creationId xmlns:a16="http://schemas.microsoft.com/office/drawing/2014/main" id="{16FB1F9A-E07F-4411-AD89-EB462DBA4657}"/>
              </a:ext>
            </a:extLst>
          </p:cNvPr>
          <p:cNvSpPr/>
          <p:nvPr/>
        </p:nvSpPr>
        <p:spPr>
          <a:xfrm>
            <a:off x="6268845" y="1473800"/>
            <a:ext cx="5094515" cy="2185921"/>
          </a:xfrm>
          <a:prstGeom prst="roundRect">
            <a:avLst>
              <a:gd name="adj" fmla="val 7373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>
              <a:latin typeface="Fira Sans Condensed Light" panose="020B0403050000020004" pitchFamily="34" charset="0"/>
            </a:endParaRP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B56318FF-BBBC-45BD-BD3F-A5AD19F788AD}"/>
              </a:ext>
            </a:extLst>
          </p:cNvPr>
          <p:cNvSpPr txBox="1"/>
          <p:nvPr/>
        </p:nvSpPr>
        <p:spPr>
          <a:xfrm>
            <a:off x="6420898" y="2058344"/>
            <a:ext cx="4929677" cy="14844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>
              <a:spcBef>
                <a:spcPts val="600"/>
              </a:spcBef>
            </a:pPr>
            <a:r>
              <a:rPr lang="ru-RU" sz="1400" b="1" dirty="0">
                <a:solidFill>
                  <a:schemeClr val="tx2"/>
                </a:solidFill>
                <a:latin typeface="Fira Sans Condensed" panose="020B0503050000020004" pitchFamily="34" charset="0"/>
              </a:rPr>
              <a:t>Инструкции по  эксплуатации </a:t>
            </a:r>
          </a:p>
          <a:p>
            <a:pPr fontAlgn="base">
              <a:spcBef>
                <a:spcPts val="600"/>
              </a:spcBef>
            </a:pPr>
            <a:r>
              <a:rPr lang="ru-RU" sz="1100" dirty="0">
                <a:latin typeface="Fira Sans Condensed Light" panose="020B0403050000020004" pitchFamily="34" charset="0"/>
              </a:rPr>
              <a:t>Снабдите своих заказчиков наглядными иллюстрациями процедур эксплуатации сложных изделий </a:t>
            </a:r>
          </a:p>
          <a:p>
            <a:pPr marL="171450" indent="-171450" fontAlgn="base">
              <a:spcBef>
                <a:spcPts val="200"/>
              </a:spcBef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Fira Sans Condensed Light" panose="020B0403050000020004" pitchFamily="34" charset="0"/>
              </a:rPr>
              <a:t>Устройство и расположение узлов и агрегатов</a:t>
            </a:r>
          </a:p>
          <a:p>
            <a:pPr marL="171450" indent="-171450" fontAlgn="base">
              <a:spcBef>
                <a:spcPts val="200"/>
              </a:spcBef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Fira Sans Condensed Light" panose="020B0403050000020004" pitchFamily="34" charset="0"/>
              </a:rPr>
              <a:t>Электронные каталоги изделия </a:t>
            </a:r>
          </a:p>
          <a:p>
            <a:pPr marL="171450" indent="-171450" fontAlgn="base">
              <a:spcBef>
                <a:spcPts val="200"/>
              </a:spcBef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Fira Sans Condensed Light" panose="020B0403050000020004" pitchFamily="34" charset="0"/>
              </a:rPr>
              <a:t>Поиск и устранение неисправностей</a:t>
            </a:r>
          </a:p>
        </p:txBody>
      </p:sp>
      <p:sp>
        <p:nvSpPr>
          <p:cNvPr id="32" name="Прямоугольник: скругленные углы 8">
            <a:extLst>
              <a:ext uri="{FF2B5EF4-FFF2-40B4-BE49-F238E27FC236}">
                <a16:creationId xmlns:a16="http://schemas.microsoft.com/office/drawing/2014/main" id="{4983F097-A1FF-4CB8-BE10-4C4F0E418A4A}"/>
              </a:ext>
            </a:extLst>
          </p:cNvPr>
          <p:cNvSpPr/>
          <p:nvPr/>
        </p:nvSpPr>
        <p:spPr>
          <a:xfrm>
            <a:off x="682573" y="1473800"/>
            <a:ext cx="5094515" cy="2185921"/>
          </a:xfrm>
          <a:prstGeom prst="roundRect">
            <a:avLst>
              <a:gd name="adj" fmla="val 7373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>
              <a:latin typeface="Fira Sans Condensed Light" panose="020B0403050000020004" pitchFamily="34" charset="0"/>
            </a:endParaRPr>
          </a:p>
        </p:txBody>
      </p:sp>
      <p:sp>
        <p:nvSpPr>
          <p:cNvPr id="33" name="Прямоугольник: скругленные углы 12">
            <a:extLst>
              <a:ext uri="{FF2B5EF4-FFF2-40B4-BE49-F238E27FC236}">
                <a16:creationId xmlns:a16="http://schemas.microsoft.com/office/drawing/2014/main" id="{83B4836F-0E5F-4785-8C50-B443FE4BEB86}"/>
              </a:ext>
            </a:extLst>
          </p:cNvPr>
          <p:cNvSpPr/>
          <p:nvPr/>
        </p:nvSpPr>
        <p:spPr>
          <a:xfrm>
            <a:off x="6268845" y="3876577"/>
            <a:ext cx="5094515" cy="2185921"/>
          </a:xfrm>
          <a:prstGeom prst="roundRect">
            <a:avLst>
              <a:gd name="adj" fmla="val 7373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>
              <a:latin typeface="Fira Sans Condensed Light" panose="020B0403050000020004" pitchFamily="34" charset="0"/>
            </a:endParaRP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D445BCAE-B906-42AC-BE3F-CAE6344FC7DA}"/>
              </a:ext>
            </a:extLst>
          </p:cNvPr>
          <p:cNvSpPr txBox="1"/>
          <p:nvPr/>
        </p:nvSpPr>
        <p:spPr>
          <a:xfrm>
            <a:off x="849526" y="2058343"/>
            <a:ext cx="4668060" cy="12901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>
              <a:spcBef>
                <a:spcPts val="600"/>
              </a:spcBef>
            </a:pPr>
            <a:r>
              <a:rPr lang="ru-RU" sz="1400" b="1" dirty="0">
                <a:solidFill>
                  <a:schemeClr val="tx2"/>
                </a:solidFill>
                <a:latin typeface="Fira Sans Condensed" panose="020B0503050000020004" pitchFamily="34" charset="0"/>
              </a:rPr>
              <a:t>Производственные инструкции по сборке</a:t>
            </a:r>
          </a:p>
          <a:p>
            <a:pPr fontAlgn="base">
              <a:spcBef>
                <a:spcPts val="600"/>
              </a:spcBef>
            </a:pPr>
            <a:r>
              <a:rPr lang="ru-RU" sz="1100" dirty="0">
                <a:latin typeface="Fira Sans Condensed Light" panose="020B0403050000020004" pitchFamily="34" charset="0"/>
              </a:rPr>
              <a:t>Предоставьте наглядные справочные материалы для выполнения сложных технологических операций</a:t>
            </a:r>
          </a:p>
          <a:p>
            <a:pPr marL="171450" indent="-171450" fontAlgn="base">
              <a:spcBef>
                <a:spcPts val="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Fira Sans Condensed Light" panose="020B0403050000020004" pitchFamily="34" charset="0"/>
              </a:rPr>
              <a:t>Сокращение времени и повышение качества работы </a:t>
            </a:r>
          </a:p>
          <a:p>
            <a:pPr marL="171450" indent="-171450" fontAlgn="base">
              <a:spcBef>
                <a:spcPts val="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Fira Sans Condensed Light" panose="020B0403050000020004" pitchFamily="34" charset="0"/>
              </a:rPr>
              <a:t>Отображение оснащения, норм времени и расхода материалов</a:t>
            </a:r>
          </a:p>
          <a:p>
            <a:pPr marL="171450" indent="-171450" fontAlgn="base">
              <a:spcBef>
                <a:spcPts val="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Fira Sans Condensed Light" panose="020B0403050000020004" pitchFamily="34" charset="0"/>
              </a:rPr>
              <a:t>Интеграция с системами ТПП</a:t>
            </a:r>
          </a:p>
        </p:txBody>
      </p:sp>
      <p:sp>
        <p:nvSpPr>
          <p:cNvPr id="36" name="CuadroTexto 6">
            <a:extLst>
              <a:ext uri="{FF2B5EF4-FFF2-40B4-BE49-F238E27FC236}">
                <a16:creationId xmlns:a16="http://schemas.microsoft.com/office/drawing/2014/main" id="{4D4E0B35-69A0-47DB-B967-7AAD8463BCB1}"/>
              </a:ext>
            </a:extLst>
          </p:cNvPr>
          <p:cNvSpPr txBox="1"/>
          <p:nvPr/>
        </p:nvSpPr>
        <p:spPr>
          <a:xfrm>
            <a:off x="5321422" y="1473800"/>
            <a:ext cx="2856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ira Sans Condensed Light" panose="020B0403050000020004" pitchFamily="34" charset="0"/>
              </a:rPr>
              <a:t>01</a:t>
            </a:r>
            <a:endParaRPr lang="es-ES" sz="900" b="1" dirty="0">
              <a:solidFill>
                <a:schemeClr val="tx2">
                  <a:lumMod val="20000"/>
                  <a:lumOff val="80000"/>
                </a:schemeClr>
              </a:solidFill>
              <a:latin typeface="Fira Sans Condensed Light" panose="020B0403050000020004" pitchFamily="34" charset="0"/>
            </a:endParaRPr>
          </a:p>
        </p:txBody>
      </p:sp>
      <p:sp>
        <p:nvSpPr>
          <p:cNvPr id="37" name="CuadroTexto 26">
            <a:extLst>
              <a:ext uri="{FF2B5EF4-FFF2-40B4-BE49-F238E27FC236}">
                <a16:creationId xmlns:a16="http://schemas.microsoft.com/office/drawing/2014/main" id="{23B3B930-EA93-422B-9ADA-F1D5EEA01694}"/>
              </a:ext>
            </a:extLst>
          </p:cNvPr>
          <p:cNvSpPr txBox="1"/>
          <p:nvPr/>
        </p:nvSpPr>
        <p:spPr>
          <a:xfrm>
            <a:off x="10929972" y="1473800"/>
            <a:ext cx="2920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ira Sans Condensed Light" panose="020B0403050000020004" pitchFamily="34" charset="0"/>
              </a:rPr>
              <a:t>02</a:t>
            </a:r>
            <a:endParaRPr lang="es-ES" sz="900" b="1" dirty="0">
              <a:solidFill>
                <a:schemeClr val="tx2">
                  <a:lumMod val="20000"/>
                  <a:lumOff val="80000"/>
                </a:schemeClr>
              </a:solidFill>
              <a:latin typeface="Fira Sans Condensed Light" panose="020B0403050000020004" pitchFamily="34" charset="0"/>
            </a:endParaRPr>
          </a:p>
        </p:txBody>
      </p:sp>
      <p:sp>
        <p:nvSpPr>
          <p:cNvPr id="38" name="CuadroTexto 27">
            <a:extLst>
              <a:ext uri="{FF2B5EF4-FFF2-40B4-BE49-F238E27FC236}">
                <a16:creationId xmlns:a16="http://schemas.microsoft.com/office/drawing/2014/main" id="{F7F9896A-9EE2-4485-B1FA-61AFF2E5B0F5}"/>
              </a:ext>
            </a:extLst>
          </p:cNvPr>
          <p:cNvSpPr txBox="1"/>
          <p:nvPr/>
        </p:nvSpPr>
        <p:spPr>
          <a:xfrm>
            <a:off x="10929972" y="3874675"/>
            <a:ext cx="296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ira Sans Condensed Light" panose="020B0403050000020004" pitchFamily="34" charset="0"/>
              </a:rPr>
              <a:t>04</a:t>
            </a:r>
            <a:endParaRPr lang="es-ES" sz="900" b="1" dirty="0">
              <a:solidFill>
                <a:schemeClr val="tx2">
                  <a:lumMod val="20000"/>
                  <a:lumOff val="80000"/>
                </a:schemeClr>
              </a:solidFill>
              <a:latin typeface="Fira Sans Condensed Light" panose="020B0403050000020004" pitchFamily="34" charset="0"/>
            </a:endParaRPr>
          </a:p>
        </p:txBody>
      </p:sp>
      <p:sp>
        <p:nvSpPr>
          <p:cNvPr id="40" name="CuadroTexto 28">
            <a:extLst>
              <a:ext uri="{FF2B5EF4-FFF2-40B4-BE49-F238E27FC236}">
                <a16:creationId xmlns:a16="http://schemas.microsoft.com/office/drawing/2014/main" id="{52FFCB03-7D70-4D78-B688-E5DDF74B5C9A}"/>
              </a:ext>
            </a:extLst>
          </p:cNvPr>
          <p:cNvSpPr txBox="1"/>
          <p:nvPr/>
        </p:nvSpPr>
        <p:spPr>
          <a:xfrm>
            <a:off x="5337209" y="3874675"/>
            <a:ext cx="2936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ira Sans Condensed Light" panose="020B0403050000020004" pitchFamily="34" charset="0"/>
              </a:rPr>
              <a:t>03</a:t>
            </a:r>
            <a:endParaRPr lang="es-ES" sz="900" b="1" dirty="0">
              <a:solidFill>
                <a:schemeClr val="tx2">
                  <a:lumMod val="20000"/>
                  <a:lumOff val="80000"/>
                </a:schemeClr>
              </a:solidFill>
              <a:latin typeface="Fira Sans Condensed Light" panose="020B0403050000020004" pitchFamily="34" charset="0"/>
            </a:endParaRPr>
          </a:p>
        </p:txBody>
      </p:sp>
      <p:pic>
        <p:nvPicPr>
          <p:cNvPr id="41" name="Imagen 7">
            <a:extLst>
              <a:ext uri="{FF2B5EF4-FFF2-40B4-BE49-F238E27FC236}">
                <a16:creationId xmlns:a16="http://schemas.microsoft.com/office/drawing/2014/main" id="{C1865FB8-DD87-48CF-AFB0-8E8A0CA64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315" y="3982341"/>
            <a:ext cx="415068" cy="415068"/>
          </a:xfrm>
          <a:prstGeom prst="rect">
            <a:avLst/>
          </a:prstGeom>
        </p:spPr>
      </p:pic>
      <p:pic>
        <p:nvPicPr>
          <p:cNvPr id="42" name="Imagen 31">
            <a:extLst>
              <a:ext uri="{FF2B5EF4-FFF2-40B4-BE49-F238E27FC236}">
                <a16:creationId xmlns:a16="http://schemas.microsoft.com/office/drawing/2014/main" id="{C9858C8C-993B-42CF-94C2-839CCDABCA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315" y="1580636"/>
            <a:ext cx="451484" cy="445383"/>
          </a:xfrm>
          <a:prstGeom prst="rect">
            <a:avLst/>
          </a:prstGeom>
        </p:spPr>
      </p:pic>
      <p:pic>
        <p:nvPicPr>
          <p:cNvPr id="43" name="Imagen 32">
            <a:extLst>
              <a:ext uri="{FF2B5EF4-FFF2-40B4-BE49-F238E27FC236}">
                <a16:creationId xmlns:a16="http://schemas.microsoft.com/office/drawing/2014/main" id="{337558C5-4F34-447D-99B9-7E8196649B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106" y="3985740"/>
            <a:ext cx="617505" cy="411670"/>
          </a:xfrm>
          <a:prstGeom prst="rect">
            <a:avLst/>
          </a:prstGeom>
        </p:spPr>
      </p:pic>
      <p:pic>
        <p:nvPicPr>
          <p:cNvPr id="44" name="Imagen 33">
            <a:extLst>
              <a:ext uri="{FF2B5EF4-FFF2-40B4-BE49-F238E27FC236}">
                <a16:creationId xmlns:a16="http://schemas.microsoft.com/office/drawing/2014/main" id="{F590C923-41FE-41F2-A17C-41F10B9282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105" y="1584137"/>
            <a:ext cx="450764" cy="450764"/>
          </a:xfrm>
          <a:prstGeom prst="rect">
            <a:avLst/>
          </a:prstGeom>
        </p:spPr>
      </p:pic>
      <p:sp>
        <p:nvSpPr>
          <p:cNvPr id="45" name="TextBox 3">
            <a:extLst>
              <a:ext uri="{FF2B5EF4-FFF2-40B4-BE49-F238E27FC236}">
                <a16:creationId xmlns:a16="http://schemas.microsoft.com/office/drawing/2014/main" id="{017F4AA0-B323-4AE9-889B-6D110AD32FCA}"/>
              </a:ext>
            </a:extLst>
          </p:cNvPr>
          <p:cNvSpPr txBox="1"/>
          <p:nvPr/>
        </p:nvSpPr>
        <p:spPr>
          <a:xfrm>
            <a:off x="849527" y="4417940"/>
            <a:ext cx="4938447" cy="14882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>
              <a:spcBef>
                <a:spcPts val="600"/>
              </a:spcBef>
            </a:pPr>
            <a:r>
              <a:rPr lang="ru-RU" sz="1400" b="1" dirty="0">
                <a:solidFill>
                  <a:schemeClr val="tx2"/>
                </a:solidFill>
                <a:latin typeface="Fira Sans Condensed" panose="020B0503050000020004" pitchFamily="34" charset="0"/>
              </a:rPr>
              <a:t>Руководства по техническом обслуживанию и ремонту</a:t>
            </a:r>
          </a:p>
          <a:p>
            <a:pPr fontAlgn="base">
              <a:spcBef>
                <a:spcPts val="600"/>
              </a:spcBef>
            </a:pPr>
            <a:r>
              <a:rPr lang="ru-RU" sz="1100" dirty="0">
                <a:latin typeface="Fira Sans Condensed Light" panose="020B0403050000020004" pitchFamily="34" charset="0"/>
              </a:rPr>
              <a:t>Повышайте качество технического обслуживания за счет </a:t>
            </a:r>
            <a:br>
              <a:rPr lang="ru-RU" sz="1100" dirty="0">
                <a:latin typeface="Fira Sans Condensed Light" panose="020B0403050000020004" pitchFamily="34" charset="0"/>
              </a:rPr>
            </a:br>
            <a:r>
              <a:rPr lang="ru-RU" sz="1100" dirty="0">
                <a:latin typeface="Fira Sans Condensed Light" panose="020B0403050000020004" pitchFamily="34" charset="0"/>
              </a:rPr>
              <a:t>минимизации ошибок при выполнении сложных операций </a:t>
            </a:r>
            <a:r>
              <a:rPr lang="ru-RU" sz="1100" dirty="0" err="1">
                <a:latin typeface="Fira Sans Condensed Light" panose="020B0403050000020004" pitchFamily="34" charset="0"/>
              </a:rPr>
              <a:t>ТОиР</a:t>
            </a:r>
            <a:endParaRPr lang="ru-RU" sz="1100" dirty="0">
              <a:latin typeface="Fira Sans Condensed Light" panose="020B0403050000020004" pitchFamily="34" charset="0"/>
            </a:endParaRPr>
          </a:p>
          <a:p>
            <a:pPr marL="171450" indent="-171450" fontAlgn="base">
              <a:spcBef>
                <a:spcPts val="200"/>
              </a:spcBef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Fira Sans Condensed Light" panose="020B0403050000020004" pitchFamily="34" charset="0"/>
              </a:rPr>
              <a:t>Пошаговое сопровождение операций во время выполнения</a:t>
            </a:r>
          </a:p>
          <a:p>
            <a:pPr marL="171450" indent="-171450" fontAlgn="base">
              <a:spcBef>
                <a:spcPts val="200"/>
              </a:spcBef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Fira Sans Condensed Light" panose="020B0403050000020004" pitchFamily="34" charset="0"/>
              </a:rPr>
              <a:t>Комплекты ЗИП</a:t>
            </a:r>
          </a:p>
          <a:p>
            <a:pPr marL="171450" indent="-171450" fontAlgn="base">
              <a:spcBef>
                <a:spcPts val="200"/>
              </a:spcBef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Fira Sans Condensed Light" panose="020B0403050000020004" pitchFamily="34" charset="0"/>
              </a:rPr>
              <a:t>Доступ к руководству в нужный момент в любой точке мира </a:t>
            </a: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1CDCD1E4-2F4A-4F5C-B425-A6A69750CE33}"/>
              </a:ext>
            </a:extLst>
          </p:cNvPr>
          <p:cNvSpPr txBox="1"/>
          <p:nvPr/>
        </p:nvSpPr>
        <p:spPr>
          <a:xfrm>
            <a:off x="6511316" y="4417941"/>
            <a:ext cx="4769735" cy="16445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>
              <a:spcBef>
                <a:spcPts val="600"/>
              </a:spcBef>
            </a:pPr>
            <a:r>
              <a:rPr lang="ru-RU" sz="1400" b="1" dirty="0">
                <a:solidFill>
                  <a:schemeClr val="tx2"/>
                </a:solidFill>
                <a:latin typeface="Fira Sans Condensed" panose="020B0503050000020004" pitchFamily="34" charset="0"/>
              </a:rPr>
              <a:t>Системы обучения </a:t>
            </a:r>
          </a:p>
          <a:p>
            <a:pPr fontAlgn="base">
              <a:spcBef>
                <a:spcPts val="600"/>
              </a:spcBef>
            </a:pPr>
            <a:r>
              <a:rPr lang="ru-RU" sz="1100" dirty="0">
                <a:latin typeface="Fira Sans Condensed Light" panose="020B0403050000020004" pitchFamily="34" charset="0"/>
              </a:rPr>
              <a:t>Обучайте сотрудников быстрее с помощью наглядных интерактивных материалов</a:t>
            </a:r>
          </a:p>
          <a:p>
            <a:pPr marL="171450" indent="-171450" fontAlgn="base">
              <a:spcBef>
                <a:spcPts val="200"/>
              </a:spcBef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Fira Sans Condensed Light" panose="020B0403050000020004" pitchFamily="34" charset="0"/>
              </a:rPr>
              <a:t>Цифровой двойник изделия и процесса в виртуальной реальности для оценки реального масштаба, зон обзора и зон доступа </a:t>
            </a:r>
          </a:p>
          <a:p>
            <a:pPr marL="171450" indent="-171450" fontAlgn="base">
              <a:spcBef>
                <a:spcPts val="200"/>
              </a:spcBef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Fira Sans Condensed Light" panose="020B0403050000020004" pitchFamily="34" charset="0"/>
              </a:rPr>
              <a:t>Обучение без необходимости вывода изделия из эксплуатации </a:t>
            </a:r>
            <a:br>
              <a:rPr lang="ru-RU" sz="1100" dirty="0">
                <a:latin typeface="Fira Sans Condensed Light" panose="020B0403050000020004" pitchFamily="34" charset="0"/>
              </a:rPr>
            </a:br>
            <a:r>
              <a:rPr lang="ru-RU" sz="1100" dirty="0">
                <a:latin typeface="Fira Sans Condensed Light" panose="020B0403050000020004" pitchFamily="34" charset="0"/>
              </a:rPr>
              <a:t>и нахождения в цеху </a:t>
            </a:r>
          </a:p>
          <a:p>
            <a:pPr marL="171450" indent="-171450" fontAlgn="base">
              <a:spcBef>
                <a:spcPts val="200"/>
              </a:spcBef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Fira Sans Condensed Light" panose="020B0403050000020004" pitchFamily="34" charset="0"/>
              </a:rPr>
              <a:t>Повышение универсальности навыков сотрудников</a:t>
            </a:r>
          </a:p>
        </p:txBody>
      </p:sp>
      <p:sp>
        <p:nvSpPr>
          <p:cNvPr id="48" name="Freeform 322">
            <a:extLst>
              <a:ext uri="{FF2B5EF4-FFF2-40B4-BE49-F238E27FC236}">
                <a16:creationId xmlns:a16="http://schemas.microsoft.com/office/drawing/2014/main" id="{E665E31F-532D-4DE4-B832-A812BB738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57" y="0"/>
            <a:ext cx="1913878" cy="1104983"/>
          </a:xfrm>
          <a:custGeom>
            <a:avLst/>
            <a:gdLst/>
            <a:ahLst/>
            <a:cxnLst/>
            <a:rect l="0" t="0" r="r" b="b"/>
            <a:pathLst>
              <a:path w="301398" h="174013">
                <a:moveTo>
                  <a:pt x="301398" y="174013"/>
                </a:moveTo>
                <a:lnTo>
                  <a:pt x="0" y="0"/>
                </a:lnTo>
                <a:lnTo>
                  <a:pt x="301398" y="0"/>
                </a:lnTo>
                <a:lnTo>
                  <a:pt x="301398" y="174013"/>
                </a:lnTo>
                <a:close/>
              </a:path>
            </a:pathLst>
          </a:custGeom>
          <a:solidFill>
            <a:schemeClr val="accent6">
              <a:alpha val="40000"/>
            </a:schemeClr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49" name="Freeform 323">
            <a:extLst>
              <a:ext uri="{FF2B5EF4-FFF2-40B4-BE49-F238E27FC236}">
                <a16:creationId xmlns:a16="http://schemas.microsoft.com/office/drawing/2014/main" id="{1BC5832F-34D5-402C-9562-7E6E55CCC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828" y="0"/>
            <a:ext cx="1913897" cy="1104983"/>
          </a:xfrm>
          <a:custGeom>
            <a:avLst/>
            <a:gdLst/>
            <a:ahLst/>
            <a:cxnLst/>
            <a:rect l="0" t="0" r="r" b="b"/>
            <a:pathLst>
              <a:path w="301401" h="174013">
                <a:moveTo>
                  <a:pt x="0" y="174013"/>
                </a:moveTo>
                <a:lnTo>
                  <a:pt x="3" y="0"/>
                </a:lnTo>
                <a:lnTo>
                  <a:pt x="301401" y="0"/>
                </a:lnTo>
                <a:lnTo>
                  <a:pt x="0" y="174013"/>
                </a:lnTo>
                <a:close/>
              </a:path>
            </a:pathLst>
          </a:custGeom>
          <a:solidFill>
            <a:schemeClr val="accent5">
              <a:alpha val="40000"/>
            </a:schemeClr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50" name="Freeform 325">
            <a:extLst>
              <a:ext uri="{FF2B5EF4-FFF2-40B4-BE49-F238E27FC236}">
                <a16:creationId xmlns:a16="http://schemas.microsoft.com/office/drawing/2014/main" id="{1511CFA4-FBE7-4BC8-88C7-B6F88996C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29" y="-2464"/>
            <a:ext cx="554270" cy="2347931"/>
          </a:xfrm>
          <a:custGeom>
            <a:avLst/>
            <a:gdLst/>
            <a:ahLst/>
            <a:cxnLst/>
            <a:rect l="0" t="0" r="r" b="b"/>
            <a:pathLst>
              <a:path w="103126" h="348751">
                <a:moveTo>
                  <a:pt x="0" y="348751"/>
                </a:moveTo>
                <a:lnTo>
                  <a:pt x="103126" y="348751"/>
                </a:lnTo>
                <a:lnTo>
                  <a:pt x="103126" y="0"/>
                </a:lnTo>
                <a:lnTo>
                  <a:pt x="0" y="0"/>
                </a:lnTo>
                <a:lnTo>
                  <a:pt x="0" y="348751"/>
                </a:lnTo>
                <a:close/>
              </a:path>
            </a:pathLst>
          </a:custGeom>
          <a:solidFill>
            <a:schemeClr val="tx2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1" name="Freeform 326">
            <a:extLst>
              <a:ext uri="{FF2B5EF4-FFF2-40B4-BE49-F238E27FC236}">
                <a16:creationId xmlns:a16="http://schemas.microsoft.com/office/drawing/2014/main" id="{7676000B-C40C-4A2D-916B-4FE41814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2" name="Freeform 327">
            <a:extLst>
              <a:ext uri="{FF2B5EF4-FFF2-40B4-BE49-F238E27FC236}">
                <a16:creationId xmlns:a16="http://schemas.microsoft.com/office/drawing/2014/main" id="{B7A027BA-F762-4076-8A91-02358F26D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761852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3" name="Freeform 328">
            <a:extLst>
              <a:ext uri="{FF2B5EF4-FFF2-40B4-BE49-F238E27FC236}">
                <a16:creationId xmlns:a16="http://schemas.microsoft.com/office/drawing/2014/main" id="{3DABAD04-C17D-40A8-AF3E-875FA092B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4" name="Freeform 329">
            <a:extLst>
              <a:ext uri="{FF2B5EF4-FFF2-40B4-BE49-F238E27FC236}">
                <a16:creationId xmlns:a16="http://schemas.microsoft.com/office/drawing/2014/main" id="{D20FFB72-BF1F-4F32-B058-1166481E4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5" name="Freeform 330">
            <a:extLst>
              <a:ext uri="{FF2B5EF4-FFF2-40B4-BE49-F238E27FC236}">
                <a16:creationId xmlns:a16="http://schemas.microsoft.com/office/drawing/2014/main" id="{5C5167D0-5A8A-4014-9EC7-8FD076345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0" name="Freeform 331">
            <a:extLst>
              <a:ext uri="{FF2B5EF4-FFF2-40B4-BE49-F238E27FC236}">
                <a16:creationId xmlns:a16="http://schemas.microsoft.com/office/drawing/2014/main" id="{99736474-5448-4E34-81A3-D3F3197D3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34" y="1593260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1" name="Freeform 332">
            <a:extLst>
              <a:ext uri="{FF2B5EF4-FFF2-40B4-BE49-F238E27FC236}">
                <a16:creationId xmlns:a16="http://schemas.microsoft.com/office/drawing/2014/main" id="{15827C5D-54B2-4F75-A31F-D7256F6C2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77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2" name="Freeform 333">
            <a:extLst>
              <a:ext uri="{FF2B5EF4-FFF2-40B4-BE49-F238E27FC236}">
                <a16:creationId xmlns:a16="http://schemas.microsoft.com/office/drawing/2014/main" id="{B0E93864-906D-4400-843D-29422D435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649451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3" name="Freeform 334">
            <a:extLst>
              <a:ext uri="{FF2B5EF4-FFF2-40B4-BE49-F238E27FC236}">
                <a16:creationId xmlns:a16="http://schemas.microsoft.com/office/drawing/2014/main" id="{6F81B39D-28E1-432C-8568-E8C336977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81805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4" name="Freeform 335">
            <a:extLst>
              <a:ext uri="{FF2B5EF4-FFF2-40B4-BE49-F238E27FC236}">
                <a16:creationId xmlns:a16="http://schemas.microsoft.com/office/drawing/2014/main" id="{72C405D0-B2C5-4425-97B8-C2A4EA791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60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5" name="Freeform 336">
            <a:extLst>
              <a:ext uri="{FF2B5EF4-FFF2-40B4-BE49-F238E27FC236}">
                <a16:creationId xmlns:a16="http://schemas.microsoft.com/office/drawing/2014/main" id="{B4C5420A-3F47-46C2-B10A-FFF91EE76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6" name="Freeform 337">
            <a:extLst>
              <a:ext uri="{FF2B5EF4-FFF2-40B4-BE49-F238E27FC236}">
                <a16:creationId xmlns:a16="http://schemas.microsoft.com/office/drawing/2014/main" id="{A844689C-A2C4-4BBC-8085-9C693BFAB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7" name="Freeform 338">
            <a:extLst>
              <a:ext uri="{FF2B5EF4-FFF2-40B4-BE49-F238E27FC236}">
                <a16:creationId xmlns:a16="http://schemas.microsoft.com/office/drawing/2014/main" id="{534B7D29-38C9-447E-B925-61D6982A9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705648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8" name="Freeform 339">
            <a:extLst>
              <a:ext uri="{FF2B5EF4-FFF2-40B4-BE49-F238E27FC236}">
                <a16:creationId xmlns:a16="http://schemas.microsoft.com/office/drawing/2014/main" id="{5E665EAC-85A7-4D89-866B-E5F2CCC1E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874247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9" name="Freeform 340">
            <a:extLst>
              <a:ext uri="{FF2B5EF4-FFF2-40B4-BE49-F238E27FC236}">
                <a16:creationId xmlns:a16="http://schemas.microsoft.com/office/drawing/2014/main" id="{861E302C-1A48-4255-84E0-CAF65EEBB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874247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0" name="Freeform 341">
            <a:extLst>
              <a:ext uri="{FF2B5EF4-FFF2-40B4-BE49-F238E27FC236}">
                <a16:creationId xmlns:a16="http://schemas.microsoft.com/office/drawing/2014/main" id="{546C7504-98CF-4931-B078-22179B543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1" name="Freeform 342">
            <a:extLst>
              <a:ext uri="{FF2B5EF4-FFF2-40B4-BE49-F238E27FC236}">
                <a16:creationId xmlns:a16="http://schemas.microsoft.com/office/drawing/2014/main" id="{77656B31-2813-4F85-962F-BA493E52F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70" y="159326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</p:spTree>
    <p:extLst>
      <p:ext uri="{BB962C8B-B14F-4D97-AF65-F5344CB8AC3E}">
        <p14:creationId xmlns:p14="http://schemas.microsoft.com/office/powerpoint/2010/main" val="27816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Freeform 525"/>
          <p:cNvSpPr>
            <a:spLocks noChangeArrowheads="1"/>
          </p:cNvSpPr>
          <p:nvPr/>
        </p:nvSpPr>
        <p:spPr bwMode="auto">
          <a:xfrm>
            <a:off x="476250" y="476282"/>
            <a:ext cx="419005" cy="5905481"/>
          </a:xfrm>
          <a:custGeom>
            <a:avLst/>
            <a:gdLst/>
            <a:ahLst/>
            <a:cxnLst/>
            <a:rect l="0" t="0" r="r" b="b"/>
            <a:pathLst>
              <a:path w="65985" h="929997">
                <a:moveTo>
                  <a:pt x="17982" y="897150"/>
                </a:moveTo>
                <a:cubicBezTo>
                  <a:pt x="21116" y="894044"/>
                  <a:pt x="24978" y="892491"/>
                  <a:pt x="29578" y="892491"/>
                </a:cubicBezTo>
                <a:cubicBezTo>
                  <a:pt x="34178" y="892491"/>
                  <a:pt x="38044" y="894044"/>
                  <a:pt x="41175" y="897150"/>
                </a:cubicBezTo>
                <a:cubicBezTo>
                  <a:pt x="44307" y="900259"/>
                  <a:pt x="45872" y="904453"/>
                  <a:pt x="45872" y="909737"/>
                </a:cubicBezTo>
                <a:lnTo>
                  <a:pt x="45872" y="919794"/>
                </a:lnTo>
                <a:lnTo>
                  <a:pt x="65544" y="919794"/>
                </a:lnTo>
                <a:lnTo>
                  <a:pt x="65544" y="929997"/>
                </a:lnTo>
                <a:lnTo>
                  <a:pt x="13285" y="929997"/>
                </a:lnTo>
                <a:lnTo>
                  <a:pt x="13285" y="909737"/>
                </a:lnTo>
                <a:cubicBezTo>
                  <a:pt x="13285" y="904453"/>
                  <a:pt x="14850" y="900259"/>
                  <a:pt x="17982" y="897150"/>
                </a:cubicBezTo>
                <a:moveTo>
                  <a:pt x="34753" y="904747"/>
                </a:moveTo>
                <a:cubicBezTo>
                  <a:pt x="33457" y="903378"/>
                  <a:pt x="31732" y="902691"/>
                  <a:pt x="29578" y="902691"/>
                </a:cubicBezTo>
                <a:cubicBezTo>
                  <a:pt x="27425" y="902691"/>
                  <a:pt x="25691" y="903378"/>
                  <a:pt x="24369" y="904747"/>
                </a:cubicBezTo>
                <a:cubicBezTo>
                  <a:pt x="23047" y="906119"/>
                  <a:pt x="22388" y="907953"/>
                  <a:pt x="22388" y="910253"/>
                </a:cubicBezTo>
                <a:lnTo>
                  <a:pt x="22388" y="919794"/>
                </a:lnTo>
                <a:lnTo>
                  <a:pt x="36700" y="919794"/>
                </a:lnTo>
                <a:lnTo>
                  <a:pt x="36700" y="910253"/>
                </a:lnTo>
                <a:cubicBezTo>
                  <a:pt x="36700" y="907953"/>
                  <a:pt x="36050" y="906119"/>
                  <a:pt x="34753" y="904747"/>
                </a:cubicBezTo>
                <a:moveTo>
                  <a:pt x="65544" y="849847"/>
                </a:moveTo>
                <a:lnTo>
                  <a:pt x="65544" y="884269"/>
                </a:lnTo>
                <a:lnTo>
                  <a:pt x="13285" y="884269"/>
                </a:lnTo>
                <a:lnTo>
                  <a:pt x="13285" y="849847"/>
                </a:lnTo>
                <a:lnTo>
                  <a:pt x="22388" y="849847"/>
                </a:lnTo>
                <a:lnTo>
                  <a:pt x="22388" y="874069"/>
                </a:lnTo>
                <a:lnTo>
                  <a:pt x="34644" y="874069"/>
                </a:lnTo>
                <a:lnTo>
                  <a:pt x="34644" y="853444"/>
                </a:lnTo>
                <a:lnTo>
                  <a:pt x="43744" y="853444"/>
                </a:lnTo>
                <a:lnTo>
                  <a:pt x="43744" y="874069"/>
                </a:lnTo>
                <a:lnTo>
                  <a:pt x="56441" y="874069"/>
                </a:lnTo>
                <a:lnTo>
                  <a:pt x="56441" y="849847"/>
                </a:lnTo>
                <a:lnTo>
                  <a:pt x="65544" y="849847"/>
                </a:lnTo>
                <a:close/>
                <a:moveTo>
                  <a:pt x="65544" y="799500"/>
                </a:moveTo>
                <a:lnTo>
                  <a:pt x="65544" y="810140"/>
                </a:lnTo>
                <a:lnTo>
                  <a:pt x="56294" y="813225"/>
                </a:lnTo>
                <a:lnTo>
                  <a:pt x="56294" y="831794"/>
                </a:lnTo>
                <a:lnTo>
                  <a:pt x="65544" y="834950"/>
                </a:lnTo>
                <a:lnTo>
                  <a:pt x="65544" y="845590"/>
                </a:lnTo>
                <a:lnTo>
                  <a:pt x="13285" y="826581"/>
                </a:lnTo>
                <a:lnTo>
                  <a:pt x="13285" y="818581"/>
                </a:lnTo>
                <a:lnTo>
                  <a:pt x="65544" y="799500"/>
                </a:lnTo>
                <a:close/>
                <a:moveTo>
                  <a:pt x="47707" y="815937"/>
                </a:moveTo>
                <a:lnTo>
                  <a:pt x="28700" y="822325"/>
                </a:lnTo>
                <a:lnTo>
                  <a:pt x="47707" y="828931"/>
                </a:lnTo>
                <a:lnTo>
                  <a:pt x="47707" y="815937"/>
                </a:lnTo>
                <a:close/>
                <a:moveTo>
                  <a:pt x="65544" y="753478"/>
                </a:moveTo>
                <a:lnTo>
                  <a:pt x="65544" y="763681"/>
                </a:lnTo>
                <a:lnTo>
                  <a:pt x="22388" y="763681"/>
                </a:lnTo>
                <a:lnTo>
                  <a:pt x="22388" y="776159"/>
                </a:lnTo>
                <a:lnTo>
                  <a:pt x="37578" y="776159"/>
                </a:lnTo>
                <a:cubicBezTo>
                  <a:pt x="44772" y="776159"/>
                  <a:pt x="50435" y="776781"/>
                  <a:pt x="54569" y="778031"/>
                </a:cubicBezTo>
                <a:cubicBezTo>
                  <a:pt x="58707" y="779278"/>
                  <a:pt x="61566" y="781037"/>
                  <a:pt x="63157" y="783315"/>
                </a:cubicBezTo>
                <a:cubicBezTo>
                  <a:pt x="64747" y="785590"/>
                  <a:pt x="65544" y="788609"/>
                  <a:pt x="65544" y="792378"/>
                </a:cubicBezTo>
                <a:lnTo>
                  <a:pt x="65544" y="796415"/>
                </a:lnTo>
                <a:lnTo>
                  <a:pt x="56441" y="796415"/>
                </a:lnTo>
                <a:lnTo>
                  <a:pt x="56441" y="794947"/>
                </a:lnTo>
                <a:cubicBezTo>
                  <a:pt x="56441" y="793528"/>
                  <a:pt x="56185" y="792318"/>
                  <a:pt x="55672" y="791315"/>
                </a:cubicBezTo>
                <a:cubicBezTo>
                  <a:pt x="55157" y="790312"/>
                  <a:pt x="54228" y="789381"/>
                  <a:pt x="52882" y="788525"/>
                </a:cubicBezTo>
                <a:cubicBezTo>
                  <a:pt x="51538" y="787668"/>
                  <a:pt x="49544" y="787034"/>
                  <a:pt x="46900" y="786615"/>
                </a:cubicBezTo>
                <a:cubicBezTo>
                  <a:pt x="44260" y="786200"/>
                  <a:pt x="40957" y="785993"/>
                  <a:pt x="36991" y="785993"/>
                </a:cubicBezTo>
                <a:lnTo>
                  <a:pt x="13285" y="785993"/>
                </a:lnTo>
                <a:lnTo>
                  <a:pt x="13285" y="753478"/>
                </a:lnTo>
                <a:lnTo>
                  <a:pt x="65544" y="753478"/>
                </a:lnTo>
                <a:close/>
                <a:moveTo>
                  <a:pt x="65544" y="701587"/>
                </a:moveTo>
                <a:lnTo>
                  <a:pt x="65544" y="711790"/>
                </a:lnTo>
                <a:lnTo>
                  <a:pt x="32000" y="711790"/>
                </a:lnTo>
                <a:lnTo>
                  <a:pt x="65544" y="732121"/>
                </a:lnTo>
                <a:lnTo>
                  <a:pt x="65544" y="741221"/>
                </a:lnTo>
                <a:lnTo>
                  <a:pt x="13285" y="741221"/>
                </a:lnTo>
                <a:lnTo>
                  <a:pt x="13285" y="731018"/>
                </a:lnTo>
                <a:lnTo>
                  <a:pt x="46753" y="731018"/>
                </a:lnTo>
                <a:lnTo>
                  <a:pt x="13285" y="710690"/>
                </a:lnTo>
                <a:lnTo>
                  <a:pt x="13285" y="701587"/>
                </a:lnTo>
                <a:lnTo>
                  <a:pt x="65544" y="701587"/>
                </a:lnTo>
                <a:close/>
                <a:moveTo>
                  <a:pt x="65985" y="673990"/>
                </a:moveTo>
                <a:cubicBezTo>
                  <a:pt x="65985" y="678884"/>
                  <a:pt x="64575" y="683056"/>
                  <a:pt x="61763" y="686506"/>
                </a:cubicBezTo>
                <a:cubicBezTo>
                  <a:pt x="58950" y="689952"/>
                  <a:pt x="54925" y="692121"/>
                  <a:pt x="49691" y="692999"/>
                </a:cubicBezTo>
                <a:lnTo>
                  <a:pt x="49691" y="682871"/>
                </a:lnTo>
                <a:cubicBezTo>
                  <a:pt x="54632" y="681552"/>
                  <a:pt x="57104" y="678565"/>
                  <a:pt x="57104" y="673918"/>
                </a:cubicBezTo>
                <a:cubicBezTo>
                  <a:pt x="57104" y="671374"/>
                  <a:pt x="56454" y="669343"/>
                  <a:pt x="55157" y="667827"/>
                </a:cubicBezTo>
                <a:cubicBezTo>
                  <a:pt x="53860" y="666309"/>
                  <a:pt x="52160" y="665549"/>
                  <a:pt x="50057" y="665549"/>
                </a:cubicBezTo>
                <a:cubicBezTo>
                  <a:pt x="47807" y="665549"/>
                  <a:pt x="46069" y="666224"/>
                  <a:pt x="44847" y="667568"/>
                </a:cubicBezTo>
                <a:cubicBezTo>
                  <a:pt x="43622" y="668915"/>
                  <a:pt x="43010" y="670884"/>
                  <a:pt x="43010" y="673477"/>
                </a:cubicBezTo>
                <a:lnTo>
                  <a:pt x="43010" y="680231"/>
                </a:lnTo>
                <a:lnTo>
                  <a:pt x="34644" y="680231"/>
                </a:lnTo>
                <a:lnTo>
                  <a:pt x="34644" y="673406"/>
                </a:lnTo>
                <a:cubicBezTo>
                  <a:pt x="34644" y="671152"/>
                  <a:pt x="34069" y="669402"/>
                  <a:pt x="32919" y="668156"/>
                </a:cubicBezTo>
                <a:cubicBezTo>
                  <a:pt x="31769" y="666909"/>
                  <a:pt x="30141" y="666284"/>
                  <a:pt x="28038" y="666284"/>
                </a:cubicBezTo>
                <a:cubicBezTo>
                  <a:pt x="26032" y="666284"/>
                  <a:pt x="24453" y="666968"/>
                  <a:pt x="23303" y="668340"/>
                </a:cubicBezTo>
                <a:cubicBezTo>
                  <a:pt x="22153" y="669709"/>
                  <a:pt x="21578" y="671546"/>
                  <a:pt x="21578" y="673843"/>
                </a:cubicBezTo>
                <a:cubicBezTo>
                  <a:pt x="21578" y="676240"/>
                  <a:pt x="22275" y="678187"/>
                  <a:pt x="23672" y="679681"/>
                </a:cubicBezTo>
                <a:cubicBezTo>
                  <a:pt x="25066" y="681171"/>
                  <a:pt x="26888" y="682187"/>
                  <a:pt x="29138" y="682724"/>
                </a:cubicBezTo>
                <a:lnTo>
                  <a:pt x="29138" y="692927"/>
                </a:lnTo>
                <a:cubicBezTo>
                  <a:pt x="23903" y="692046"/>
                  <a:pt x="19878" y="689881"/>
                  <a:pt x="17066" y="686431"/>
                </a:cubicBezTo>
                <a:cubicBezTo>
                  <a:pt x="14250" y="682981"/>
                  <a:pt x="12844" y="678762"/>
                  <a:pt x="12844" y="673771"/>
                </a:cubicBezTo>
                <a:cubicBezTo>
                  <a:pt x="12844" y="668584"/>
                  <a:pt x="14166" y="664340"/>
                  <a:pt x="16810" y="661037"/>
                </a:cubicBezTo>
                <a:cubicBezTo>
                  <a:pt x="19450" y="657734"/>
                  <a:pt x="22950" y="656084"/>
                  <a:pt x="27303" y="656084"/>
                </a:cubicBezTo>
                <a:cubicBezTo>
                  <a:pt x="32344" y="656084"/>
                  <a:pt x="36088" y="658359"/>
                  <a:pt x="38535" y="662909"/>
                </a:cubicBezTo>
                <a:cubicBezTo>
                  <a:pt x="40785" y="657868"/>
                  <a:pt x="44747" y="655349"/>
                  <a:pt x="50425" y="655349"/>
                </a:cubicBezTo>
                <a:cubicBezTo>
                  <a:pt x="55122" y="655349"/>
                  <a:pt x="58888" y="657087"/>
                  <a:pt x="61729" y="660559"/>
                </a:cubicBezTo>
                <a:cubicBezTo>
                  <a:pt x="64563" y="664034"/>
                  <a:pt x="65985" y="668512"/>
                  <a:pt x="65985" y="673990"/>
                </a:cubicBezTo>
                <a:moveTo>
                  <a:pt x="26278" y="609330"/>
                </a:moveTo>
                <a:cubicBezTo>
                  <a:pt x="29163" y="608743"/>
                  <a:pt x="33544" y="608449"/>
                  <a:pt x="39416" y="608449"/>
                </a:cubicBezTo>
                <a:cubicBezTo>
                  <a:pt x="45285" y="608449"/>
                  <a:pt x="49666" y="608743"/>
                  <a:pt x="52553" y="609330"/>
                </a:cubicBezTo>
                <a:cubicBezTo>
                  <a:pt x="55438" y="609918"/>
                  <a:pt x="58082" y="611408"/>
                  <a:pt x="60479" y="613805"/>
                </a:cubicBezTo>
                <a:cubicBezTo>
                  <a:pt x="64150" y="617477"/>
                  <a:pt x="65985" y="622124"/>
                  <a:pt x="65985" y="627752"/>
                </a:cubicBezTo>
                <a:cubicBezTo>
                  <a:pt x="65985" y="633427"/>
                  <a:pt x="64150" y="638099"/>
                  <a:pt x="60479" y="641771"/>
                </a:cubicBezTo>
                <a:cubicBezTo>
                  <a:pt x="58082" y="644168"/>
                  <a:pt x="55450" y="645649"/>
                  <a:pt x="52588" y="646212"/>
                </a:cubicBezTo>
                <a:cubicBezTo>
                  <a:pt x="49725" y="646774"/>
                  <a:pt x="45335" y="647055"/>
                  <a:pt x="39416" y="647055"/>
                </a:cubicBezTo>
                <a:cubicBezTo>
                  <a:pt x="33494" y="647055"/>
                  <a:pt x="29103" y="646774"/>
                  <a:pt x="26241" y="646212"/>
                </a:cubicBezTo>
                <a:cubicBezTo>
                  <a:pt x="23378" y="645649"/>
                  <a:pt x="20747" y="644168"/>
                  <a:pt x="18350" y="641771"/>
                </a:cubicBezTo>
                <a:cubicBezTo>
                  <a:pt x="14678" y="638099"/>
                  <a:pt x="12844" y="633427"/>
                  <a:pt x="12844" y="627752"/>
                </a:cubicBezTo>
                <a:cubicBezTo>
                  <a:pt x="12844" y="622124"/>
                  <a:pt x="14678" y="617477"/>
                  <a:pt x="18350" y="613805"/>
                </a:cubicBezTo>
                <a:cubicBezTo>
                  <a:pt x="20747" y="611408"/>
                  <a:pt x="23391" y="609918"/>
                  <a:pt x="26278" y="609330"/>
                </a:cubicBezTo>
                <a:moveTo>
                  <a:pt x="39416" y="618652"/>
                </a:moveTo>
                <a:cubicBezTo>
                  <a:pt x="34569" y="618652"/>
                  <a:pt x="31194" y="618834"/>
                  <a:pt x="29285" y="619202"/>
                </a:cubicBezTo>
                <a:cubicBezTo>
                  <a:pt x="27378" y="619568"/>
                  <a:pt x="25860" y="620240"/>
                  <a:pt x="24735" y="621221"/>
                </a:cubicBezTo>
                <a:cubicBezTo>
                  <a:pt x="22875" y="622834"/>
                  <a:pt x="21947" y="625012"/>
                  <a:pt x="21947" y="627752"/>
                </a:cubicBezTo>
                <a:cubicBezTo>
                  <a:pt x="21947" y="630443"/>
                  <a:pt x="22875" y="632643"/>
                  <a:pt x="24735" y="634359"/>
                </a:cubicBezTo>
                <a:cubicBezTo>
                  <a:pt x="25860" y="635337"/>
                  <a:pt x="27378" y="635996"/>
                  <a:pt x="29285" y="636340"/>
                </a:cubicBezTo>
                <a:cubicBezTo>
                  <a:pt x="31194" y="636680"/>
                  <a:pt x="34569" y="636852"/>
                  <a:pt x="39416" y="636852"/>
                </a:cubicBezTo>
                <a:cubicBezTo>
                  <a:pt x="44260" y="636852"/>
                  <a:pt x="47622" y="636680"/>
                  <a:pt x="49507" y="636340"/>
                </a:cubicBezTo>
                <a:cubicBezTo>
                  <a:pt x="51391" y="635996"/>
                  <a:pt x="52894" y="635337"/>
                  <a:pt x="54019" y="634359"/>
                </a:cubicBezTo>
                <a:cubicBezTo>
                  <a:pt x="55929" y="632596"/>
                  <a:pt x="56882" y="630393"/>
                  <a:pt x="56882" y="627752"/>
                </a:cubicBezTo>
                <a:cubicBezTo>
                  <a:pt x="56882" y="625062"/>
                  <a:pt x="55929" y="622884"/>
                  <a:pt x="54019" y="621221"/>
                </a:cubicBezTo>
                <a:cubicBezTo>
                  <a:pt x="52847" y="620240"/>
                  <a:pt x="51316" y="619568"/>
                  <a:pt x="49432" y="619202"/>
                </a:cubicBezTo>
                <a:cubicBezTo>
                  <a:pt x="47550" y="618834"/>
                  <a:pt x="44210" y="618652"/>
                  <a:pt x="39416" y="618652"/>
                </a:cubicBezTo>
                <a:moveTo>
                  <a:pt x="38753" y="567349"/>
                </a:moveTo>
                <a:cubicBezTo>
                  <a:pt x="39635" y="565683"/>
                  <a:pt x="40566" y="564361"/>
                  <a:pt x="41541" y="563383"/>
                </a:cubicBezTo>
                <a:cubicBezTo>
                  <a:pt x="43844" y="561230"/>
                  <a:pt x="46853" y="560155"/>
                  <a:pt x="50572" y="560155"/>
                </a:cubicBezTo>
                <a:cubicBezTo>
                  <a:pt x="55169" y="560155"/>
                  <a:pt x="58816" y="561596"/>
                  <a:pt x="61507" y="564483"/>
                </a:cubicBezTo>
                <a:cubicBezTo>
                  <a:pt x="64197" y="567371"/>
                  <a:pt x="65544" y="571261"/>
                  <a:pt x="65544" y="576155"/>
                </a:cubicBezTo>
                <a:lnTo>
                  <a:pt x="65544" y="598027"/>
                </a:lnTo>
                <a:lnTo>
                  <a:pt x="13285" y="598027"/>
                </a:lnTo>
                <a:lnTo>
                  <a:pt x="13285" y="577037"/>
                </a:lnTo>
                <a:cubicBezTo>
                  <a:pt x="13285" y="572093"/>
                  <a:pt x="14582" y="568168"/>
                  <a:pt x="17175" y="565255"/>
                </a:cubicBezTo>
                <a:cubicBezTo>
                  <a:pt x="19769" y="562346"/>
                  <a:pt x="23269" y="560890"/>
                  <a:pt x="27672" y="560890"/>
                </a:cubicBezTo>
                <a:cubicBezTo>
                  <a:pt x="32663" y="560890"/>
                  <a:pt x="36357" y="563043"/>
                  <a:pt x="38753" y="567349"/>
                </a:cubicBezTo>
                <a:moveTo>
                  <a:pt x="34422" y="587824"/>
                </a:moveTo>
                <a:lnTo>
                  <a:pt x="34422" y="577843"/>
                </a:lnTo>
                <a:cubicBezTo>
                  <a:pt x="34422" y="575740"/>
                  <a:pt x="33885" y="574087"/>
                  <a:pt x="32810" y="572890"/>
                </a:cubicBezTo>
                <a:cubicBezTo>
                  <a:pt x="31732" y="571690"/>
                  <a:pt x="30263" y="571090"/>
                  <a:pt x="28403" y="571090"/>
                </a:cubicBezTo>
                <a:cubicBezTo>
                  <a:pt x="26544" y="571090"/>
                  <a:pt x="25078" y="571690"/>
                  <a:pt x="24000" y="572890"/>
                </a:cubicBezTo>
                <a:cubicBezTo>
                  <a:pt x="22925" y="574087"/>
                  <a:pt x="22388" y="575740"/>
                  <a:pt x="22388" y="577843"/>
                </a:cubicBezTo>
                <a:lnTo>
                  <a:pt x="22388" y="587824"/>
                </a:lnTo>
                <a:lnTo>
                  <a:pt x="34422" y="587824"/>
                </a:lnTo>
                <a:close/>
                <a:moveTo>
                  <a:pt x="56441" y="587824"/>
                </a:moveTo>
                <a:lnTo>
                  <a:pt x="56441" y="577180"/>
                </a:lnTo>
                <a:cubicBezTo>
                  <a:pt x="56441" y="575077"/>
                  <a:pt x="55854" y="573415"/>
                  <a:pt x="54682" y="572190"/>
                </a:cubicBezTo>
                <a:cubicBezTo>
                  <a:pt x="53507" y="570968"/>
                  <a:pt x="51941" y="570355"/>
                  <a:pt x="49985" y="570355"/>
                </a:cubicBezTo>
                <a:cubicBezTo>
                  <a:pt x="48025" y="570355"/>
                  <a:pt x="46472" y="570968"/>
                  <a:pt x="45322" y="572190"/>
                </a:cubicBezTo>
                <a:cubicBezTo>
                  <a:pt x="44172" y="573415"/>
                  <a:pt x="43597" y="575077"/>
                  <a:pt x="43597" y="577180"/>
                </a:cubicBezTo>
                <a:lnTo>
                  <a:pt x="43597" y="587824"/>
                </a:lnTo>
                <a:lnTo>
                  <a:pt x="56441" y="587824"/>
                </a:lnTo>
                <a:close/>
                <a:moveTo>
                  <a:pt x="65544" y="510099"/>
                </a:moveTo>
                <a:lnTo>
                  <a:pt x="65544" y="520743"/>
                </a:lnTo>
                <a:lnTo>
                  <a:pt x="56294" y="523824"/>
                </a:lnTo>
                <a:lnTo>
                  <a:pt x="56294" y="542393"/>
                </a:lnTo>
                <a:lnTo>
                  <a:pt x="65544" y="545549"/>
                </a:lnTo>
                <a:lnTo>
                  <a:pt x="65544" y="556193"/>
                </a:lnTo>
                <a:lnTo>
                  <a:pt x="13285" y="537180"/>
                </a:lnTo>
                <a:lnTo>
                  <a:pt x="13285" y="529180"/>
                </a:lnTo>
                <a:lnTo>
                  <a:pt x="65544" y="510099"/>
                </a:lnTo>
                <a:close/>
                <a:moveTo>
                  <a:pt x="47707" y="526539"/>
                </a:moveTo>
                <a:lnTo>
                  <a:pt x="28700" y="532924"/>
                </a:lnTo>
                <a:lnTo>
                  <a:pt x="47707" y="539530"/>
                </a:lnTo>
                <a:lnTo>
                  <a:pt x="47707" y="526539"/>
                </a:lnTo>
                <a:close/>
                <a:moveTo>
                  <a:pt x="65544" y="465549"/>
                </a:moveTo>
                <a:lnTo>
                  <a:pt x="65544" y="475749"/>
                </a:lnTo>
                <a:lnTo>
                  <a:pt x="43672" y="475749"/>
                </a:lnTo>
                <a:lnTo>
                  <a:pt x="43672" y="493439"/>
                </a:lnTo>
                <a:lnTo>
                  <a:pt x="65544" y="493439"/>
                </a:lnTo>
                <a:lnTo>
                  <a:pt x="65544" y="503639"/>
                </a:lnTo>
                <a:lnTo>
                  <a:pt x="13285" y="503639"/>
                </a:lnTo>
                <a:lnTo>
                  <a:pt x="13285" y="493439"/>
                </a:lnTo>
                <a:lnTo>
                  <a:pt x="34644" y="493439"/>
                </a:lnTo>
                <a:lnTo>
                  <a:pt x="34644" y="475749"/>
                </a:lnTo>
                <a:lnTo>
                  <a:pt x="13285" y="475749"/>
                </a:lnTo>
                <a:lnTo>
                  <a:pt x="13285" y="465549"/>
                </a:lnTo>
                <a:lnTo>
                  <a:pt x="65544" y="465549"/>
                </a:lnTo>
                <a:close/>
                <a:moveTo>
                  <a:pt x="65544" y="415270"/>
                </a:moveTo>
                <a:lnTo>
                  <a:pt x="65544" y="425474"/>
                </a:lnTo>
                <a:lnTo>
                  <a:pt x="43672" y="425474"/>
                </a:lnTo>
                <a:lnTo>
                  <a:pt x="43672" y="443161"/>
                </a:lnTo>
                <a:lnTo>
                  <a:pt x="65544" y="443161"/>
                </a:lnTo>
                <a:lnTo>
                  <a:pt x="65544" y="453364"/>
                </a:lnTo>
                <a:lnTo>
                  <a:pt x="13285" y="453364"/>
                </a:lnTo>
                <a:lnTo>
                  <a:pt x="13285" y="443161"/>
                </a:lnTo>
                <a:lnTo>
                  <a:pt x="34644" y="443161"/>
                </a:lnTo>
                <a:lnTo>
                  <a:pt x="34644" y="425474"/>
                </a:lnTo>
                <a:lnTo>
                  <a:pt x="13285" y="425474"/>
                </a:lnTo>
                <a:lnTo>
                  <a:pt x="13285" y="415270"/>
                </a:lnTo>
                <a:lnTo>
                  <a:pt x="65544" y="415270"/>
                </a:lnTo>
                <a:close/>
                <a:moveTo>
                  <a:pt x="65544" y="349730"/>
                </a:moveTo>
                <a:lnTo>
                  <a:pt x="65544" y="359933"/>
                </a:lnTo>
                <a:lnTo>
                  <a:pt x="13285" y="359933"/>
                </a:lnTo>
                <a:lnTo>
                  <a:pt x="13285" y="349730"/>
                </a:lnTo>
                <a:lnTo>
                  <a:pt x="65544" y="349730"/>
                </a:lnTo>
                <a:close/>
                <a:moveTo>
                  <a:pt x="37507" y="370242"/>
                </a:moveTo>
                <a:cubicBezTo>
                  <a:pt x="40541" y="367136"/>
                  <a:pt x="44453" y="365583"/>
                  <a:pt x="49250" y="365583"/>
                </a:cubicBezTo>
                <a:cubicBezTo>
                  <a:pt x="54044" y="365583"/>
                  <a:pt x="57960" y="367148"/>
                  <a:pt x="60994" y="370280"/>
                </a:cubicBezTo>
                <a:cubicBezTo>
                  <a:pt x="64025" y="373411"/>
                  <a:pt x="65544" y="377498"/>
                  <a:pt x="65544" y="382539"/>
                </a:cubicBezTo>
                <a:lnTo>
                  <a:pt x="65544" y="403089"/>
                </a:lnTo>
                <a:lnTo>
                  <a:pt x="13285" y="403089"/>
                </a:lnTo>
                <a:lnTo>
                  <a:pt x="13285" y="392886"/>
                </a:lnTo>
                <a:lnTo>
                  <a:pt x="32957" y="392886"/>
                </a:lnTo>
                <a:lnTo>
                  <a:pt x="32957" y="382539"/>
                </a:lnTo>
                <a:cubicBezTo>
                  <a:pt x="32957" y="377448"/>
                  <a:pt x="34472" y="373352"/>
                  <a:pt x="37507" y="370242"/>
                </a:cubicBezTo>
                <a:moveTo>
                  <a:pt x="54460" y="377839"/>
                </a:moveTo>
                <a:cubicBezTo>
                  <a:pt x="53141" y="376470"/>
                  <a:pt x="51403" y="375786"/>
                  <a:pt x="49250" y="375786"/>
                </a:cubicBezTo>
                <a:cubicBezTo>
                  <a:pt x="47097" y="375786"/>
                  <a:pt x="45360" y="376470"/>
                  <a:pt x="44038" y="377839"/>
                </a:cubicBezTo>
                <a:cubicBezTo>
                  <a:pt x="42716" y="379211"/>
                  <a:pt x="42057" y="381045"/>
                  <a:pt x="42057" y="383345"/>
                </a:cubicBezTo>
                <a:lnTo>
                  <a:pt x="42057" y="392886"/>
                </a:lnTo>
                <a:lnTo>
                  <a:pt x="56441" y="392886"/>
                </a:lnTo>
                <a:lnTo>
                  <a:pt x="56441" y="383345"/>
                </a:lnTo>
                <a:cubicBezTo>
                  <a:pt x="56441" y="381045"/>
                  <a:pt x="55782" y="379211"/>
                  <a:pt x="54460" y="377839"/>
                </a:cubicBezTo>
                <a:moveTo>
                  <a:pt x="0" y="305764"/>
                </a:moveTo>
                <a:cubicBezTo>
                  <a:pt x="3672" y="305914"/>
                  <a:pt x="6338" y="307111"/>
                  <a:pt x="8000" y="309361"/>
                </a:cubicBezTo>
                <a:cubicBezTo>
                  <a:pt x="9666" y="311614"/>
                  <a:pt x="10497" y="314376"/>
                  <a:pt x="10497" y="317655"/>
                </a:cubicBezTo>
                <a:cubicBezTo>
                  <a:pt x="10497" y="320933"/>
                  <a:pt x="9666" y="323698"/>
                  <a:pt x="8000" y="325948"/>
                </a:cubicBezTo>
                <a:cubicBezTo>
                  <a:pt x="6338" y="328201"/>
                  <a:pt x="3672" y="329398"/>
                  <a:pt x="0" y="329545"/>
                </a:cubicBezTo>
                <a:lnTo>
                  <a:pt x="0" y="322351"/>
                </a:lnTo>
                <a:cubicBezTo>
                  <a:pt x="3035" y="322158"/>
                  <a:pt x="4550" y="320592"/>
                  <a:pt x="4550" y="317655"/>
                </a:cubicBezTo>
                <a:cubicBezTo>
                  <a:pt x="4550" y="314720"/>
                  <a:pt x="3035" y="313154"/>
                  <a:pt x="0" y="312958"/>
                </a:cubicBezTo>
                <a:lnTo>
                  <a:pt x="0" y="305764"/>
                </a:lnTo>
                <a:close/>
                <a:moveTo>
                  <a:pt x="65544" y="297911"/>
                </a:moveTo>
                <a:lnTo>
                  <a:pt x="65544" y="308114"/>
                </a:lnTo>
                <a:lnTo>
                  <a:pt x="32000" y="308114"/>
                </a:lnTo>
                <a:lnTo>
                  <a:pt x="65544" y="328445"/>
                </a:lnTo>
                <a:lnTo>
                  <a:pt x="65544" y="337545"/>
                </a:lnTo>
                <a:lnTo>
                  <a:pt x="13285" y="337545"/>
                </a:lnTo>
                <a:lnTo>
                  <a:pt x="13285" y="327342"/>
                </a:lnTo>
                <a:lnTo>
                  <a:pt x="46753" y="327342"/>
                </a:lnTo>
                <a:lnTo>
                  <a:pt x="13285" y="307014"/>
                </a:lnTo>
                <a:lnTo>
                  <a:pt x="13285" y="297911"/>
                </a:lnTo>
                <a:lnTo>
                  <a:pt x="65544" y="297911"/>
                </a:lnTo>
                <a:close/>
                <a:moveTo>
                  <a:pt x="65544" y="230607"/>
                </a:moveTo>
                <a:lnTo>
                  <a:pt x="65544" y="240811"/>
                </a:lnTo>
                <a:lnTo>
                  <a:pt x="22388" y="240811"/>
                </a:lnTo>
                <a:lnTo>
                  <a:pt x="22388" y="258498"/>
                </a:lnTo>
                <a:lnTo>
                  <a:pt x="65544" y="258498"/>
                </a:lnTo>
                <a:lnTo>
                  <a:pt x="65544" y="268701"/>
                </a:lnTo>
                <a:lnTo>
                  <a:pt x="13285" y="268701"/>
                </a:lnTo>
                <a:lnTo>
                  <a:pt x="13285" y="230607"/>
                </a:lnTo>
                <a:lnTo>
                  <a:pt x="65544" y="230607"/>
                </a:lnTo>
                <a:close/>
                <a:moveTo>
                  <a:pt x="17982" y="185579"/>
                </a:moveTo>
                <a:cubicBezTo>
                  <a:pt x="21116" y="182473"/>
                  <a:pt x="24978" y="180920"/>
                  <a:pt x="29578" y="180920"/>
                </a:cubicBezTo>
                <a:cubicBezTo>
                  <a:pt x="34178" y="180920"/>
                  <a:pt x="38044" y="182473"/>
                  <a:pt x="41175" y="185579"/>
                </a:cubicBezTo>
                <a:cubicBezTo>
                  <a:pt x="44307" y="188689"/>
                  <a:pt x="45872" y="192882"/>
                  <a:pt x="45872" y="198167"/>
                </a:cubicBezTo>
                <a:lnTo>
                  <a:pt x="45872" y="208223"/>
                </a:lnTo>
                <a:lnTo>
                  <a:pt x="65544" y="208223"/>
                </a:lnTo>
                <a:lnTo>
                  <a:pt x="65544" y="218426"/>
                </a:lnTo>
                <a:lnTo>
                  <a:pt x="13285" y="218426"/>
                </a:lnTo>
                <a:lnTo>
                  <a:pt x="13285" y="198167"/>
                </a:lnTo>
                <a:cubicBezTo>
                  <a:pt x="13285" y="192882"/>
                  <a:pt x="14850" y="188689"/>
                  <a:pt x="17982" y="185579"/>
                </a:cubicBezTo>
                <a:moveTo>
                  <a:pt x="34753" y="193176"/>
                </a:moveTo>
                <a:cubicBezTo>
                  <a:pt x="33457" y="191807"/>
                  <a:pt x="31732" y="191123"/>
                  <a:pt x="29578" y="191123"/>
                </a:cubicBezTo>
                <a:cubicBezTo>
                  <a:pt x="27425" y="191123"/>
                  <a:pt x="25691" y="191807"/>
                  <a:pt x="24369" y="193176"/>
                </a:cubicBezTo>
                <a:cubicBezTo>
                  <a:pt x="23047" y="194548"/>
                  <a:pt x="22388" y="196382"/>
                  <a:pt x="22388" y="198682"/>
                </a:cubicBezTo>
                <a:lnTo>
                  <a:pt x="22388" y="208223"/>
                </a:lnTo>
                <a:lnTo>
                  <a:pt x="36700" y="208223"/>
                </a:lnTo>
                <a:lnTo>
                  <a:pt x="36700" y="198682"/>
                </a:lnTo>
                <a:cubicBezTo>
                  <a:pt x="36700" y="196382"/>
                  <a:pt x="36050" y="194548"/>
                  <a:pt x="34753" y="193176"/>
                </a:cubicBezTo>
                <a:moveTo>
                  <a:pt x="26278" y="136370"/>
                </a:moveTo>
                <a:cubicBezTo>
                  <a:pt x="29163" y="135782"/>
                  <a:pt x="33544" y="135488"/>
                  <a:pt x="39416" y="135488"/>
                </a:cubicBezTo>
                <a:cubicBezTo>
                  <a:pt x="45285" y="135488"/>
                  <a:pt x="49666" y="135782"/>
                  <a:pt x="52553" y="136370"/>
                </a:cubicBezTo>
                <a:cubicBezTo>
                  <a:pt x="55438" y="136957"/>
                  <a:pt x="58082" y="138448"/>
                  <a:pt x="60479" y="140845"/>
                </a:cubicBezTo>
                <a:cubicBezTo>
                  <a:pt x="64150" y="144517"/>
                  <a:pt x="65985" y="149163"/>
                  <a:pt x="65985" y="154792"/>
                </a:cubicBezTo>
                <a:cubicBezTo>
                  <a:pt x="65985" y="160467"/>
                  <a:pt x="64150" y="165138"/>
                  <a:pt x="60479" y="168810"/>
                </a:cubicBezTo>
                <a:cubicBezTo>
                  <a:pt x="58082" y="171207"/>
                  <a:pt x="55450" y="172688"/>
                  <a:pt x="52588" y="173251"/>
                </a:cubicBezTo>
                <a:cubicBezTo>
                  <a:pt x="49725" y="173813"/>
                  <a:pt x="45335" y="174095"/>
                  <a:pt x="39416" y="174095"/>
                </a:cubicBezTo>
                <a:cubicBezTo>
                  <a:pt x="33494" y="174095"/>
                  <a:pt x="29103" y="173813"/>
                  <a:pt x="26241" y="173251"/>
                </a:cubicBezTo>
                <a:cubicBezTo>
                  <a:pt x="23378" y="172688"/>
                  <a:pt x="20747" y="171207"/>
                  <a:pt x="18350" y="168810"/>
                </a:cubicBezTo>
                <a:cubicBezTo>
                  <a:pt x="14678" y="165138"/>
                  <a:pt x="12844" y="160467"/>
                  <a:pt x="12844" y="154792"/>
                </a:cubicBezTo>
                <a:cubicBezTo>
                  <a:pt x="12844" y="149163"/>
                  <a:pt x="14678" y="144517"/>
                  <a:pt x="18350" y="140845"/>
                </a:cubicBezTo>
                <a:cubicBezTo>
                  <a:pt x="20747" y="138448"/>
                  <a:pt x="23391" y="136957"/>
                  <a:pt x="26278" y="136370"/>
                </a:cubicBezTo>
                <a:moveTo>
                  <a:pt x="39416" y="145692"/>
                </a:moveTo>
                <a:cubicBezTo>
                  <a:pt x="34569" y="145692"/>
                  <a:pt x="31194" y="145873"/>
                  <a:pt x="29285" y="146238"/>
                </a:cubicBezTo>
                <a:cubicBezTo>
                  <a:pt x="27378" y="146607"/>
                  <a:pt x="25860" y="147279"/>
                  <a:pt x="24735" y="148257"/>
                </a:cubicBezTo>
                <a:cubicBezTo>
                  <a:pt x="22875" y="149873"/>
                  <a:pt x="21947" y="152051"/>
                  <a:pt x="21947" y="154792"/>
                </a:cubicBezTo>
                <a:cubicBezTo>
                  <a:pt x="21947" y="157482"/>
                  <a:pt x="22875" y="159682"/>
                  <a:pt x="24735" y="161398"/>
                </a:cubicBezTo>
                <a:cubicBezTo>
                  <a:pt x="25860" y="162376"/>
                  <a:pt x="27378" y="163035"/>
                  <a:pt x="29285" y="163379"/>
                </a:cubicBezTo>
                <a:cubicBezTo>
                  <a:pt x="31194" y="163720"/>
                  <a:pt x="34569" y="163892"/>
                  <a:pt x="39416" y="163892"/>
                </a:cubicBezTo>
                <a:cubicBezTo>
                  <a:pt x="44260" y="163892"/>
                  <a:pt x="47622" y="163720"/>
                  <a:pt x="49507" y="163379"/>
                </a:cubicBezTo>
                <a:cubicBezTo>
                  <a:pt x="51391" y="163035"/>
                  <a:pt x="52894" y="162376"/>
                  <a:pt x="54019" y="161398"/>
                </a:cubicBezTo>
                <a:cubicBezTo>
                  <a:pt x="55929" y="159635"/>
                  <a:pt x="56882" y="157432"/>
                  <a:pt x="56882" y="154792"/>
                </a:cubicBezTo>
                <a:cubicBezTo>
                  <a:pt x="56882" y="152101"/>
                  <a:pt x="55929" y="149923"/>
                  <a:pt x="54019" y="148257"/>
                </a:cubicBezTo>
                <a:cubicBezTo>
                  <a:pt x="52847" y="147279"/>
                  <a:pt x="51316" y="146607"/>
                  <a:pt x="49432" y="146238"/>
                </a:cubicBezTo>
                <a:cubicBezTo>
                  <a:pt x="47550" y="145873"/>
                  <a:pt x="44210" y="145692"/>
                  <a:pt x="39416" y="145692"/>
                </a:cubicBezTo>
                <a:moveTo>
                  <a:pt x="65544" y="90641"/>
                </a:moveTo>
                <a:lnTo>
                  <a:pt x="65544" y="125066"/>
                </a:lnTo>
                <a:lnTo>
                  <a:pt x="13285" y="125066"/>
                </a:lnTo>
                <a:lnTo>
                  <a:pt x="13285" y="90641"/>
                </a:lnTo>
                <a:lnTo>
                  <a:pt x="22388" y="90641"/>
                </a:lnTo>
                <a:lnTo>
                  <a:pt x="22388" y="114863"/>
                </a:lnTo>
                <a:lnTo>
                  <a:pt x="34644" y="114863"/>
                </a:lnTo>
                <a:lnTo>
                  <a:pt x="34644" y="94238"/>
                </a:lnTo>
                <a:lnTo>
                  <a:pt x="43744" y="94238"/>
                </a:lnTo>
                <a:lnTo>
                  <a:pt x="43744" y="114863"/>
                </a:lnTo>
                <a:lnTo>
                  <a:pt x="56441" y="114863"/>
                </a:lnTo>
                <a:lnTo>
                  <a:pt x="56441" y="90641"/>
                </a:lnTo>
                <a:lnTo>
                  <a:pt x="65544" y="90641"/>
                </a:lnTo>
                <a:close/>
                <a:moveTo>
                  <a:pt x="65544" y="70313"/>
                </a:moveTo>
                <a:lnTo>
                  <a:pt x="65544" y="80513"/>
                </a:lnTo>
                <a:lnTo>
                  <a:pt x="13285" y="80513"/>
                </a:lnTo>
                <a:lnTo>
                  <a:pt x="13285" y="70313"/>
                </a:lnTo>
                <a:lnTo>
                  <a:pt x="65544" y="70313"/>
                </a:lnTo>
                <a:close/>
                <a:moveTo>
                  <a:pt x="65544" y="39413"/>
                </a:moveTo>
                <a:lnTo>
                  <a:pt x="65544" y="51891"/>
                </a:lnTo>
                <a:lnTo>
                  <a:pt x="38166" y="70238"/>
                </a:lnTo>
                <a:lnTo>
                  <a:pt x="13285" y="53357"/>
                </a:lnTo>
                <a:lnTo>
                  <a:pt x="13285" y="41176"/>
                </a:lnTo>
                <a:lnTo>
                  <a:pt x="37800" y="58716"/>
                </a:lnTo>
                <a:lnTo>
                  <a:pt x="65544" y="39413"/>
                </a:lnTo>
                <a:close/>
                <a:moveTo>
                  <a:pt x="22388" y="0"/>
                </a:moveTo>
                <a:lnTo>
                  <a:pt x="22388" y="13651"/>
                </a:lnTo>
                <a:lnTo>
                  <a:pt x="65544" y="13651"/>
                </a:lnTo>
                <a:lnTo>
                  <a:pt x="65544" y="23854"/>
                </a:lnTo>
                <a:lnTo>
                  <a:pt x="22388" y="23854"/>
                </a:lnTo>
                <a:lnTo>
                  <a:pt x="22388" y="37504"/>
                </a:lnTo>
                <a:lnTo>
                  <a:pt x="13285" y="37504"/>
                </a:lnTo>
                <a:lnTo>
                  <a:pt x="13285" y="0"/>
                </a:lnTo>
                <a:lnTo>
                  <a:pt x="22388" y="0"/>
                </a:lnTo>
                <a:close/>
              </a:path>
            </a:pathLst>
          </a:custGeom>
          <a:solidFill>
            <a:srgbClr val="44546A"/>
          </a:solidFill>
          <a:ln w="9919"/>
        </p:spPr>
        <p:txBody>
          <a:bodyPr/>
          <a:lstStyle/>
          <a:p>
            <a:endParaRPr lang="ru-RU" sz="900" dirty="0">
              <a:latin typeface="Fira Sans Condensed" panose="020B0503050000020004" pitchFamily="34" charset="0"/>
            </a:endParaRPr>
          </a:p>
        </p:txBody>
      </p:sp>
      <p:pic>
        <p:nvPicPr>
          <p:cNvPr id="526" name="image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05" y="985387"/>
            <a:ext cx="3982689" cy="4887227"/>
          </a:xfrm>
          <a:prstGeom prst="rect">
            <a:avLst/>
          </a:prstGeom>
        </p:spPr>
      </p:pic>
      <p:sp>
        <p:nvSpPr>
          <p:cNvPr id="547" name="Text Box 547"/>
          <p:cNvSpPr txBox="1">
            <a:spLocks noChangeArrowheads="1"/>
          </p:cNvSpPr>
          <p:nvPr/>
        </p:nvSpPr>
        <p:spPr bwMode="auto">
          <a:xfrm>
            <a:off x="6096000" y="1201275"/>
            <a:ext cx="4836821" cy="445545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299">
              <a:lnSpc>
                <a:spcPts val="1563"/>
              </a:lnSpc>
              <a:spcAft>
                <a:spcPts val="297"/>
              </a:spcAft>
            </a:pPr>
            <a:r>
              <a:rPr lang="ru-RU" sz="1200" b="1" kern="2" dirty="0">
                <a:latin typeface="Fira Sans Condensed" panose="020B0503050000020004" pitchFamily="34" charset="0"/>
              </a:rPr>
              <a:t>Заказчик</a:t>
            </a:r>
          </a:p>
          <a:p>
            <a:pPr indent="299">
              <a:lnSpc>
                <a:spcPts val="1563"/>
              </a:lnSpc>
              <a:spcAft>
                <a:spcPts val="297"/>
              </a:spcAft>
            </a:pPr>
            <a:r>
              <a:rPr lang="ru-RU" sz="1200" kern="2" dirty="0">
                <a:latin typeface="Fira Sans Condensed" panose="020B0503050000020004" pitchFamily="34" charset="0"/>
              </a:rPr>
              <a:t>Вагоностроительный завод</a:t>
            </a:r>
            <a:endParaRPr lang="ru-RU" sz="1200" b="1" kern="2" dirty="0">
              <a:latin typeface="Fira Sans Condensed" panose="020B0503050000020004" pitchFamily="34" charset="0"/>
            </a:endParaRPr>
          </a:p>
          <a:p>
            <a:pPr indent="299">
              <a:lnSpc>
                <a:spcPts val="1563"/>
              </a:lnSpc>
              <a:spcAft>
                <a:spcPts val="297"/>
              </a:spcAft>
            </a:pPr>
            <a:r>
              <a:rPr lang="ru-RU" sz="1200" b="1" kern="2" dirty="0">
                <a:latin typeface="Fira Sans Condensed" panose="020B0503050000020004" pitchFamily="34" charset="0"/>
              </a:rPr>
              <a:t>Отрасль</a:t>
            </a:r>
          </a:p>
          <a:p>
            <a:pPr indent="299">
              <a:lnSpc>
                <a:spcPts val="1406"/>
              </a:lnSpc>
            </a:pPr>
            <a:r>
              <a:rPr lang="ru-RU" sz="1200" kern="2" dirty="0">
                <a:latin typeface="Fira Sans Condensed" panose="020B0503050000020004" pitchFamily="34" charset="0"/>
              </a:rPr>
              <a:t>Железнодорожное машиностроение</a:t>
            </a:r>
          </a:p>
          <a:p>
            <a:pPr>
              <a:lnSpc>
                <a:spcPts val="1406"/>
              </a:lnSpc>
              <a:spcAft>
                <a:spcPts val="699"/>
              </a:spcAft>
            </a:pPr>
            <a:endParaRPr lang="ru-RU" sz="1200" kern="2" dirty="0">
              <a:latin typeface="Fira Sans Condensed" panose="020B0503050000020004" pitchFamily="34" charset="0"/>
            </a:endParaRPr>
          </a:p>
          <a:p>
            <a:pPr indent="299">
              <a:lnSpc>
                <a:spcPts val="1563"/>
              </a:lnSpc>
              <a:spcAft>
                <a:spcPts val="37"/>
              </a:spcAft>
            </a:pPr>
            <a:r>
              <a:rPr lang="ru-RU" sz="1200" b="1" kern="2" dirty="0">
                <a:latin typeface="Fira Sans Condensed" panose="020B0503050000020004" pitchFamily="34" charset="0"/>
              </a:rPr>
              <a:t>Задача</a:t>
            </a:r>
          </a:p>
          <a:p>
            <a:pPr marL="242" indent="38">
              <a:lnSpc>
                <a:spcPts val="1718"/>
              </a:lnSpc>
            </a:pPr>
            <a:r>
              <a:rPr lang="ru-RU" sz="1200" kern="2" dirty="0">
                <a:latin typeface="Fira Sans Condensed" panose="020B0503050000020004" pitchFamily="34" charset="0"/>
              </a:rPr>
              <a:t>Обеспечить сотрудников цеха оперативной информационной поддержкой во время процесса сборки сложных изделий. Создать обучающие материалы, которые позволят ускорить подготовку новых сотрудников и повысят универсальность навыков</a:t>
            </a:r>
          </a:p>
          <a:p>
            <a:pPr>
              <a:lnSpc>
                <a:spcPts val="1718"/>
              </a:lnSpc>
              <a:spcAft>
                <a:spcPts val="334"/>
              </a:spcAft>
            </a:pPr>
            <a:endParaRPr lang="ru-RU" sz="1200" kern="2" dirty="0">
              <a:latin typeface="Fira Sans Condensed" panose="020B0503050000020004" pitchFamily="34" charset="0"/>
            </a:endParaRPr>
          </a:p>
          <a:p>
            <a:pPr indent="242">
              <a:lnSpc>
                <a:spcPts val="1563"/>
              </a:lnSpc>
              <a:spcAft>
                <a:spcPts val="306"/>
              </a:spcAft>
            </a:pPr>
            <a:r>
              <a:rPr lang="ru-RU" sz="1200" b="1" kern="2" dirty="0">
                <a:latin typeface="Fira Sans Condensed" panose="020B0503050000020004" pitchFamily="34" charset="0"/>
              </a:rPr>
              <a:t>Результат</a:t>
            </a:r>
          </a:p>
          <a:p>
            <a:pPr indent="216">
              <a:lnSpc>
                <a:spcPts val="1250"/>
              </a:lnSpc>
              <a:spcAft>
                <a:spcPts val="10"/>
              </a:spcAft>
            </a:pPr>
            <a:r>
              <a:rPr lang="ru-RU" sz="1200" b="1" kern="2" dirty="0">
                <a:latin typeface="Fira Sans Condensed" panose="020B0503050000020004" pitchFamily="34" charset="0"/>
              </a:rPr>
              <a:t>Повышение качества сборки</a:t>
            </a:r>
          </a:p>
          <a:p>
            <a:pPr marL="178" indent="38">
              <a:lnSpc>
                <a:spcPts val="1547"/>
              </a:lnSpc>
            </a:pPr>
            <a:r>
              <a:rPr lang="ru-RU" sz="1200" kern="2" dirty="0">
                <a:latin typeface="Fira Sans Condensed" panose="020B0503050000020004" pitchFamily="34" charset="0"/>
              </a:rPr>
              <a:t>Используя интерактивные инструкции, заказчик повысил качество сборки сложных изделий и улучшил коммуникацию между технологами и цехом. </a:t>
            </a:r>
          </a:p>
          <a:p>
            <a:pPr marL="178" indent="38">
              <a:lnSpc>
                <a:spcPts val="1547"/>
              </a:lnSpc>
            </a:pPr>
            <a:r>
              <a:rPr lang="ru-RU" sz="1200" b="1" kern="2" dirty="0">
                <a:latin typeface="Fira Sans Condensed" panose="020B0503050000020004" pitchFamily="34" charset="0"/>
              </a:rPr>
              <a:t>Ускорение обучения</a:t>
            </a:r>
          </a:p>
          <a:p>
            <a:pPr marL="38" indent="121">
              <a:lnSpc>
                <a:spcPts val="1531"/>
              </a:lnSpc>
              <a:spcBef>
                <a:spcPts val="25"/>
              </a:spcBef>
              <a:spcAft>
                <a:spcPts val="1"/>
              </a:spcAft>
            </a:pPr>
            <a:r>
              <a:rPr lang="ru-RU" sz="1200" kern="2" dirty="0">
                <a:latin typeface="Fira Sans Condensed" panose="020B0503050000020004" pitchFamily="34" charset="0"/>
              </a:rPr>
              <a:t>С помощью наглядных обучающих материалов POWERGUIDE заказчик ускорил обучение новых сотрудников, при этом сильнее связал подготовку работника с конкретным техпроцессом, цехом и участком работ. </a:t>
            </a:r>
          </a:p>
        </p:txBody>
      </p:sp>
      <p:sp>
        <p:nvSpPr>
          <p:cNvPr id="549" name="Text Box 549"/>
          <p:cNvSpPr txBox="1">
            <a:spLocks noChangeArrowheads="1"/>
          </p:cNvSpPr>
          <p:nvPr/>
        </p:nvSpPr>
        <p:spPr bwMode="auto">
          <a:xfrm>
            <a:off x="6096000" y="476307"/>
            <a:ext cx="6101303" cy="58990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19">
              <a:lnSpc>
                <a:spcPts val="2297"/>
              </a:lnSpc>
            </a:pPr>
            <a:r>
              <a:rPr lang="ru-RU" sz="1875" b="1" kern="2" dirty="0">
                <a:solidFill>
                  <a:srgbClr val="44546A"/>
                </a:solidFill>
                <a:latin typeface="Fira Sans Condensed" panose="020B0503050000020004" pitchFamily="34" charset="0"/>
              </a:rPr>
              <a:t>КЕЙС ПО СБОРКЕ НА ПРОИЗВОДСТВЕ</a:t>
            </a:r>
          </a:p>
          <a:p>
            <a:pPr indent="19">
              <a:lnSpc>
                <a:spcPts val="2297"/>
              </a:lnSpc>
            </a:pPr>
            <a:r>
              <a:rPr sz="2000" b="1" kern="2" dirty="0">
                <a:solidFill>
                  <a:srgbClr val="44546A"/>
                </a:solidFill>
                <a:latin typeface="Fira Sans Condensed" panose="020B0503050000020004" pitchFamily="34" charset="0"/>
              </a:rPr>
              <a:t>ПРО</a:t>
            </a:r>
            <a:r>
              <a:rPr lang="ru-RU" sz="2000" b="1" kern="2" dirty="0">
                <a:solidFill>
                  <a:srgbClr val="44546A"/>
                </a:solidFill>
                <a:latin typeface="Fira Sans Condensed" panose="020B0503050000020004" pitchFamily="34" charset="0"/>
              </a:rPr>
              <a:t>ЕКТ </a:t>
            </a:r>
            <a:r>
              <a:rPr sz="2000" b="1" kern="2" dirty="0">
                <a:solidFill>
                  <a:srgbClr val="44546A"/>
                </a:solidFill>
                <a:latin typeface="Fira Sans Condensed" panose="020B0503050000020004" pitchFamily="34" charset="0"/>
              </a:rPr>
              <a:t>ДЛЯ</a:t>
            </a:r>
            <a:r>
              <a:rPr lang="ru-RU" sz="2000" b="1" kern="2" dirty="0">
                <a:solidFill>
                  <a:srgbClr val="44546A"/>
                </a:solidFill>
                <a:latin typeface="Fira Sans Condensed" panose="020B0503050000020004" pitchFamily="34" charset="0"/>
              </a:rPr>
              <a:t> </a:t>
            </a:r>
            <a:r>
              <a:rPr sz="2000" b="1" kern="2" dirty="0">
                <a:solidFill>
                  <a:srgbClr val="44546A"/>
                </a:solidFill>
                <a:latin typeface="Fira Sans Condensed" panose="020B0503050000020004" pitchFamily="34" charset="0"/>
              </a:rPr>
              <a:t>ВАГОНОСТРОИТЕЛЬНОГО</a:t>
            </a:r>
            <a:r>
              <a:rPr lang="ru-RU" sz="2000" b="1" kern="2" dirty="0">
                <a:solidFill>
                  <a:srgbClr val="44546A"/>
                </a:solidFill>
                <a:latin typeface="Fira Sans Condensed" panose="020B0503050000020004" pitchFamily="34" charset="0"/>
              </a:rPr>
              <a:t> ЗАВОДА </a:t>
            </a:r>
            <a:endParaRPr sz="2000" b="1" kern="2" dirty="0">
              <a:solidFill>
                <a:srgbClr val="44546A"/>
              </a:solidFill>
              <a:latin typeface="Fira Sans Condensed" panose="020B05030500000200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D1BE1747-25F4-7C67-9A7B-E55739BC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7725" y="6081789"/>
            <a:ext cx="211411" cy="200724"/>
          </a:xfrm>
          <a:custGeom>
            <a:avLst/>
            <a:gdLst/>
            <a:ahLst/>
            <a:cxnLst/>
            <a:rect l="0" t="0" r="r" b="b"/>
            <a:pathLst>
              <a:path w="33294" h="31610">
                <a:moveTo>
                  <a:pt x="7763" y="19876"/>
                </a:moveTo>
                <a:lnTo>
                  <a:pt x="7763" y="10610"/>
                </a:lnTo>
                <a:cubicBezTo>
                  <a:pt x="7763" y="10569"/>
                  <a:pt x="7763" y="10535"/>
                  <a:pt x="7763" y="10513"/>
                </a:cubicBezTo>
                <a:cubicBezTo>
                  <a:pt x="7763" y="9025"/>
                  <a:pt x="8600" y="6960"/>
                  <a:pt x="12344" y="6960"/>
                </a:cubicBezTo>
                <a:lnTo>
                  <a:pt x="20947" y="6960"/>
                </a:lnTo>
                <a:cubicBezTo>
                  <a:pt x="24691" y="6960"/>
                  <a:pt x="25525" y="9025"/>
                  <a:pt x="25525" y="10513"/>
                </a:cubicBezTo>
                <a:cubicBezTo>
                  <a:pt x="25525" y="10975"/>
                  <a:pt x="25529" y="15235"/>
                  <a:pt x="25529" y="19876"/>
                </a:cubicBezTo>
                <a:lnTo>
                  <a:pt x="7763" y="19876"/>
                </a:lnTo>
                <a:close/>
                <a:moveTo>
                  <a:pt x="33219" y="7416"/>
                </a:moveTo>
                <a:cubicBezTo>
                  <a:pt x="33141" y="2550"/>
                  <a:pt x="28197" y="0"/>
                  <a:pt x="19891" y="0"/>
                </a:cubicBezTo>
                <a:lnTo>
                  <a:pt x="13400" y="0"/>
                </a:lnTo>
                <a:cubicBezTo>
                  <a:pt x="5094" y="0"/>
                  <a:pt x="150" y="2550"/>
                  <a:pt x="72" y="7416"/>
                </a:cubicBezTo>
                <a:lnTo>
                  <a:pt x="0" y="10513"/>
                </a:lnTo>
                <a:lnTo>
                  <a:pt x="0" y="31610"/>
                </a:lnTo>
                <a:lnTo>
                  <a:pt x="7763" y="31610"/>
                </a:lnTo>
                <a:cubicBezTo>
                  <a:pt x="7763" y="31610"/>
                  <a:pt x="7766" y="28344"/>
                  <a:pt x="7766" y="25410"/>
                </a:cubicBezTo>
                <a:lnTo>
                  <a:pt x="25529" y="25410"/>
                </a:lnTo>
                <a:cubicBezTo>
                  <a:pt x="25529" y="28822"/>
                  <a:pt x="25529" y="31610"/>
                  <a:pt x="25529" y="31610"/>
                </a:cubicBezTo>
                <a:lnTo>
                  <a:pt x="33291" y="31610"/>
                </a:lnTo>
                <a:lnTo>
                  <a:pt x="33291" y="10516"/>
                </a:lnTo>
                <a:lnTo>
                  <a:pt x="33294" y="10516"/>
                </a:lnTo>
                <a:lnTo>
                  <a:pt x="33219" y="741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E06DB55-07C6-714A-4F39-EBE619DC3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850" y="6331954"/>
            <a:ext cx="45034" cy="49791"/>
          </a:xfrm>
          <a:custGeom>
            <a:avLst/>
            <a:gdLst/>
            <a:ahLst/>
            <a:cxnLst/>
            <a:rect l="0" t="0" r="r" b="b"/>
            <a:pathLst>
              <a:path w="7093" h="7841">
                <a:moveTo>
                  <a:pt x="7093" y="0"/>
                </a:moveTo>
                <a:lnTo>
                  <a:pt x="0" y="0"/>
                </a:lnTo>
                <a:lnTo>
                  <a:pt x="0" y="1735"/>
                </a:lnTo>
                <a:lnTo>
                  <a:pt x="2578" y="1735"/>
                </a:lnTo>
                <a:lnTo>
                  <a:pt x="2578" y="7841"/>
                </a:lnTo>
                <a:lnTo>
                  <a:pt x="4509" y="7841"/>
                </a:lnTo>
                <a:lnTo>
                  <a:pt x="4509" y="1735"/>
                </a:lnTo>
                <a:lnTo>
                  <a:pt x="7093" y="1735"/>
                </a:lnTo>
                <a:lnTo>
                  <a:pt x="709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84F05E3-099F-0B23-F6C7-805A16428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5694" y="6331954"/>
            <a:ext cx="12281" cy="49791"/>
          </a:xfrm>
          <a:custGeom>
            <a:avLst/>
            <a:gdLst/>
            <a:ahLst/>
            <a:cxnLst/>
            <a:rect l="0" t="0" r="r" b="b"/>
            <a:pathLst>
              <a:path w="1935" h="7841">
                <a:moveTo>
                  <a:pt x="0" y="7841"/>
                </a:moveTo>
                <a:lnTo>
                  <a:pt x="1935" y="7841"/>
                </a:lnTo>
                <a:lnTo>
                  <a:pt x="1935" y="0"/>
                </a:lnTo>
                <a:lnTo>
                  <a:pt x="0" y="0"/>
                </a:lnTo>
                <a:lnTo>
                  <a:pt x="0" y="7841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E8DC35A8-BEF1-85FD-4AD4-2247B5507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8076" y="6331954"/>
            <a:ext cx="45034" cy="49791"/>
          </a:xfrm>
          <a:custGeom>
            <a:avLst/>
            <a:gdLst/>
            <a:ahLst/>
            <a:cxnLst/>
            <a:rect l="0" t="0" r="r" b="b"/>
            <a:pathLst>
              <a:path w="7093" h="7841">
                <a:moveTo>
                  <a:pt x="7093" y="6107"/>
                </a:moveTo>
                <a:lnTo>
                  <a:pt x="1931" y="6107"/>
                </a:lnTo>
                <a:lnTo>
                  <a:pt x="1931" y="0"/>
                </a:lnTo>
                <a:lnTo>
                  <a:pt x="0" y="0"/>
                </a:lnTo>
                <a:lnTo>
                  <a:pt x="0" y="7841"/>
                </a:lnTo>
                <a:lnTo>
                  <a:pt x="1931" y="7841"/>
                </a:lnTo>
                <a:lnTo>
                  <a:pt x="7093" y="7841"/>
                </a:lnTo>
                <a:lnTo>
                  <a:pt x="7093" y="6107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4D701C9C-5697-B914-8D17-F3392BFF5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3501" y="6331954"/>
            <a:ext cx="59430" cy="49791"/>
          </a:xfrm>
          <a:custGeom>
            <a:avLst/>
            <a:gdLst/>
            <a:ahLst/>
            <a:cxnLst/>
            <a:rect l="0" t="0" r="r" b="b"/>
            <a:pathLst>
              <a:path w="9359" h="7841">
                <a:moveTo>
                  <a:pt x="4009" y="3629"/>
                </a:moveTo>
                <a:lnTo>
                  <a:pt x="4009" y="4972"/>
                </a:lnTo>
                <a:lnTo>
                  <a:pt x="7428" y="4972"/>
                </a:lnTo>
                <a:cubicBezTo>
                  <a:pt x="7428" y="4972"/>
                  <a:pt x="7428" y="5104"/>
                  <a:pt x="7428" y="5222"/>
                </a:cubicBezTo>
                <a:cubicBezTo>
                  <a:pt x="7428" y="5594"/>
                  <a:pt x="7218" y="6107"/>
                  <a:pt x="6287" y="6107"/>
                </a:cubicBezTo>
                <a:lnTo>
                  <a:pt x="3072" y="6107"/>
                </a:lnTo>
                <a:cubicBezTo>
                  <a:pt x="2140" y="6107"/>
                  <a:pt x="1934" y="5594"/>
                  <a:pt x="1934" y="5222"/>
                </a:cubicBezTo>
                <a:cubicBezTo>
                  <a:pt x="1934" y="5222"/>
                  <a:pt x="1934" y="2788"/>
                  <a:pt x="1934" y="2616"/>
                </a:cubicBezTo>
                <a:cubicBezTo>
                  <a:pt x="1934" y="2247"/>
                  <a:pt x="2140" y="1735"/>
                  <a:pt x="3072" y="1735"/>
                </a:cubicBezTo>
                <a:lnTo>
                  <a:pt x="6287" y="1735"/>
                </a:lnTo>
                <a:cubicBezTo>
                  <a:pt x="7218" y="1735"/>
                  <a:pt x="7428" y="2247"/>
                  <a:pt x="7428" y="2616"/>
                </a:cubicBezTo>
                <a:cubicBezTo>
                  <a:pt x="7812" y="2616"/>
                  <a:pt x="9359" y="2616"/>
                  <a:pt x="9359" y="2616"/>
                </a:cubicBezTo>
                <a:lnTo>
                  <a:pt x="9343" y="1847"/>
                </a:lnTo>
                <a:cubicBezTo>
                  <a:pt x="9322" y="635"/>
                  <a:pt x="8093" y="0"/>
                  <a:pt x="6025" y="0"/>
                </a:cubicBezTo>
                <a:lnTo>
                  <a:pt x="3334" y="0"/>
                </a:lnTo>
                <a:cubicBezTo>
                  <a:pt x="1265" y="0"/>
                  <a:pt x="37" y="635"/>
                  <a:pt x="18" y="1847"/>
                </a:cubicBezTo>
                <a:lnTo>
                  <a:pt x="0" y="2616"/>
                </a:lnTo>
                <a:lnTo>
                  <a:pt x="0" y="5222"/>
                </a:lnTo>
                <a:lnTo>
                  <a:pt x="18" y="5991"/>
                </a:lnTo>
                <a:cubicBezTo>
                  <a:pt x="37" y="7207"/>
                  <a:pt x="1265" y="7841"/>
                  <a:pt x="3334" y="7841"/>
                </a:cubicBezTo>
                <a:lnTo>
                  <a:pt x="6025" y="7841"/>
                </a:lnTo>
                <a:cubicBezTo>
                  <a:pt x="8093" y="7841"/>
                  <a:pt x="9322" y="7207"/>
                  <a:pt x="9343" y="5991"/>
                </a:cubicBezTo>
                <a:lnTo>
                  <a:pt x="9359" y="5222"/>
                </a:lnTo>
                <a:lnTo>
                  <a:pt x="9359" y="3629"/>
                </a:lnTo>
                <a:lnTo>
                  <a:pt x="4009" y="3629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B91CF98-BB31-8CD5-A2AE-E282A4BE4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7286" y="6331954"/>
            <a:ext cx="59430" cy="49791"/>
          </a:xfrm>
          <a:custGeom>
            <a:avLst/>
            <a:gdLst/>
            <a:ahLst/>
            <a:cxnLst/>
            <a:rect l="0" t="0" r="r" b="b"/>
            <a:pathLst>
              <a:path w="9359" h="7841">
                <a:moveTo>
                  <a:pt x="7428" y="5222"/>
                </a:moveTo>
                <a:cubicBezTo>
                  <a:pt x="7428" y="5594"/>
                  <a:pt x="7218" y="6107"/>
                  <a:pt x="6287" y="6107"/>
                </a:cubicBezTo>
                <a:lnTo>
                  <a:pt x="3071" y="6107"/>
                </a:lnTo>
                <a:cubicBezTo>
                  <a:pt x="2140" y="6107"/>
                  <a:pt x="1931" y="5594"/>
                  <a:pt x="1931" y="5222"/>
                </a:cubicBezTo>
                <a:cubicBezTo>
                  <a:pt x="1931" y="4835"/>
                  <a:pt x="1931" y="2616"/>
                  <a:pt x="1931" y="2616"/>
                </a:cubicBezTo>
                <a:cubicBezTo>
                  <a:pt x="1931" y="2247"/>
                  <a:pt x="2140" y="1735"/>
                  <a:pt x="3071" y="1735"/>
                </a:cubicBezTo>
                <a:lnTo>
                  <a:pt x="6287" y="1735"/>
                </a:lnTo>
                <a:cubicBezTo>
                  <a:pt x="7218" y="1735"/>
                  <a:pt x="7428" y="2247"/>
                  <a:pt x="7428" y="2616"/>
                </a:cubicBezTo>
                <a:cubicBezTo>
                  <a:pt x="7428" y="3044"/>
                  <a:pt x="7428" y="4800"/>
                  <a:pt x="7428" y="5222"/>
                </a:cubicBezTo>
                <a:moveTo>
                  <a:pt x="9359" y="2616"/>
                </a:moveTo>
                <a:lnTo>
                  <a:pt x="9340" y="1847"/>
                </a:lnTo>
                <a:cubicBezTo>
                  <a:pt x="9325" y="635"/>
                  <a:pt x="8090" y="0"/>
                  <a:pt x="6025" y="0"/>
                </a:cubicBezTo>
                <a:lnTo>
                  <a:pt x="3334" y="0"/>
                </a:lnTo>
                <a:cubicBezTo>
                  <a:pt x="1265" y="0"/>
                  <a:pt x="34" y="635"/>
                  <a:pt x="15" y="1847"/>
                </a:cubicBezTo>
                <a:lnTo>
                  <a:pt x="0" y="2616"/>
                </a:lnTo>
                <a:lnTo>
                  <a:pt x="0" y="5222"/>
                </a:lnTo>
                <a:lnTo>
                  <a:pt x="15" y="5991"/>
                </a:lnTo>
                <a:cubicBezTo>
                  <a:pt x="34" y="7207"/>
                  <a:pt x="1265" y="7841"/>
                  <a:pt x="3334" y="7841"/>
                </a:cubicBezTo>
                <a:lnTo>
                  <a:pt x="6025" y="7841"/>
                </a:lnTo>
                <a:cubicBezTo>
                  <a:pt x="8090" y="7841"/>
                  <a:pt x="9325" y="7207"/>
                  <a:pt x="9340" y="5991"/>
                </a:cubicBezTo>
                <a:lnTo>
                  <a:pt x="9359" y="5222"/>
                </a:lnTo>
                <a:lnTo>
                  <a:pt x="9359" y="261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1A6F6BD1-75DA-0AC2-18C8-24859545E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1752" y="6331954"/>
            <a:ext cx="59449" cy="49791"/>
          </a:xfrm>
          <a:custGeom>
            <a:avLst/>
            <a:gdLst/>
            <a:ahLst/>
            <a:cxnLst/>
            <a:rect l="0" t="0" r="r" b="b"/>
            <a:pathLst>
              <a:path w="9362" h="7841">
                <a:moveTo>
                  <a:pt x="7428" y="5222"/>
                </a:moveTo>
                <a:cubicBezTo>
                  <a:pt x="7428" y="5594"/>
                  <a:pt x="7218" y="6107"/>
                  <a:pt x="6290" y="6107"/>
                </a:cubicBezTo>
                <a:lnTo>
                  <a:pt x="3075" y="6107"/>
                </a:lnTo>
                <a:cubicBezTo>
                  <a:pt x="2140" y="6107"/>
                  <a:pt x="1934" y="5594"/>
                  <a:pt x="1934" y="5222"/>
                </a:cubicBezTo>
                <a:cubicBezTo>
                  <a:pt x="1934" y="4835"/>
                  <a:pt x="1934" y="2616"/>
                  <a:pt x="1934" y="2616"/>
                </a:cubicBezTo>
                <a:cubicBezTo>
                  <a:pt x="1934" y="2247"/>
                  <a:pt x="2140" y="1735"/>
                  <a:pt x="3075" y="1735"/>
                </a:cubicBezTo>
                <a:lnTo>
                  <a:pt x="6290" y="1735"/>
                </a:lnTo>
                <a:cubicBezTo>
                  <a:pt x="7218" y="1735"/>
                  <a:pt x="7428" y="2247"/>
                  <a:pt x="7428" y="2616"/>
                </a:cubicBezTo>
                <a:cubicBezTo>
                  <a:pt x="7428" y="3044"/>
                  <a:pt x="7428" y="4800"/>
                  <a:pt x="7428" y="5222"/>
                </a:cubicBezTo>
                <a:moveTo>
                  <a:pt x="9362" y="2616"/>
                </a:moveTo>
                <a:lnTo>
                  <a:pt x="9343" y="1847"/>
                </a:lnTo>
                <a:cubicBezTo>
                  <a:pt x="9325" y="635"/>
                  <a:pt x="8093" y="0"/>
                  <a:pt x="6028" y="0"/>
                </a:cubicBezTo>
                <a:lnTo>
                  <a:pt x="3337" y="0"/>
                </a:lnTo>
                <a:cubicBezTo>
                  <a:pt x="1268" y="0"/>
                  <a:pt x="40" y="635"/>
                  <a:pt x="22" y="1847"/>
                </a:cubicBezTo>
                <a:lnTo>
                  <a:pt x="0" y="2616"/>
                </a:lnTo>
                <a:lnTo>
                  <a:pt x="0" y="5222"/>
                </a:lnTo>
                <a:lnTo>
                  <a:pt x="22" y="5991"/>
                </a:lnTo>
                <a:cubicBezTo>
                  <a:pt x="40" y="7207"/>
                  <a:pt x="1268" y="7841"/>
                  <a:pt x="3337" y="7841"/>
                </a:cubicBezTo>
                <a:lnTo>
                  <a:pt x="6028" y="7841"/>
                </a:lnTo>
                <a:cubicBezTo>
                  <a:pt x="8093" y="7841"/>
                  <a:pt x="9325" y="7207"/>
                  <a:pt x="9343" y="5991"/>
                </a:cubicBezTo>
                <a:lnTo>
                  <a:pt x="9362" y="5222"/>
                </a:lnTo>
                <a:lnTo>
                  <a:pt x="9362" y="261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08892CA2-28B3-5312-2DDD-D0D241F95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3170" y="6331954"/>
            <a:ext cx="59449" cy="49791"/>
          </a:xfrm>
          <a:custGeom>
            <a:avLst/>
            <a:gdLst/>
            <a:ahLst/>
            <a:cxnLst/>
            <a:rect l="0" t="0" r="r" b="b"/>
            <a:pathLst>
              <a:path w="9362" h="7841">
                <a:moveTo>
                  <a:pt x="6290" y="6107"/>
                </a:moveTo>
                <a:lnTo>
                  <a:pt x="3075" y="6107"/>
                </a:lnTo>
                <a:cubicBezTo>
                  <a:pt x="2140" y="6107"/>
                  <a:pt x="1934" y="5594"/>
                  <a:pt x="1934" y="5222"/>
                </a:cubicBezTo>
                <a:cubicBezTo>
                  <a:pt x="1934" y="4875"/>
                  <a:pt x="1934" y="2616"/>
                  <a:pt x="1934" y="2616"/>
                </a:cubicBezTo>
                <a:cubicBezTo>
                  <a:pt x="1934" y="2247"/>
                  <a:pt x="2140" y="1735"/>
                  <a:pt x="3075" y="1735"/>
                </a:cubicBezTo>
                <a:lnTo>
                  <a:pt x="6290" y="1735"/>
                </a:lnTo>
                <a:cubicBezTo>
                  <a:pt x="7222" y="1735"/>
                  <a:pt x="7428" y="2247"/>
                  <a:pt x="7428" y="2616"/>
                </a:cubicBezTo>
                <a:cubicBezTo>
                  <a:pt x="7815" y="2616"/>
                  <a:pt x="9362" y="2616"/>
                  <a:pt x="9362" y="2616"/>
                </a:cubicBezTo>
                <a:lnTo>
                  <a:pt x="9344" y="1847"/>
                </a:lnTo>
                <a:cubicBezTo>
                  <a:pt x="9322" y="635"/>
                  <a:pt x="8094" y="0"/>
                  <a:pt x="6028" y="0"/>
                </a:cubicBezTo>
                <a:lnTo>
                  <a:pt x="3337" y="0"/>
                </a:lnTo>
                <a:cubicBezTo>
                  <a:pt x="1272" y="0"/>
                  <a:pt x="37" y="635"/>
                  <a:pt x="18" y="1847"/>
                </a:cubicBezTo>
                <a:lnTo>
                  <a:pt x="0" y="2616"/>
                </a:lnTo>
                <a:lnTo>
                  <a:pt x="0" y="5222"/>
                </a:lnTo>
                <a:lnTo>
                  <a:pt x="18" y="5991"/>
                </a:lnTo>
                <a:cubicBezTo>
                  <a:pt x="37" y="7207"/>
                  <a:pt x="1272" y="7841"/>
                  <a:pt x="3337" y="7841"/>
                </a:cubicBezTo>
                <a:lnTo>
                  <a:pt x="6028" y="7841"/>
                </a:lnTo>
                <a:cubicBezTo>
                  <a:pt x="8094" y="7841"/>
                  <a:pt x="9322" y="7207"/>
                  <a:pt x="9344" y="5991"/>
                </a:cubicBezTo>
                <a:lnTo>
                  <a:pt x="9362" y="5222"/>
                </a:lnTo>
                <a:cubicBezTo>
                  <a:pt x="9362" y="5222"/>
                  <a:pt x="7815" y="5222"/>
                  <a:pt x="7428" y="5222"/>
                </a:cubicBezTo>
                <a:cubicBezTo>
                  <a:pt x="7428" y="5594"/>
                  <a:pt x="7222" y="6107"/>
                  <a:pt x="6290" y="6107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BC160C5F-8958-A6FE-79B7-802386128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5080" y="6331954"/>
            <a:ext cx="60541" cy="49791"/>
          </a:xfrm>
          <a:custGeom>
            <a:avLst/>
            <a:gdLst/>
            <a:ahLst/>
            <a:cxnLst/>
            <a:rect l="0" t="0" r="r" b="b"/>
            <a:pathLst>
              <a:path w="9534" h="7841">
                <a:moveTo>
                  <a:pt x="7603" y="0"/>
                </a:moveTo>
                <a:lnTo>
                  <a:pt x="7603" y="5741"/>
                </a:lnTo>
                <a:cubicBezTo>
                  <a:pt x="7081" y="5082"/>
                  <a:pt x="3128" y="957"/>
                  <a:pt x="2772" y="510"/>
                </a:cubicBezTo>
                <a:cubicBezTo>
                  <a:pt x="2443" y="94"/>
                  <a:pt x="2103" y="0"/>
                  <a:pt x="1934" y="0"/>
                </a:cubicBezTo>
                <a:lnTo>
                  <a:pt x="0" y="0"/>
                </a:lnTo>
                <a:lnTo>
                  <a:pt x="0" y="7841"/>
                </a:lnTo>
                <a:lnTo>
                  <a:pt x="1934" y="7841"/>
                </a:lnTo>
                <a:lnTo>
                  <a:pt x="1934" y="2097"/>
                </a:lnTo>
                <a:cubicBezTo>
                  <a:pt x="2450" y="2760"/>
                  <a:pt x="6406" y="6885"/>
                  <a:pt x="6762" y="7332"/>
                </a:cubicBezTo>
                <a:cubicBezTo>
                  <a:pt x="7090" y="7747"/>
                  <a:pt x="7434" y="7841"/>
                  <a:pt x="7603" y="7841"/>
                </a:cubicBezTo>
                <a:lnTo>
                  <a:pt x="9534" y="7841"/>
                </a:lnTo>
                <a:lnTo>
                  <a:pt x="9534" y="0"/>
                </a:lnTo>
                <a:lnTo>
                  <a:pt x="760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D7A0C2B4-F272-CC15-022B-CAE494E3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2412" y="6331954"/>
            <a:ext cx="59430" cy="49791"/>
          </a:xfrm>
          <a:custGeom>
            <a:avLst/>
            <a:gdLst/>
            <a:ahLst/>
            <a:cxnLst/>
            <a:rect l="0" t="0" r="r" b="b"/>
            <a:pathLst>
              <a:path w="9359" h="7841">
                <a:moveTo>
                  <a:pt x="1931" y="4679"/>
                </a:moveTo>
                <a:lnTo>
                  <a:pt x="9359" y="4679"/>
                </a:lnTo>
                <a:lnTo>
                  <a:pt x="9359" y="2616"/>
                </a:lnTo>
                <a:lnTo>
                  <a:pt x="9341" y="1847"/>
                </a:lnTo>
                <a:cubicBezTo>
                  <a:pt x="9322" y="635"/>
                  <a:pt x="8091" y="0"/>
                  <a:pt x="6022" y="0"/>
                </a:cubicBezTo>
                <a:lnTo>
                  <a:pt x="3334" y="0"/>
                </a:lnTo>
                <a:cubicBezTo>
                  <a:pt x="1266" y="0"/>
                  <a:pt x="37" y="635"/>
                  <a:pt x="16" y="1847"/>
                </a:cubicBezTo>
                <a:lnTo>
                  <a:pt x="0" y="2616"/>
                </a:lnTo>
                <a:lnTo>
                  <a:pt x="0" y="5222"/>
                </a:lnTo>
                <a:lnTo>
                  <a:pt x="16" y="5991"/>
                </a:lnTo>
                <a:cubicBezTo>
                  <a:pt x="37" y="7207"/>
                  <a:pt x="1266" y="7841"/>
                  <a:pt x="3334" y="7841"/>
                </a:cubicBezTo>
                <a:lnTo>
                  <a:pt x="6022" y="7841"/>
                </a:lnTo>
                <a:cubicBezTo>
                  <a:pt x="8091" y="7841"/>
                  <a:pt x="9322" y="7207"/>
                  <a:pt x="9341" y="5991"/>
                </a:cubicBezTo>
                <a:lnTo>
                  <a:pt x="9359" y="5222"/>
                </a:lnTo>
                <a:cubicBezTo>
                  <a:pt x="9359" y="5222"/>
                  <a:pt x="7812" y="5222"/>
                  <a:pt x="7425" y="5222"/>
                </a:cubicBezTo>
                <a:cubicBezTo>
                  <a:pt x="7425" y="5594"/>
                  <a:pt x="7219" y="6107"/>
                  <a:pt x="6287" y="6107"/>
                </a:cubicBezTo>
                <a:lnTo>
                  <a:pt x="3069" y="6107"/>
                </a:lnTo>
                <a:cubicBezTo>
                  <a:pt x="2141" y="6107"/>
                  <a:pt x="1931" y="5594"/>
                  <a:pt x="1931" y="5222"/>
                </a:cubicBezTo>
                <a:cubicBezTo>
                  <a:pt x="1931" y="4925"/>
                  <a:pt x="1931" y="5222"/>
                  <a:pt x="1931" y="5222"/>
                </a:cubicBezTo>
                <a:lnTo>
                  <a:pt x="1931" y="4679"/>
                </a:lnTo>
                <a:close/>
                <a:moveTo>
                  <a:pt x="1931" y="2616"/>
                </a:moveTo>
                <a:cubicBezTo>
                  <a:pt x="1931" y="2247"/>
                  <a:pt x="2141" y="1735"/>
                  <a:pt x="3069" y="1735"/>
                </a:cubicBezTo>
                <a:lnTo>
                  <a:pt x="6287" y="1735"/>
                </a:lnTo>
                <a:cubicBezTo>
                  <a:pt x="7219" y="1735"/>
                  <a:pt x="7425" y="2247"/>
                  <a:pt x="7425" y="2616"/>
                </a:cubicBezTo>
                <a:lnTo>
                  <a:pt x="7425" y="3019"/>
                </a:lnTo>
                <a:lnTo>
                  <a:pt x="1931" y="3019"/>
                </a:lnTo>
                <a:lnTo>
                  <a:pt x="1931" y="2616"/>
                </a:lnTo>
                <a:cubicBezTo>
                  <a:pt x="1931" y="2616"/>
                  <a:pt x="1931" y="2816"/>
                  <a:pt x="1931" y="261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83C6A8DF-3F27-0A81-8FCA-B1B871683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0637" y="6331954"/>
            <a:ext cx="59449" cy="49791"/>
          </a:xfrm>
          <a:custGeom>
            <a:avLst/>
            <a:gdLst/>
            <a:ahLst/>
            <a:cxnLst/>
            <a:rect l="0" t="0" r="r" b="b"/>
            <a:pathLst>
              <a:path w="9362" h="7841">
                <a:moveTo>
                  <a:pt x="1934" y="4679"/>
                </a:moveTo>
                <a:lnTo>
                  <a:pt x="9362" y="4679"/>
                </a:lnTo>
                <a:lnTo>
                  <a:pt x="9362" y="2616"/>
                </a:lnTo>
                <a:lnTo>
                  <a:pt x="9343" y="1847"/>
                </a:lnTo>
                <a:cubicBezTo>
                  <a:pt x="9325" y="635"/>
                  <a:pt x="8093" y="0"/>
                  <a:pt x="6028" y="0"/>
                </a:cubicBezTo>
                <a:lnTo>
                  <a:pt x="3337" y="0"/>
                </a:lnTo>
                <a:cubicBezTo>
                  <a:pt x="1268" y="0"/>
                  <a:pt x="37" y="635"/>
                  <a:pt x="18" y="1847"/>
                </a:cubicBezTo>
                <a:lnTo>
                  <a:pt x="0" y="2616"/>
                </a:lnTo>
                <a:lnTo>
                  <a:pt x="0" y="5222"/>
                </a:lnTo>
                <a:lnTo>
                  <a:pt x="18" y="5991"/>
                </a:lnTo>
                <a:cubicBezTo>
                  <a:pt x="37" y="7207"/>
                  <a:pt x="1268" y="7841"/>
                  <a:pt x="3337" y="7841"/>
                </a:cubicBezTo>
                <a:lnTo>
                  <a:pt x="6028" y="7841"/>
                </a:lnTo>
                <a:cubicBezTo>
                  <a:pt x="8093" y="7841"/>
                  <a:pt x="9325" y="7207"/>
                  <a:pt x="9343" y="5991"/>
                </a:cubicBezTo>
                <a:lnTo>
                  <a:pt x="9362" y="5222"/>
                </a:lnTo>
                <a:cubicBezTo>
                  <a:pt x="9362" y="5222"/>
                  <a:pt x="7818" y="5222"/>
                  <a:pt x="7428" y="5222"/>
                </a:cubicBezTo>
                <a:cubicBezTo>
                  <a:pt x="7428" y="5594"/>
                  <a:pt x="7225" y="6107"/>
                  <a:pt x="6290" y="6107"/>
                </a:cubicBezTo>
                <a:lnTo>
                  <a:pt x="3075" y="6107"/>
                </a:lnTo>
                <a:cubicBezTo>
                  <a:pt x="2143" y="6107"/>
                  <a:pt x="1934" y="5594"/>
                  <a:pt x="1934" y="5222"/>
                </a:cubicBezTo>
                <a:cubicBezTo>
                  <a:pt x="1934" y="4925"/>
                  <a:pt x="1934" y="5222"/>
                  <a:pt x="1934" y="5222"/>
                </a:cubicBezTo>
                <a:lnTo>
                  <a:pt x="1934" y="4679"/>
                </a:lnTo>
                <a:close/>
                <a:moveTo>
                  <a:pt x="1934" y="2616"/>
                </a:moveTo>
                <a:cubicBezTo>
                  <a:pt x="1934" y="2247"/>
                  <a:pt x="2143" y="1735"/>
                  <a:pt x="3075" y="1735"/>
                </a:cubicBezTo>
                <a:lnTo>
                  <a:pt x="6290" y="1735"/>
                </a:lnTo>
                <a:cubicBezTo>
                  <a:pt x="7225" y="1735"/>
                  <a:pt x="7428" y="2247"/>
                  <a:pt x="7428" y="2616"/>
                </a:cubicBezTo>
                <a:lnTo>
                  <a:pt x="7428" y="3019"/>
                </a:lnTo>
                <a:lnTo>
                  <a:pt x="1934" y="3019"/>
                </a:lnTo>
                <a:lnTo>
                  <a:pt x="1934" y="2616"/>
                </a:lnTo>
                <a:cubicBezTo>
                  <a:pt x="1934" y="2616"/>
                  <a:pt x="1934" y="2816"/>
                  <a:pt x="1934" y="261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E458A6FB-E5A4-F444-E238-A39D4905A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9490" y="6331954"/>
            <a:ext cx="59474" cy="49791"/>
          </a:xfrm>
          <a:custGeom>
            <a:avLst/>
            <a:gdLst/>
            <a:ahLst/>
            <a:cxnLst/>
            <a:rect l="0" t="0" r="r" b="b"/>
            <a:pathLst>
              <a:path w="9366" h="7841">
                <a:moveTo>
                  <a:pt x="1935" y="2804"/>
                </a:moveTo>
                <a:lnTo>
                  <a:pt x="1935" y="2616"/>
                </a:lnTo>
                <a:cubicBezTo>
                  <a:pt x="1935" y="2616"/>
                  <a:pt x="1935" y="2825"/>
                  <a:pt x="1935" y="2616"/>
                </a:cubicBezTo>
                <a:cubicBezTo>
                  <a:pt x="1935" y="2247"/>
                  <a:pt x="2144" y="1735"/>
                  <a:pt x="3075" y="1735"/>
                </a:cubicBezTo>
                <a:lnTo>
                  <a:pt x="6288" y="1735"/>
                </a:lnTo>
                <a:cubicBezTo>
                  <a:pt x="7222" y="1735"/>
                  <a:pt x="7429" y="2247"/>
                  <a:pt x="7429" y="2616"/>
                </a:cubicBezTo>
                <a:cubicBezTo>
                  <a:pt x="7816" y="2616"/>
                  <a:pt x="9366" y="2616"/>
                  <a:pt x="9366" y="2616"/>
                </a:cubicBezTo>
                <a:lnTo>
                  <a:pt x="9344" y="1847"/>
                </a:lnTo>
                <a:cubicBezTo>
                  <a:pt x="9325" y="635"/>
                  <a:pt x="8094" y="0"/>
                  <a:pt x="6029" y="0"/>
                </a:cubicBezTo>
                <a:lnTo>
                  <a:pt x="3338" y="0"/>
                </a:lnTo>
                <a:cubicBezTo>
                  <a:pt x="1272" y="0"/>
                  <a:pt x="41" y="635"/>
                  <a:pt x="19" y="1847"/>
                </a:cubicBezTo>
                <a:lnTo>
                  <a:pt x="0" y="2616"/>
                </a:lnTo>
                <a:lnTo>
                  <a:pt x="0" y="4391"/>
                </a:lnTo>
                <a:lnTo>
                  <a:pt x="597" y="4438"/>
                </a:lnTo>
                <a:lnTo>
                  <a:pt x="7429" y="4966"/>
                </a:lnTo>
                <a:lnTo>
                  <a:pt x="7429" y="5222"/>
                </a:lnTo>
                <a:cubicBezTo>
                  <a:pt x="7429" y="5594"/>
                  <a:pt x="7222" y="6107"/>
                  <a:pt x="6288" y="6107"/>
                </a:cubicBezTo>
                <a:lnTo>
                  <a:pt x="3075" y="6107"/>
                </a:lnTo>
                <a:cubicBezTo>
                  <a:pt x="2144" y="6107"/>
                  <a:pt x="1935" y="5594"/>
                  <a:pt x="1935" y="5222"/>
                </a:cubicBezTo>
                <a:cubicBezTo>
                  <a:pt x="1550" y="5222"/>
                  <a:pt x="0" y="5222"/>
                  <a:pt x="0" y="5222"/>
                </a:cubicBezTo>
                <a:lnTo>
                  <a:pt x="19" y="5991"/>
                </a:lnTo>
                <a:cubicBezTo>
                  <a:pt x="41" y="7207"/>
                  <a:pt x="1272" y="7841"/>
                  <a:pt x="3338" y="7841"/>
                </a:cubicBezTo>
                <a:lnTo>
                  <a:pt x="6029" y="7841"/>
                </a:lnTo>
                <a:cubicBezTo>
                  <a:pt x="8094" y="7841"/>
                  <a:pt x="9325" y="7207"/>
                  <a:pt x="9344" y="5991"/>
                </a:cubicBezTo>
                <a:lnTo>
                  <a:pt x="9363" y="5288"/>
                </a:lnTo>
                <a:lnTo>
                  <a:pt x="9366" y="3375"/>
                </a:lnTo>
                <a:lnTo>
                  <a:pt x="1935" y="2804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FC9A6600-CC48-D005-0223-D80D3B3BA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3465" y="6331954"/>
            <a:ext cx="58712" cy="49791"/>
          </a:xfrm>
          <a:custGeom>
            <a:avLst/>
            <a:gdLst/>
            <a:ahLst/>
            <a:cxnLst/>
            <a:rect l="0" t="0" r="r" b="b"/>
            <a:pathLst>
              <a:path w="9246" h="7841">
                <a:moveTo>
                  <a:pt x="7312" y="0"/>
                </a:moveTo>
                <a:lnTo>
                  <a:pt x="7312" y="3147"/>
                </a:lnTo>
                <a:lnTo>
                  <a:pt x="1934" y="3147"/>
                </a:lnTo>
                <a:lnTo>
                  <a:pt x="1934" y="0"/>
                </a:lnTo>
                <a:lnTo>
                  <a:pt x="0" y="0"/>
                </a:lnTo>
                <a:lnTo>
                  <a:pt x="0" y="7841"/>
                </a:lnTo>
                <a:lnTo>
                  <a:pt x="1934" y="7841"/>
                </a:lnTo>
                <a:lnTo>
                  <a:pt x="1934" y="4879"/>
                </a:lnTo>
                <a:lnTo>
                  <a:pt x="7312" y="4879"/>
                </a:lnTo>
                <a:lnTo>
                  <a:pt x="7312" y="7841"/>
                </a:lnTo>
                <a:lnTo>
                  <a:pt x="9246" y="7841"/>
                </a:lnTo>
                <a:lnTo>
                  <a:pt x="9246" y="0"/>
                </a:lnTo>
                <a:lnTo>
                  <a:pt x="7312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" name="Freeform 19">
            <a:extLst>
              <a:ext uri="{FF2B5EF4-FFF2-40B4-BE49-F238E27FC236}">
                <a16:creationId xmlns:a16="http://schemas.microsoft.com/office/drawing/2014/main" id="{452F2091-7656-E88E-A6DD-72B0252F6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6403" y="6083434"/>
            <a:ext cx="254311" cy="180023"/>
          </a:xfrm>
          <a:custGeom>
            <a:avLst/>
            <a:gdLst/>
            <a:ahLst/>
            <a:cxnLst/>
            <a:rect l="0" t="0" r="r" b="b"/>
            <a:pathLst>
              <a:path w="40050" h="28350">
                <a:moveTo>
                  <a:pt x="21963" y="2322"/>
                </a:moveTo>
                <a:cubicBezTo>
                  <a:pt x="22450" y="2387"/>
                  <a:pt x="36247" y="4315"/>
                  <a:pt x="36247" y="4315"/>
                </a:cubicBezTo>
                <a:lnTo>
                  <a:pt x="40050" y="3634"/>
                </a:lnTo>
                <a:lnTo>
                  <a:pt x="21238" y="319"/>
                </a:lnTo>
                <a:cubicBezTo>
                  <a:pt x="19750" y="56"/>
                  <a:pt x="19222" y="0"/>
                  <a:pt x="19041" y="0"/>
                </a:cubicBezTo>
                <a:cubicBezTo>
                  <a:pt x="18644" y="0"/>
                  <a:pt x="17294" y="237"/>
                  <a:pt x="16844" y="319"/>
                </a:cubicBezTo>
                <a:lnTo>
                  <a:pt x="2944" y="2965"/>
                </a:lnTo>
                <a:cubicBezTo>
                  <a:pt x="81" y="3590"/>
                  <a:pt x="0" y="6578"/>
                  <a:pt x="0" y="6915"/>
                </a:cubicBezTo>
                <a:lnTo>
                  <a:pt x="0" y="22247"/>
                </a:lnTo>
                <a:cubicBezTo>
                  <a:pt x="0" y="24319"/>
                  <a:pt x="1750" y="25266"/>
                  <a:pt x="2794" y="25497"/>
                </a:cubicBezTo>
                <a:lnTo>
                  <a:pt x="18281" y="28266"/>
                </a:lnTo>
                <a:cubicBezTo>
                  <a:pt x="18775" y="28337"/>
                  <a:pt x="18969" y="28350"/>
                  <a:pt x="19041" y="28350"/>
                </a:cubicBezTo>
                <a:cubicBezTo>
                  <a:pt x="19128" y="28350"/>
                  <a:pt x="19325" y="28334"/>
                  <a:pt x="19766" y="28272"/>
                </a:cubicBezTo>
                <a:lnTo>
                  <a:pt x="35219" y="25506"/>
                </a:lnTo>
                <a:cubicBezTo>
                  <a:pt x="37119" y="25172"/>
                  <a:pt x="38081" y="23862"/>
                  <a:pt x="38081" y="21612"/>
                </a:cubicBezTo>
                <a:lnTo>
                  <a:pt x="38081" y="17603"/>
                </a:lnTo>
                <a:lnTo>
                  <a:pt x="32272" y="17603"/>
                </a:lnTo>
                <a:lnTo>
                  <a:pt x="32272" y="22075"/>
                </a:lnTo>
                <a:cubicBezTo>
                  <a:pt x="32222" y="22587"/>
                  <a:pt x="32297" y="24703"/>
                  <a:pt x="29756" y="25112"/>
                </a:cubicBezTo>
                <a:cubicBezTo>
                  <a:pt x="28931" y="25244"/>
                  <a:pt x="24619" y="25797"/>
                  <a:pt x="21722" y="26166"/>
                </a:cubicBezTo>
                <a:cubicBezTo>
                  <a:pt x="20722" y="26294"/>
                  <a:pt x="19503" y="26359"/>
                  <a:pt x="19041" y="26359"/>
                </a:cubicBezTo>
                <a:cubicBezTo>
                  <a:pt x="18613" y="26359"/>
                  <a:pt x="17634" y="26325"/>
                  <a:pt x="16675" y="26212"/>
                </a:cubicBezTo>
                <a:cubicBezTo>
                  <a:pt x="13488" y="25816"/>
                  <a:pt x="8203" y="25159"/>
                  <a:pt x="8203" y="25159"/>
                </a:cubicBezTo>
                <a:cubicBezTo>
                  <a:pt x="5572" y="24706"/>
                  <a:pt x="5659" y="22962"/>
                  <a:pt x="5659" y="22059"/>
                </a:cubicBezTo>
                <a:lnTo>
                  <a:pt x="5659" y="7084"/>
                </a:lnTo>
                <a:cubicBezTo>
                  <a:pt x="5659" y="5747"/>
                  <a:pt x="6284" y="4315"/>
                  <a:pt x="8016" y="3940"/>
                </a:cubicBezTo>
                <a:cubicBezTo>
                  <a:pt x="8088" y="3925"/>
                  <a:pt x="15884" y="2428"/>
                  <a:pt x="16228" y="2362"/>
                </a:cubicBezTo>
                <a:cubicBezTo>
                  <a:pt x="16572" y="2294"/>
                  <a:pt x="17769" y="2047"/>
                  <a:pt x="19041" y="2047"/>
                </a:cubicBezTo>
                <a:cubicBezTo>
                  <a:pt x="20313" y="2047"/>
                  <a:pt x="21478" y="2253"/>
                  <a:pt x="21963" y="2322"/>
                </a:cubicBezTo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3" name="Freeform 20">
            <a:extLst>
              <a:ext uri="{FF2B5EF4-FFF2-40B4-BE49-F238E27FC236}">
                <a16:creationId xmlns:a16="http://schemas.microsoft.com/office/drawing/2014/main" id="{47412D28-77C6-D6BA-1B91-51DDF4D97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4248" y="6150998"/>
            <a:ext cx="38234" cy="39389"/>
          </a:xfrm>
          <a:custGeom>
            <a:avLst/>
            <a:gdLst/>
            <a:ahLst/>
            <a:cxnLst/>
            <a:rect l="0" t="0" r="r" b="b"/>
            <a:pathLst>
              <a:path w="6022" h="6204">
                <a:moveTo>
                  <a:pt x="0" y="6204"/>
                </a:moveTo>
                <a:lnTo>
                  <a:pt x="6022" y="6204"/>
                </a:lnTo>
                <a:lnTo>
                  <a:pt x="6022" y="0"/>
                </a:lnTo>
                <a:lnTo>
                  <a:pt x="0" y="319"/>
                </a:lnTo>
                <a:lnTo>
                  <a:pt x="0" y="6204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69D3E833-CF7D-9A3F-3947-4A0AC8A89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0171" y="6041282"/>
            <a:ext cx="294304" cy="264236"/>
          </a:xfrm>
          <a:custGeom>
            <a:avLst/>
            <a:gdLst/>
            <a:ahLst/>
            <a:cxnLst/>
            <a:rect l="0" t="0" r="r" b="b"/>
            <a:pathLst>
              <a:path w="46347" h="41613">
                <a:moveTo>
                  <a:pt x="46347" y="6778"/>
                </a:moveTo>
                <a:cubicBezTo>
                  <a:pt x="46347" y="5813"/>
                  <a:pt x="45878" y="5128"/>
                  <a:pt x="44853" y="4875"/>
                </a:cubicBezTo>
                <a:cubicBezTo>
                  <a:pt x="44850" y="4875"/>
                  <a:pt x="44847" y="4875"/>
                  <a:pt x="44844" y="4875"/>
                </a:cubicBezTo>
                <a:cubicBezTo>
                  <a:pt x="44687" y="4835"/>
                  <a:pt x="25687" y="278"/>
                  <a:pt x="25590" y="257"/>
                </a:cubicBezTo>
                <a:cubicBezTo>
                  <a:pt x="25222" y="175"/>
                  <a:pt x="24556" y="47"/>
                  <a:pt x="23784" y="0"/>
                </a:cubicBezTo>
                <a:lnTo>
                  <a:pt x="22559" y="0"/>
                </a:lnTo>
                <a:cubicBezTo>
                  <a:pt x="21769" y="50"/>
                  <a:pt x="21084" y="182"/>
                  <a:pt x="20725" y="263"/>
                </a:cubicBezTo>
                <a:cubicBezTo>
                  <a:pt x="20644" y="282"/>
                  <a:pt x="7559" y="3419"/>
                  <a:pt x="7381" y="3460"/>
                </a:cubicBezTo>
                <a:cubicBezTo>
                  <a:pt x="3178" y="4432"/>
                  <a:pt x="0" y="5678"/>
                  <a:pt x="0" y="12247"/>
                </a:cubicBezTo>
                <a:cubicBezTo>
                  <a:pt x="0" y="14328"/>
                  <a:pt x="0" y="27050"/>
                  <a:pt x="0" y="28979"/>
                </a:cubicBezTo>
                <a:cubicBezTo>
                  <a:pt x="0" y="36054"/>
                  <a:pt x="2481" y="37300"/>
                  <a:pt x="6065" y="38335"/>
                </a:cubicBezTo>
                <a:cubicBezTo>
                  <a:pt x="6097" y="38341"/>
                  <a:pt x="15384" y="40241"/>
                  <a:pt x="20925" y="41372"/>
                </a:cubicBezTo>
                <a:cubicBezTo>
                  <a:pt x="20937" y="41375"/>
                  <a:pt x="20947" y="41379"/>
                  <a:pt x="20959" y="41379"/>
                </a:cubicBezTo>
                <a:cubicBezTo>
                  <a:pt x="21462" y="41482"/>
                  <a:pt x="22287" y="41613"/>
                  <a:pt x="23172" y="41613"/>
                </a:cubicBezTo>
                <a:cubicBezTo>
                  <a:pt x="24072" y="41613"/>
                  <a:pt x="24906" y="41479"/>
                  <a:pt x="25409" y="41375"/>
                </a:cubicBezTo>
                <a:lnTo>
                  <a:pt x="25440" y="41369"/>
                </a:lnTo>
                <a:cubicBezTo>
                  <a:pt x="25440" y="41369"/>
                  <a:pt x="40241" y="38341"/>
                  <a:pt x="40278" y="38335"/>
                </a:cubicBezTo>
                <a:cubicBezTo>
                  <a:pt x="45859" y="37054"/>
                  <a:pt x="46347" y="33838"/>
                  <a:pt x="46347" y="28979"/>
                </a:cubicBezTo>
                <a:lnTo>
                  <a:pt x="46347" y="18178"/>
                </a:lnTo>
                <a:lnTo>
                  <a:pt x="23172" y="17241"/>
                </a:lnTo>
                <a:lnTo>
                  <a:pt x="23172" y="23482"/>
                </a:lnTo>
                <a:lnTo>
                  <a:pt x="42972" y="23482"/>
                </a:lnTo>
                <a:lnTo>
                  <a:pt x="42972" y="28250"/>
                </a:lnTo>
                <a:cubicBezTo>
                  <a:pt x="42972" y="32032"/>
                  <a:pt x="40500" y="32713"/>
                  <a:pt x="39481" y="32891"/>
                </a:cubicBezTo>
                <a:lnTo>
                  <a:pt x="25450" y="35404"/>
                </a:lnTo>
                <a:lnTo>
                  <a:pt x="23922" y="35672"/>
                </a:lnTo>
                <a:cubicBezTo>
                  <a:pt x="23581" y="35719"/>
                  <a:pt x="23331" y="35744"/>
                  <a:pt x="23172" y="35744"/>
                </a:cubicBezTo>
                <a:cubicBezTo>
                  <a:pt x="23015" y="35744"/>
                  <a:pt x="22753" y="35716"/>
                  <a:pt x="22406" y="35669"/>
                </a:cubicBezTo>
                <a:lnTo>
                  <a:pt x="20209" y="35282"/>
                </a:lnTo>
                <a:lnTo>
                  <a:pt x="6775" y="32882"/>
                </a:lnTo>
                <a:cubicBezTo>
                  <a:pt x="5181" y="32532"/>
                  <a:pt x="3372" y="31194"/>
                  <a:pt x="3372" y="28885"/>
                </a:cubicBezTo>
                <a:lnTo>
                  <a:pt x="3372" y="13553"/>
                </a:lnTo>
                <a:cubicBezTo>
                  <a:pt x="3372" y="12141"/>
                  <a:pt x="4040" y="9485"/>
                  <a:pt x="6925" y="8860"/>
                </a:cubicBezTo>
                <a:lnTo>
                  <a:pt x="11990" y="7894"/>
                </a:lnTo>
                <a:lnTo>
                  <a:pt x="22097" y="6000"/>
                </a:lnTo>
                <a:cubicBezTo>
                  <a:pt x="22606" y="5922"/>
                  <a:pt x="22969" y="5882"/>
                  <a:pt x="23172" y="5882"/>
                </a:cubicBezTo>
                <a:cubicBezTo>
                  <a:pt x="23512" y="5882"/>
                  <a:pt x="24356" y="6007"/>
                  <a:pt x="25481" y="6207"/>
                </a:cubicBezTo>
                <a:lnTo>
                  <a:pt x="46347" y="9885"/>
                </a:lnTo>
                <a:lnTo>
                  <a:pt x="46347" y="6778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7" name="Freeform 22">
            <a:extLst>
              <a:ext uri="{FF2B5EF4-FFF2-40B4-BE49-F238E27FC236}">
                <a16:creationId xmlns:a16="http://schemas.microsoft.com/office/drawing/2014/main" id="{D9D77A9B-389D-08AE-EBBD-365ED5E73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850" y="6081789"/>
            <a:ext cx="168605" cy="200724"/>
          </a:xfrm>
          <a:custGeom>
            <a:avLst/>
            <a:gdLst/>
            <a:ahLst/>
            <a:cxnLst/>
            <a:rect l="0" t="0" r="r" b="b"/>
            <a:pathLst>
              <a:path w="26553" h="31610">
                <a:moveTo>
                  <a:pt x="26553" y="5600"/>
                </a:moveTo>
                <a:lnTo>
                  <a:pt x="26553" y="0"/>
                </a:lnTo>
                <a:lnTo>
                  <a:pt x="0" y="0"/>
                </a:lnTo>
                <a:lnTo>
                  <a:pt x="0" y="5600"/>
                </a:lnTo>
                <a:lnTo>
                  <a:pt x="9690" y="5600"/>
                </a:lnTo>
                <a:lnTo>
                  <a:pt x="9690" y="26013"/>
                </a:lnTo>
                <a:lnTo>
                  <a:pt x="0" y="26013"/>
                </a:lnTo>
                <a:lnTo>
                  <a:pt x="0" y="31610"/>
                </a:lnTo>
                <a:lnTo>
                  <a:pt x="26553" y="31610"/>
                </a:lnTo>
                <a:lnTo>
                  <a:pt x="26553" y="26013"/>
                </a:lnTo>
                <a:lnTo>
                  <a:pt x="17484" y="26013"/>
                </a:lnTo>
                <a:lnTo>
                  <a:pt x="17484" y="5600"/>
                </a:lnTo>
                <a:lnTo>
                  <a:pt x="26553" y="560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Freeform 385"/>
          <p:cNvSpPr>
            <a:spLocks noChangeArrowheads="1"/>
          </p:cNvSpPr>
          <p:nvPr/>
        </p:nvSpPr>
        <p:spPr bwMode="auto">
          <a:xfrm>
            <a:off x="476250" y="476282"/>
            <a:ext cx="419005" cy="5905481"/>
          </a:xfrm>
          <a:custGeom>
            <a:avLst/>
            <a:gdLst/>
            <a:ahLst/>
            <a:cxnLst/>
            <a:rect l="0" t="0" r="r" b="b"/>
            <a:pathLst>
              <a:path w="65985" h="929997">
                <a:moveTo>
                  <a:pt x="17982" y="897150"/>
                </a:moveTo>
                <a:cubicBezTo>
                  <a:pt x="21116" y="894044"/>
                  <a:pt x="24978" y="892491"/>
                  <a:pt x="29578" y="892491"/>
                </a:cubicBezTo>
                <a:cubicBezTo>
                  <a:pt x="34178" y="892491"/>
                  <a:pt x="38044" y="894044"/>
                  <a:pt x="41175" y="897150"/>
                </a:cubicBezTo>
                <a:cubicBezTo>
                  <a:pt x="44307" y="900260"/>
                  <a:pt x="45872" y="904453"/>
                  <a:pt x="45872" y="909738"/>
                </a:cubicBezTo>
                <a:lnTo>
                  <a:pt x="45872" y="919794"/>
                </a:lnTo>
                <a:lnTo>
                  <a:pt x="65544" y="919794"/>
                </a:lnTo>
                <a:lnTo>
                  <a:pt x="65544" y="929997"/>
                </a:lnTo>
                <a:lnTo>
                  <a:pt x="13285" y="929997"/>
                </a:lnTo>
                <a:lnTo>
                  <a:pt x="13285" y="909738"/>
                </a:lnTo>
                <a:cubicBezTo>
                  <a:pt x="13285" y="904453"/>
                  <a:pt x="14850" y="900260"/>
                  <a:pt x="17982" y="897150"/>
                </a:cubicBezTo>
                <a:moveTo>
                  <a:pt x="34753" y="904747"/>
                </a:moveTo>
                <a:cubicBezTo>
                  <a:pt x="33457" y="903378"/>
                  <a:pt x="31732" y="902691"/>
                  <a:pt x="29578" y="902691"/>
                </a:cubicBezTo>
                <a:cubicBezTo>
                  <a:pt x="27425" y="902691"/>
                  <a:pt x="25691" y="903378"/>
                  <a:pt x="24369" y="904747"/>
                </a:cubicBezTo>
                <a:cubicBezTo>
                  <a:pt x="23047" y="906119"/>
                  <a:pt x="22388" y="907953"/>
                  <a:pt x="22388" y="910253"/>
                </a:cubicBezTo>
                <a:lnTo>
                  <a:pt x="22388" y="919794"/>
                </a:lnTo>
                <a:lnTo>
                  <a:pt x="36700" y="919794"/>
                </a:lnTo>
                <a:lnTo>
                  <a:pt x="36700" y="910253"/>
                </a:lnTo>
                <a:cubicBezTo>
                  <a:pt x="36700" y="907953"/>
                  <a:pt x="36050" y="906119"/>
                  <a:pt x="34753" y="904747"/>
                </a:cubicBezTo>
                <a:moveTo>
                  <a:pt x="65544" y="849847"/>
                </a:moveTo>
                <a:lnTo>
                  <a:pt x="65544" y="884269"/>
                </a:lnTo>
                <a:lnTo>
                  <a:pt x="13285" y="884269"/>
                </a:lnTo>
                <a:lnTo>
                  <a:pt x="13285" y="849847"/>
                </a:lnTo>
                <a:lnTo>
                  <a:pt x="22388" y="849847"/>
                </a:lnTo>
                <a:lnTo>
                  <a:pt x="22388" y="874069"/>
                </a:lnTo>
                <a:lnTo>
                  <a:pt x="34644" y="874069"/>
                </a:lnTo>
                <a:lnTo>
                  <a:pt x="34644" y="853444"/>
                </a:lnTo>
                <a:lnTo>
                  <a:pt x="43744" y="853444"/>
                </a:lnTo>
                <a:lnTo>
                  <a:pt x="43744" y="874069"/>
                </a:lnTo>
                <a:lnTo>
                  <a:pt x="56441" y="874069"/>
                </a:lnTo>
                <a:lnTo>
                  <a:pt x="56441" y="849847"/>
                </a:lnTo>
                <a:lnTo>
                  <a:pt x="65544" y="849847"/>
                </a:lnTo>
                <a:close/>
                <a:moveTo>
                  <a:pt x="65544" y="799500"/>
                </a:moveTo>
                <a:lnTo>
                  <a:pt x="65544" y="810141"/>
                </a:lnTo>
                <a:lnTo>
                  <a:pt x="56294" y="813225"/>
                </a:lnTo>
                <a:lnTo>
                  <a:pt x="56294" y="831794"/>
                </a:lnTo>
                <a:lnTo>
                  <a:pt x="65544" y="834950"/>
                </a:lnTo>
                <a:lnTo>
                  <a:pt x="65544" y="845591"/>
                </a:lnTo>
                <a:lnTo>
                  <a:pt x="13285" y="826581"/>
                </a:lnTo>
                <a:lnTo>
                  <a:pt x="13285" y="818581"/>
                </a:lnTo>
                <a:lnTo>
                  <a:pt x="65544" y="799500"/>
                </a:lnTo>
                <a:close/>
                <a:moveTo>
                  <a:pt x="47707" y="815937"/>
                </a:moveTo>
                <a:lnTo>
                  <a:pt x="28700" y="822325"/>
                </a:lnTo>
                <a:lnTo>
                  <a:pt x="47707" y="828931"/>
                </a:lnTo>
                <a:lnTo>
                  <a:pt x="47707" y="815937"/>
                </a:lnTo>
                <a:close/>
                <a:moveTo>
                  <a:pt x="65544" y="753478"/>
                </a:moveTo>
                <a:lnTo>
                  <a:pt x="65544" y="763681"/>
                </a:lnTo>
                <a:lnTo>
                  <a:pt x="22388" y="763681"/>
                </a:lnTo>
                <a:lnTo>
                  <a:pt x="22388" y="776159"/>
                </a:lnTo>
                <a:lnTo>
                  <a:pt x="37578" y="776159"/>
                </a:lnTo>
                <a:cubicBezTo>
                  <a:pt x="44772" y="776159"/>
                  <a:pt x="50435" y="776781"/>
                  <a:pt x="54569" y="778031"/>
                </a:cubicBezTo>
                <a:cubicBezTo>
                  <a:pt x="58707" y="779278"/>
                  <a:pt x="61566" y="781037"/>
                  <a:pt x="63157" y="783315"/>
                </a:cubicBezTo>
                <a:cubicBezTo>
                  <a:pt x="64747" y="785590"/>
                  <a:pt x="65544" y="788609"/>
                  <a:pt x="65544" y="792378"/>
                </a:cubicBezTo>
                <a:lnTo>
                  <a:pt x="65544" y="796415"/>
                </a:lnTo>
                <a:lnTo>
                  <a:pt x="56441" y="796415"/>
                </a:lnTo>
                <a:lnTo>
                  <a:pt x="56441" y="794947"/>
                </a:lnTo>
                <a:cubicBezTo>
                  <a:pt x="56441" y="793528"/>
                  <a:pt x="56185" y="792319"/>
                  <a:pt x="55672" y="791315"/>
                </a:cubicBezTo>
                <a:cubicBezTo>
                  <a:pt x="55157" y="790312"/>
                  <a:pt x="54229" y="789381"/>
                  <a:pt x="52882" y="788525"/>
                </a:cubicBezTo>
                <a:cubicBezTo>
                  <a:pt x="51538" y="787669"/>
                  <a:pt x="49544" y="787034"/>
                  <a:pt x="46900" y="786615"/>
                </a:cubicBezTo>
                <a:cubicBezTo>
                  <a:pt x="44260" y="786200"/>
                  <a:pt x="40957" y="785994"/>
                  <a:pt x="36991" y="785994"/>
                </a:cubicBezTo>
                <a:lnTo>
                  <a:pt x="13285" y="785994"/>
                </a:lnTo>
                <a:lnTo>
                  <a:pt x="13285" y="753478"/>
                </a:lnTo>
                <a:lnTo>
                  <a:pt x="65544" y="753478"/>
                </a:lnTo>
                <a:close/>
                <a:moveTo>
                  <a:pt x="65544" y="701587"/>
                </a:moveTo>
                <a:lnTo>
                  <a:pt x="65544" y="711790"/>
                </a:lnTo>
                <a:lnTo>
                  <a:pt x="32000" y="711790"/>
                </a:lnTo>
                <a:lnTo>
                  <a:pt x="65544" y="732122"/>
                </a:lnTo>
                <a:lnTo>
                  <a:pt x="65544" y="741222"/>
                </a:lnTo>
                <a:lnTo>
                  <a:pt x="13285" y="741222"/>
                </a:lnTo>
                <a:lnTo>
                  <a:pt x="13285" y="731018"/>
                </a:lnTo>
                <a:lnTo>
                  <a:pt x="46754" y="731018"/>
                </a:lnTo>
                <a:lnTo>
                  <a:pt x="13285" y="710690"/>
                </a:lnTo>
                <a:lnTo>
                  <a:pt x="13285" y="701587"/>
                </a:lnTo>
                <a:lnTo>
                  <a:pt x="65544" y="701587"/>
                </a:lnTo>
                <a:close/>
                <a:moveTo>
                  <a:pt x="65985" y="673990"/>
                </a:moveTo>
                <a:cubicBezTo>
                  <a:pt x="65985" y="678884"/>
                  <a:pt x="64575" y="683056"/>
                  <a:pt x="61763" y="686506"/>
                </a:cubicBezTo>
                <a:cubicBezTo>
                  <a:pt x="58950" y="689953"/>
                  <a:pt x="54925" y="692121"/>
                  <a:pt x="49691" y="693000"/>
                </a:cubicBezTo>
                <a:lnTo>
                  <a:pt x="49691" y="682871"/>
                </a:lnTo>
                <a:cubicBezTo>
                  <a:pt x="54632" y="681553"/>
                  <a:pt x="57104" y="678565"/>
                  <a:pt x="57104" y="673918"/>
                </a:cubicBezTo>
                <a:cubicBezTo>
                  <a:pt x="57104" y="671374"/>
                  <a:pt x="56454" y="669343"/>
                  <a:pt x="55157" y="667828"/>
                </a:cubicBezTo>
                <a:cubicBezTo>
                  <a:pt x="53860" y="666309"/>
                  <a:pt x="52160" y="665549"/>
                  <a:pt x="50057" y="665549"/>
                </a:cubicBezTo>
                <a:cubicBezTo>
                  <a:pt x="47807" y="665549"/>
                  <a:pt x="46069" y="666224"/>
                  <a:pt x="44847" y="667568"/>
                </a:cubicBezTo>
                <a:cubicBezTo>
                  <a:pt x="43622" y="668915"/>
                  <a:pt x="43010" y="670884"/>
                  <a:pt x="43010" y="673478"/>
                </a:cubicBezTo>
                <a:lnTo>
                  <a:pt x="43010" y="680231"/>
                </a:lnTo>
                <a:lnTo>
                  <a:pt x="34644" y="680231"/>
                </a:lnTo>
                <a:lnTo>
                  <a:pt x="34644" y="673406"/>
                </a:lnTo>
                <a:cubicBezTo>
                  <a:pt x="34644" y="671153"/>
                  <a:pt x="34069" y="669403"/>
                  <a:pt x="32919" y="668156"/>
                </a:cubicBezTo>
                <a:cubicBezTo>
                  <a:pt x="31769" y="666909"/>
                  <a:pt x="30141" y="666284"/>
                  <a:pt x="28038" y="666284"/>
                </a:cubicBezTo>
                <a:cubicBezTo>
                  <a:pt x="26032" y="666284"/>
                  <a:pt x="24453" y="666968"/>
                  <a:pt x="23303" y="668340"/>
                </a:cubicBezTo>
                <a:cubicBezTo>
                  <a:pt x="22153" y="669709"/>
                  <a:pt x="21578" y="671546"/>
                  <a:pt x="21578" y="673843"/>
                </a:cubicBezTo>
                <a:cubicBezTo>
                  <a:pt x="21578" y="676240"/>
                  <a:pt x="22275" y="678187"/>
                  <a:pt x="23672" y="679681"/>
                </a:cubicBezTo>
                <a:cubicBezTo>
                  <a:pt x="25066" y="681171"/>
                  <a:pt x="26888" y="682187"/>
                  <a:pt x="29138" y="682724"/>
                </a:cubicBezTo>
                <a:lnTo>
                  <a:pt x="29138" y="692928"/>
                </a:lnTo>
                <a:cubicBezTo>
                  <a:pt x="23903" y="692046"/>
                  <a:pt x="19878" y="689881"/>
                  <a:pt x="17066" y="686431"/>
                </a:cubicBezTo>
                <a:cubicBezTo>
                  <a:pt x="14250" y="682981"/>
                  <a:pt x="12844" y="678762"/>
                  <a:pt x="12844" y="673771"/>
                </a:cubicBezTo>
                <a:cubicBezTo>
                  <a:pt x="12844" y="668584"/>
                  <a:pt x="14166" y="664340"/>
                  <a:pt x="16810" y="661037"/>
                </a:cubicBezTo>
                <a:cubicBezTo>
                  <a:pt x="19450" y="657734"/>
                  <a:pt x="22950" y="656084"/>
                  <a:pt x="27303" y="656084"/>
                </a:cubicBezTo>
                <a:cubicBezTo>
                  <a:pt x="32344" y="656084"/>
                  <a:pt x="36088" y="658359"/>
                  <a:pt x="38535" y="662909"/>
                </a:cubicBezTo>
                <a:cubicBezTo>
                  <a:pt x="40785" y="657868"/>
                  <a:pt x="44747" y="655349"/>
                  <a:pt x="50425" y="655349"/>
                </a:cubicBezTo>
                <a:cubicBezTo>
                  <a:pt x="55122" y="655349"/>
                  <a:pt x="58888" y="657087"/>
                  <a:pt x="61729" y="660559"/>
                </a:cubicBezTo>
                <a:cubicBezTo>
                  <a:pt x="64563" y="664034"/>
                  <a:pt x="65985" y="668512"/>
                  <a:pt x="65985" y="673990"/>
                </a:cubicBezTo>
                <a:moveTo>
                  <a:pt x="26278" y="609331"/>
                </a:moveTo>
                <a:cubicBezTo>
                  <a:pt x="29163" y="608743"/>
                  <a:pt x="33544" y="608449"/>
                  <a:pt x="39416" y="608449"/>
                </a:cubicBezTo>
                <a:cubicBezTo>
                  <a:pt x="45285" y="608449"/>
                  <a:pt x="49666" y="608743"/>
                  <a:pt x="52554" y="609331"/>
                </a:cubicBezTo>
                <a:cubicBezTo>
                  <a:pt x="55438" y="609918"/>
                  <a:pt x="58082" y="611409"/>
                  <a:pt x="60479" y="613806"/>
                </a:cubicBezTo>
                <a:cubicBezTo>
                  <a:pt x="64150" y="617477"/>
                  <a:pt x="65985" y="622124"/>
                  <a:pt x="65985" y="627752"/>
                </a:cubicBezTo>
                <a:cubicBezTo>
                  <a:pt x="65985" y="633427"/>
                  <a:pt x="64150" y="638099"/>
                  <a:pt x="60479" y="641771"/>
                </a:cubicBezTo>
                <a:cubicBezTo>
                  <a:pt x="58082" y="644168"/>
                  <a:pt x="55450" y="645649"/>
                  <a:pt x="52588" y="646212"/>
                </a:cubicBezTo>
                <a:cubicBezTo>
                  <a:pt x="49725" y="646774"/>
                  <a:pt x="45335" y="647056"/>
                  <a:pt x="39416" y="647056"/>
                </a:cubicBezTo>
                <a:cubicBezTo>
                  <a:pt x="33494" y="647056"/>
                  <a:pt x="29103" y="646774"/>
                  <a:pt x="26241" y="646212"/>
                </a:cubicBezTo>
                <a:cubicBezTo>
                  <a:pt x="23378" y="645649"/>
                  <a:pt x="20747" y="644168"/>
                  <a:pt x="18350" y="641771"/>
                </a:cubicBezTo>
                <a:cubicBezTo>
                  <a:pt x="14678" y="638099"/>
                  <a:pt x="12844" y="633427"/>
                  <a:pt x="12844" y="627752"/>
                </a:cubicBezTo>
                <a:cubicBezTo>
                  <a:pt x="12844" y="622124"/>
                  <a:pt x="14678" y="617477"/>
                  <a:pt x="18350" y="613806"/>
                </a:cubicBezTo>
                <a:cubicBezTo>
                  <a:pt x="20747" y="611409"/>
                  <a:pt x="23391" y="609918"/>
                  <a:pt x="26278" y="609331"/>
                </a:cubicBezTo>
                <a:moveTo>
                  <a:pt x="39416" y="618652"/>
                </a:moveTo>
                <a:cubicBezTo>
                  <a:pt x="34569" y="618652"/>
                  <a:pt x="31194" y="618834"/>
                  <a:pt x="29285" y="619202"/>
                </a:cubicBezTo>
                <a:cubicBezTo>
                  <a:pt x="27378" y="619568"/>
                  <a:pt x="25860" y="620240"/>
                  <a:pt x="24735" y="621221"/>
                </a:cubicBezTo>
                <a:cubicBezTo>
                  <a:pt x="22875" y="622834"/>
                  <a:pt x="21947" y="625012"/>
                  <a:pt x="21947" y="627752"/>
                </a:cubicBezTo>
                <a:cubicBezTo>
                  <a:pt x="21947" y="630443"/>
                  <a:pt x="22875" y="632643"/>
                  <a:pt x="24735" y="634359"/>
                </a:cubicBezTo>
                <a:cubicBezTo>
                  <a:pt x="25860" y="635337"/>
                  <a:pt x="27378" y="635996"/>
                  <a:pt x="29285" y="636340"/>
                </a:cubicBezTo>
                <a:cubicBezTo>
                  <a:pt x="31194" y="636681"/>
                  <a:pt x="34569" y="636852"/>
                  <a:pt x="39416" y="636852"/>
                </a:cubicBezTo>
                <a:cubicBezTo>
                  <a:pt x="44260" y="636852"/>
                  <a:pt x="47622" y="636681"/>
                  <a:pt x="49507" y="636340"/>
                </a:cubicBezTo>
                <a:cubicBezTo>
                  <a:pt x="51391" y="635996"/>
                  <a:pt x="52894" y="635337"/>
                  <a:pt x="54019" y="634359"/>
                </a:cubicBezTo>
                <a:cubicBezTo>
                  <a:pt x="55929" y="632596"/>
                  <a:pt x="56882" y="630393"/>
                  <a:pt x="56882" y="627752"/>
                </a:cubicBezTo>
                <a:cubicBezTo>
                  <a:pt x="56882" y="625062"/>
                  <a:pt x="55929" y="622884"/>
                  <a:pt x="54019" y="621221"/>
                </a:cubicBezTo>
                <a:cubicBezTo>
                  <a:pt x="52847" y="620240"/>
                  <a:pt x="51316" y="619568"/>
                  <a:pt x="49432" y="619202"/>
                </a:cubicBezTo>
                <a:cubicBezTo>
                  <a:pt x="47550" y="618834"/>
                  <a:pt x="44210" y="618652"/>
                  <a:pt x="39416" y="618652"/>
                </a:cubicBezTo>
                <a:moveTo>
                  <a:pt x="38753" y="567349"/>
                </a:moveTo>
                <a:cubicBezTo>
                  <a:pt x="39635" y="565683"/>
                  <a:pt x="40566" y="564362"/>
                  <a:pt x="41541" y="563383"/>
                </a:cubicBezTo>
                <a:cubicBezTo>
                  <a:pt x="43844" y="561230"/>
                  <a:pt x="46854" y="560155"/>
                  <a:pt x="50572" y="560155"/>
                </a:cubicBezTo>
                <a:cubicBezTo>
                  <a:pt x="55169" y="560155"/>
                  <a:pt x="58816" y="561596"/>
                  <a:pt x="61507" y="564483"/>
                </a:cubicBezTo>
                <a:cubicBezTo>
                  <a:pt x="64197" y="567371"/>
                  <a:pt x="65544" y="571262"/>
                  <a:pt x="65544" y="576155"/>
                </a:cubicBezTo>
                <a:lnTo>
                  <a:pt x="65544" y="598027"/>
                </a:lnTo>
                <a:lnTo>
                  <a:pt x="13285" y="598027"/>
                </a:lnTo>
                <a:lnTo>
                  <a:pt x="13285" y="577037"/>
                </a:lnTo>
                <a:cubicBezTo>
                  <a:pt x="13285" y="572093"/>
                  <a:pt x="14582" y="568168"/>
                  <a:pt x="17175" y="565255"/>
                </a:cubicBezTo>
                <a:cubicBezTo>
                  <a:pt x="19769" y="562346"/>
                  <a:pt x="23269" y="560890"/>
                  <a:pt x="27672" y="560890"/>
                </a:cubicBezTo>
                <a:cubicBezTo>
                  <a:pt x="32663" y="560890"/>
                  <a:pt x="36357" y="563043"/>
                  <a:pt x="38753" y="567349"/>
                </a:cubicBezTo>
                <a:moveTo>
                  <a:pt x="34422" y="587824"/>
                </a:moveTo>
                <a:lnTo>
                  <a:pt x="34422" y="577843"/>
                </a:lnTo>
                <a:cubicBezTo>
                  <a:pt x="34422" y="575740"/>
                  <a:pt x="33885" y="574087"/>
                  <a:pt x="32810" y="572890"/>
                </a:cubicBezTo>
                <a:cubicBezTo>
                  <a:pt x="31732" y="571690"/>
                  <a:pt x="30263" y="571090"/>
                  <a:pt x="28403" y="571090"/>
                </a:cubicBezTo>
                <a:cubicBezTo>
                  <a:pt x="26544" y="571090"/>
                  <a:pt x="25078" y="571690"/>
                  <a:pt x="24000" y="572890"/>
                </a:cubicBezTo>
                <a:cubicBezTo>
                  <a:pt x="22925" y="574087"/>
                  <a:pt x="22388" y="575740"/>
                  <a:pt x="22388" y="577843"/>
                </a:cubicBezTo>
                <a:lnTo>
                  <a:pt x="22388" y="587824"/>
                </a:lnTo>
                <a:lnTo>
                  <a:pt x="34422" y="587824"/>
                </a:lnTo>
                <a:close/>
                <a:moveTo>
                  <a:pt x="56441" y="587824"/>
                </a:moveTo>
                <a:lnTo>
                  <a:pt x="56441" y="577180"/>
                </a:lnTo>
                <a:cubicBezTo>
                  <a:pt x="56441" y="575077"/>
                  <a:pt x="55854" y="573415"/>
                  <a:pt x="54682" y="572190"/>
                </a:cubicBezTo>
                <a:cubicBezTo>
                  <a:pt x="53507" y="570968"/>
                  <a:pt x="51941" y="570355"/>
                  <a:pt x="49985" y="570355"/>
                </a:cubicBezTo>
                <a:cubicBezTo>
                  <a:pt x="48025" y="570355"/>
                  <a:pt x="46472" y="570968"/>
                  <a:pt x="45322" y="572190"/>
                </a:cubicBezTo>
                <a:cubicBezTo>
                  <a:pt x="44172" y="573415"/>
                  <a:pt x="43597" y="575077"/>
                  <a:pt x="43597" y="577180"/>
                </a:cubicBezTo>
                <a:lnTo>
                  <a:pt x="43597" y="587824"/>
                </a:lnTo>
                <a:lnTo>
                  <a:pt x="56441" y="587824"/>
                </a:lnTo>
                <a:close/>
                <a:moveTo>
                  <a:pt x="65544" y="510099"/>
                </a:moveTo>
                <a:lnTo>
                  <a:pt x="65544" y="520743"/>
                </a:lnTo>
                <a:lnTo>
                  <a:pt x="56294" y="523824"/>
                </a:lnTo>
                <a:lnTo>
                  <a:pt x="56294" y="542393"/>
                </a:lnTo>
                <a:lnTo>
                  <a:pt x="65544" y="545549"/>
                </a:lnTo>
                <a:lnTo>
                  <a:pt x="65544" y="556193"/>
                </a:lnTo>
                <a:lnTo>
                  <a:pt x="13285" y="537180"/>
                </a:lnTo>
                <a:lnTo>
                  <a:pt x="13285" y="529180"/>
                </a:lnTo>
                <a:lnTo>
                  <a:pt x="65544" y="510099"/>
                </a:lnTo>
                <a:close/>
                <a:moveTo>
                  <a:pt x="47707" y="526540"/>
                </a:moveTo>
                <a:lnTo>
                  <a:pt x="28700" y="532924"/>
                </a:lnTo>
                <a:lnTo>
                  <a:pt x="47707" y="539530"/>
                </a:lnTo>
                <a:lnTo>
                  <a:pt x="47707" y="526540"/>
                </a:lnTo>
                <a:close/>
                <a:moveTo>
                  <a:pt x="65544" y="465549"/>
                </a:moveTo>
                <a:lnTo>
                  <a:pt x="65544" y="475749"/>
                </a:lnTo>
                <a:lnTo>
                  <a:pt x="43672" y="475749"/>
                </a:lnTo>
                <a:lnTo>
                  <a:pt x="43672" y="493440"/>
                </a:lnTo>
                <a:lnTo>
                  <a:pt x="65544" y="493440"/>
                </a:lnTo>
                <a:lnTo>
                  <a:pt x="65544" y="503640"/>
                </a:lnTo>
                <a:lnTo>
                  <a:pt x="13285" y="503640"/>
                </a:lnTo>
                <a:lnTo>
                  <a:pt x="13285" y="493440"/>
                </a:lnTo>
                <a:lnTo>
                  <a:pt x="34644" y="493440"/>
                </a:lnTo>
                <a:lnTo>
                  <a:pt x="34644" y="475749"/>
                </a:lnTo>
                <a:lnTo>
                  <a:pt x="13285" y="475749"/>
                </a:lnTo>
                <a:lnTo>
                  <a:pt x="13285" y="465549"/>
                </a:lnTo>
                <a:lnTo>
                  <a:pt x="65544" y="465549"/>
                </a:lnTo>
                <a:close/>
                <a:moveTo>
                  <a:pt x="65544" y="415271"/>
                </a:moveTo>
                <a:lnTo>
                  <a:pt x="65544" y="425474"/>
                </a:lnTo>
                <a:lnTo>
                  <a:pt x="43672" y="425474"/>
                </a:lnTo>
                <a:lnTo>
                  <a:pt x="43672" y="443161"/>
                </a:lnTo>
                <a:lnTo>
                  <a:pt x="65544" y="443161"/>
                </a:lnTo>
                <a:lnTo>
                  <a:pt x="65544" y="453364"/>
                </a:lnTo>
                <a:lnTo>
                  <a:pt x="13285" y="453364"/>
                </a:lnTo>
                <a:lnTo>
                  <a:pt x="13285" y="443161"/>
                </a:lnTo>
                <a:lnTo>
                  <a:pt x="34644" y="443161"/>
                </a:lnTo>
                <a:lnTo>
                  <a:pt x="34644" y="425474"/>
                </a:lnTo>
                <a:lnTo>
                  <a:pt x="13285" y="425474"/>
                </a:lnTo>
                <a:lnTo>
                  <a:pt x="13285" y="415271"/>
                </a:lnTo>
                <a:lnTo>
                  <a:pt x="65544" y="415271"/>
                </a:lnTo>
                <a:close/>
                <a:moveTo>
                  <a:pt x="65544" y="349730"/>
                </a:moveTo>
                <a:lnTo>
                  <a:pt x="65544" y="359933"/>
                </a:lnTo>
                <a:lnTo>
                  <a:pt x="13285" y="359933"/>
                </a:lnTo>
                <a:lnTo>
                  <a:pt x="13285" y="349730"/>
                </a:lnTo>
                <a:lnTo>
                  <a:pt x="65544" y="349730"/>
                </a:lnTo>
                <a:close/>
                <a:moveTo>
                  <a:pt x="37507" y="370242"/>
                </a:moveTo>
                <a:cubicBezTo>
                  <a:pt x="40541" y="367136"/>
                  <a:pt x="44453" y="365583"/>
                  <a:pt x="49250" y="365583"/>
                </a:cubicBezTo>
                <a:cubicBezTo>
                  <a:pt x="54044" y="365583"/>
                  <a:pt x="57960" y="367148"/>
                  <a:pt x="60994" y="370280"/>
                </a:cubicBezTo>
                <a:cubicBezTo>
                  <a:pt x="64025" y="373411"/>
                  <a:pt x="65544" y="377499"/>
                  <a:pt x="65544" y="382539"/>
                </a:cubicBezTo>
                <a:lnTo>
                  <a:pt x="65544" y="403089"/>
                </a:lnTo>
                <a:lnTo>
                  <a:pt x="13285" y="403089"/>
                </a:lnTo>
                <a:lnTo>
                  <a:pt x="13285" y="392886"/>
                </a:lnTo>
                <a:lnTo>
                  <a:pt x="32957" y="392886"/>
                </a:lnTo>
                <a:lnTo>
                  <a:pt x="32957" y="382539"/>
                </a:lnTo>
                <a:cubicBezTo>
                  <a:pt x="32957" y="377449"/>
                  <a:pt x="34472" y="373352"/>
                  <a:pt x="37507" y="370242"/>
                </a:cubicBezTo>
                <a:moveTo>
                  <a:pt x="54460" y="377839"/>
                </a:moveTo>
                <a:cubicBezTo>
                  <a:pt x="53141" y="376470"/>
                  <a:pt x="51404" y="375786"/>
                  <a:pt x="49250" y="375786"/>
                </a:cubicBezTo>
                <a:cubicBezTo>
                  <a:pt x="47097" y="375786"/>
                  <a:pt x="45360" y="376470"/>
                  <a:pt x="44038" y="377839"/>
                </a:cubicBezTo>
                <a:cubicBezTo>
                  <a:pt x="42716" y="379211"/>
                  <a:pt x="42057" y="381045"/>
                  <a:pt x="42057" y="383345"/>
                </a:cubicBezTo>
                <a:lnTo>
                  <a:pt x="42057" y="392886"/>
                </a:lnTo>
                <a:lnTo>
                  <a:pt x="56441" y="392886"/>
                </a:lnTo>
                <a:lnTo>
                  <a:pt x="56441" y="383345"/>
                </a:lnTo>
                <a:cubicBezTo>
                  <a:pt x="56441" y="381045"/>
                  <a:pt x="55782" y="379211"/>
                  <a:pt x="54460" y="377839"/>
                </a:cubicBezTo>
                <a:moveTo>
                  <a:pt x="0" y="305764"/>
                </a:moveTo>
                <a:cubicBezTo>
                  <a:pt x="3672" y="305914"/>
                  <a:pt x="6338" y="307111"/>
                  <a:pt x="8000" y="309361"/>
                </a:cubicBezTo>
                <a:cubicBezTo>
                  <a:pt x="9666" y="311614"/>
                  <a:pt x="10497" y="314376"/>
                  <a:pt x="10497" y="317655"/>
                </a:cubicBezTo>
                <a:cubicBezTo>
                  <a:pt x="10497" y="320933"/>
                  <a:pt x="9666" y="323698"/>
                  <a:pt x="8000" y="325948"/>
                </a:cubicBezTo>
                <a:cubicBezTo>
                  <a:pt x="6338" y="328202"/>
                  <a:pt x="3672" y="329398"/>
                  <a:pt x="0" y="329545"/>
                </a:cubicBezTo>
                <a:lnTo>
                  <a:pt x="0" y="322351"/>
                </a:lnTo>
                <a:cubicBezTo>
                  <a:pt x="3035" y="322158"/>
                  <a:pt x="4550" y="320592"/>
                  <a:pt x="4550" y="317655"/>
                </a:cubicBezTo>
                <a:cubicBezTo>
                  <a:pt x="4550" y="314720"/>
                  <a:pt x="3035" y="313155"/>
                  <a:pt x="0" y="312958"/>
                </a:cubicBezTo>
                <a:lnTo>
                  <a:pt x="0" y="305764"/>
                </a:lnTo>
                <a:close/>
                <a:moveTo>
                  <a:pt x="65544" y="297911"/>
                </a:moveTo>
                <a:lnTo>
                  <a:pt x="65544" y="308114"/>
                </a:lnTo>
                <a:lnTo>
                  <a:pt x="32000" y="308114"/>
                </a:lnTo>
                <a:lnTo>
                  <a:pt x="65544" y="328445"/>
                </a:lnTo>
                <a:lnTo>
                  <a:pt x="65544" y="337545"/>
                </a:lnTo>
                <a:lnTo>
                  <a:pt x="13285" y="337545"/>
                </a:lnTo>
                <a:lnTo>
                  <a:pt x="13285" y="327342"/>
                </a:lnTo>
                <a:lnTo>
                  <a:pt x="46754" y="327342"/>
                </a:lnTo>
                <a:lnTo>
                  <a:pt x="13285" y="307014"/>
                </a:lnTo>
                <a:lnTo>
                  <a:pt x="13285" y="297911"/>
                </a:lnTo>
                <a:lnTo>
                  <a:pt x="65544" y="297911"/>
                </a:lnTo>
                <a:close/>
                <a:moveTo>
                  <a:pt x="65544" y="230607"/>
                </a:moveTo>
                <a:lnTo>
                  <a:pt x="65544" y="240811"/>
                </a:lnTo>
                <a:lnTo>
                  <a:pt x="22388" y="240811"/>
                </a:lnTo>
                <a:lnTo>
                  <a:pt x="22388" y="258498"/>
                </a:lnTo>
                <a:lnTo>
                  <a:pt x="65544" y="258498"/>
                </a:lnTo>
                <a:lnTo>
                  <a:pt x="65544" y="268701"/>
                </a:lnTo>
                <a:lnTo>
                  <a:pt x="13285" y="268701"/>
                </a:lnTo>
                <a:lnTo>
                  <a:pt x="13285" y="230607"/>
                </a:lnTo>
                <a:lnTo>
                  <a:pt x="65544" y="230607"/>
                </a:lnTo>
                <a:close/>
                <a:moveTo>
                  <a:pt x="17982" y="185579"/>
                </a:moveTo>
                <a:cubicBezTo>
                  <a:pt x="21116" y="182473"/>
                  <a:pt x="24978" y="180920"/>
                  <a:pt x="29578" y="180920"/>
                </a:cubicBezTo>
                <a:cubicBezTo>
                  <a:pt x="34178" y="180920"/>
                  <a:pt x="38044" y="182473"/>
                  <a:pt x="41175" y="185579"/>
                </a:cubicBezTo>
                <a:cubicBezTo>
                  <a:pt x="44307" y="188689"/>
                  <a:pt x="45872" y="192882"/>
                  <a:pt x="45872" y="198167"/>
                </a:cubicBezTo>
                <a:lnTo>
                  <a:pt x="45872" y="208223"/>
                </a:lnTo>
                <a:lnTo>
                  <a:pt x="65544" y="208223"/>
                </a:lnTo>
                <a:lnTo>
                  <a:pt x="65544" y="218426"/>
                </a:lnTo>
                <a:lnTo>
                  <a:pt x="13285" y="218426"/>
                </a:lnTo>
                <a:lnTo>
                  <a:pt x="13285" y="198167"/>
                </a:lnTo>
                <a:cubicBezTo>
                  <a:pt x="13285" y="192882"/>
                  <a:pt x="14850" y="188689"/>
                  <a:pt x="17982" y="185579"/>
                </a:cubicBezTo>
                <a:moveTo>
                  <a:pt x="34753" y="193176"/>
                </a:moveTo>
                <a:cubicBezTo>
                  <a:pt x="33457" y="191807"/>
                  <a:pt x="31732" y="191123"/>
                  <a:pt x="29578" y="191123"/>
                </a:cubicBezTo>
                <a:cubicBezTo>
                  <a:pt x="27425" y="191123"/>
                  <a:pt x="25691" y="191807"/>
                  <a:pt x="24369" y="193176"/>
                </a:cubicBezTo>
                <a:cubicBezTo>
                  <a:pt x="23047" y="194548"/>
                  <a:pt x="22388" y="196382"/>
                  <a:pt x="22388" y="198682"/>
                </a:cubicBezTo>
                <a:lnTo>
                  <a:pt x="22388" y="208223"/>
                </a:lnTo>
                <a:lnTo>
                  <a:pt x="36700" y="208223"/>
                </a:lnTo>
                <a:lnTo>
                  <a:pt x="36700" y="198682"/>
                </a:lnTo>
                <a:cubicBezTo>
                  <a:pt x="36700" y="196382"/>
                  <a:pt x="36050" y="194548"/>
                  <a:pt x="34753" y="193176"/>
                </a:cubicBezTo>
                <a:moveTo>
                  <a:pt x="26278" y="136370"/>
                </a:moveTo>
                <a:cubicBezTo>
                  <a:pt x="29163" y="135782"/>
                  <a:pt x="33544" y="135488"/>
                  <a:pt x="39416" y="135488"/>
                </a:cubicBezTo>
                <a:cubicBezTo>
                  <a:pt x="45285" y="135488"/>
                  <a:pt x="49666" y="135782"/>
                  <a:pt x="52554" y="136370"/>
                </a:cubicBezTo>
                <a:cubicBezTo>
                  <a:pt x="55438" y="136957"/>
                  <a:pt x="58082" y="138448"/>
                  <a:pt x="60479" y="140845"/>
                </a:cubicBezTo>
                <a:cubicBezTo>
                  <a:pt x="64150" y="144517"/>
                  <a:pt x="65985" y="149163"/>
                  <a:pt x="65985" y="154792"/>
                </a:cubicBezTo>
                <a:cubicBezTo>
                  <a:pt x="65985" y="160467"/>
                  <a:pt x="64150" y="165138"/>
                  <a:pt x="60479" y="168810"/>
                </a:cubicBezTo>
                <a:cubicBezTo>
                  <a:pt x="58082" y="171207"/>
                  <a:pt x="55450" y="172689"/>
                  <a:pt x="52588" y="173251"/>
                </a:cubicBezTo>
                <a:cubicBezTo>
                  <a:pt x="49725" y="173814"/>
                  <a:pt x="45335" y="174095"/>
                  <a:pt x="39416" y="174095"/>
                </a:cubicBezTo>
                <a:cubicBezTo>
                  <a:pt x="33494" y="174095"/>
                  <a:pt x="29103" y="173814"/>
                  <a:pt x="26241" y="173251"/>
                </a:cubicBezTo>
                <a:cubicBezTo>
                  <a:pt x="23378" y="172689"/>
                  <a:pt x="20747" y="171207"/>
                  <a:pt x="18350" y="168810"/>
                </a:cubicBezTo>
                <a:cubicBezTo>
                  <a:pt x="14678" y="165138"/>
                  <a:pt x="12844" y="160467"/>
                  <a:pt x="12844" y="154792"/>
                </a:cubicBezTo>
                <a:cubicBezTo>
                  <a:pt x="12844" y="149163"/>
                  <a:pt x="14678" y="144517"/>
                  <a:pt x="18350" y="140845"/>
                </a:cubicBezTo>
                <a:cubicBezTo>
                  <a:pt x="20747" y="138448"/>
                  <a:pt x="23391" y="136957"/>
                  <a:pt x="26278" y="136370"/>
                </a:cubicBezTo>
                <a:moveTo>
                  <a:pt x="39416" y="145692"/>
                </a:moveTo>
                <a:cubicBezTo>
                  <a:pt x="34569" y="145692"/>
                  <a:pt x="31194" y="145873"/>
                  <a:pt x="29285" y="146238"/>
                </a:cubicBezTo>
                <a:cubicBezTo>
                  <a:pt x="27378" y="146607"/>
                  <a:pt x="25860" y="147279"/>
                  <a:pt x="24735" y="148257"/>
                </a:cubicBezTo>
                <a:cubicBezTo>
                  <a:pt x="22875" y="149873"/>
                  <a:pt x="21947" y="152051"/>
                  <a:pt x="21947" y="154792"/>
                </a:cubicBezTo>
                <a:cubicBezTo>
                  <a:pt x="21947" y="157482"/>
                  <a:pt x="22875" y="159682"/>
                  <a:pt x="24735" y="161398"/>
                </a:cubicBezTo>
                <a:cubicBezTo>
                  <a:pt x="25860" y="162376"/>
                  <a:pt x="27378" y="163035"/>
                  <a:pt x="29285" y="163379"/>
                </a:cubicBezTo>
                <a:cubicBezTo>
                  <a:pt x="31194" y="163720"/>
                  <a:pt x="34569" y="163892"/>
                  <a:pt x="39416" y="163892"/>
                </a:cubicBezTo>
                <a:cubicBezTo>
                  <a:pt x="44260" y="163892"/>
                  <a:pt x="47622" y="163720"/>
                  <a:pt x="49507" y="163379"/>
                </a:cubicBezTo>
                <a:cubicBezTo>
                  <a:pt x="51391" y="163035"/>
                  <a:pt x="52894" y="162376"/>
                  <a:pt x="54019" y="161398"/>
                </a:cubicBezTo>
                <a:cubicBezTo>
                  <a:pt x="55929" y="159635"/>
                  <a:pt x="56882" y="157432"/>
                  <a:pt x="56882" y="154792"/>
                </a:cubicBezTo>
                <a:cubicBezTo>
                  <a:pt x="56882" y="152101"/>
                  <a:pt x="55929" y="149923"/>
                  <a:pt x="54019" y="148257"/>
                </a:cubicBezTo>
                <a:cubicBezTo>
                  <a:pt x="52847" y="147279"/>
                  <a:pt x="51316" y="146607"/>
                  <a:pt x="49432" y="146238"/>
                </a:cubicBezTo>
                <a:cubicBezTo>
                  <a:pt x="47550" y="145873"/>
                  <a:pt x="44210" y="145692"/>
                  <a:pt x="39416" y="145692"/>
                </a:cubicBezTo>
                <a:moveTo>
                  <a:pt x="65544" y="90641"/>
                </a:moveTo>
                <a:lnTo>
                  <a:pt x="65544" y="125066"/>
                </a:lnTo>
                <a:lnTo>
                  <a:pt x="13285" y="125066"/>
                </a:lnTo>
                <a:lnTo>
                  <a:pt x="13285" y="90641"/>
                </a:lnTo>
                <a:lnTo>
                  <a:pt x="22388" y="90641"/>
                </a:lnTo>
                <a:lnTo>
                  <a:pt x="22388" y="114863"/>
                </a:lnTo>
                <a:lnTo>
                  <a:pt x="34644" y="114863"/>
                </a:lnTo>
                <a:lnTo>
                  <a:pt x="34644" y="94238"/>
                </a:lnTo>
                <a:lnTo>
                  <a:pt x="43744" y="94238"/>
                </a:lnTo>
                <a:lnTo>
                  <a:pt x="43744" y="114863"/>
                </a:lnTo>
                <a:lnTo>
                  <a:pt x="56441" y="114863"/>
                </a:lnTo>
                <a:lnTo>
                  <a:pt x="56441" y="90641"/>
                </a:lnTo>
                <a:lnTo>
                  <a:pt x="65544" y="90641"/>
                </a:lnTo>
                <a:close/>
                <a:moveTo>
                  <a:pt x="65544" y="70313"/>
                </a:moveTo>
                <a:lnTo>
                  <a:pt x="65544" y="80513"/>
                </a:lnTo>
                <a:lnTo>
                  <a:pt x="13285" y="80513"/>
                </a:lnTo>
                <a:lnTo>
                  <a:pt x="13285" y="70313"/>
                </a:lnTo>
                <a:lnTo>
                  <a:pt x="65544" y="70313"/>
                </a:lnTo>
                <a:close/>
                <a:moveTo>
                  <a:pt x="65544" y="39413"/>
                </a:moveTo>
                <a:lnTo>
                  <a:pt x="65544" y="51891"/>
                </a:lnTo>
                <a:lnTo>
                  <a:pt x="38166" y="70238"/>
                </a:lnTo>
                <a:lnTo>
                  <a:pt x="13285" y="53357"/>
                </a:lnTo>
                <a:lnTo>
                  <a:pt x="13285" y="41176"/>
                </a:lnTo>
                <a:lnTo>
                  <a:pt x="37800" y="58716"/>
                </a:lnTo>
                <a:lnTo>
                  <a:pt x="65544" y="39413"/>
                </a:lnTo>
                <a:close/>
                <a:moveTo>
                  <a:pt x="22388" y="0"/>
                </a:moveTo>
                <a:lnTo>
                  <a:pt x="22388" y="13651"/>
                </a:lnTo>
                <a:lnTo>
                  <a:pt x="65544" y="13651"/>
                </a:lnTo>
                <a:lnTo>
                  <a:pt x="65544" y="23854"/>
                </a:lnTo>
                <a:lnTo>
                  <a:pt x="22388" y="23854"/>
                </a:lnTo>
                <a:lnTo>
                  <a:pt x="22388" y="37504"/>
                </a:lnTo>
                <a:lnTo>
                  <a:pt x="13285" y="37504"/>
                </a:lnTo>
                <a:lnTo>
                  <a:pt x="13285" y="0"/>
                </a:lnTo>
                <a:lnTo>
                  <a:pt x="22388" y="0"/>
                </a:lnTo>
                <a:close/>
              </a:path>
            </a:pathLst>
          </a:custGeom>
          <a:solidFill>
            <a:srgbClr val="44546A"/>
          </a:solidFill>
          <a:ln w="9919"/>
        </p:spPr>
        <p:txBody>
          <a:bodyPr/>
          <a:lstStyle/>
          <a:p>
            <a:endParaRPr lang="ru-RU" sz="9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ED2644E-88CE-4DF6-944A-55A2E373315D}"/>
              </a:ext>
            </a:extLst>
          </p:cNvPr>
          <p:cNvGrpSpPr/>
          <p:nvPr/>
        </p:nvGrpSpPr>
        <p:grpSpPr>
          <a:xfrm>
            <a:off x="6200312" y="5133371"/>
            <a:ext cx="5315128" cy="1076725"/>
            <a:chOff x="12400623" y="10610050"/>
            <a:chExt cx="10630256" cy="2153450"/>
          </a:xfrm>
        </p:grpSpPr>
        <p:sp>
          <p:nvSpPr>
            <p:cNvPr id="381" name="Freeform 381"/>
            <p:cNvSpPr>
              <a:spLocks noChangeArrowheads="1"/>
            </p:cNvSpPr>
            <p:nvPr/>
          </p:nvSpPr>
          <p:spPr bwMode="auto">
            <a:xfrm>
              <a:off x="12400623" y="10686948"/>
              <a:ext cx="10630256" cy="2004225"/>
            </a:xfrm>
            <a:custGeom>
              <a:avLst/>
              <a:gdLst/>
              <a:ahLst/>
              <a:cxnLst/>
              <a:rect l="0" t="0" r="r" b="b"/>
              <a:pathLst>
                <a:path w="837028" h="157813">
                  <a:moveTo>
                    <a:pt x="835465" y="0"/>
                  </a:moveTo>
                  <a:lnTo>
                    <a:pt x="35778" y="0"/>
                  </a:lnTo>
                  <a:lnTo>
                    <a:pt x="35778" y="3125"/>
                  </a:lnTo>
                  <a:lnTo>
                    <a:pt x="833903" y="3125"/>
                  </a:lnTo>
                  <a:lnTo>
                    <a:pt x="833903" y="154688"/>
                  </a:lnTo>
                  <a:lnTo>
                    <a:pt x="826559" y="154688"/>
                  </a:lnTo>
                  <a:lnTo>
                    <a:pt x="826559" y="157813"/>
                  </a:lnTo>
                  <a:lnTo>
                    <a:pt x="837028" y="157813"/>
                  </a:lnTo>
                  <a:lnTo>
                    <a:pt x="837028" y="0"/>
                  </a:lnTo>
                  <a:lnTo>
                    <a:pt x="835465" y="0"/>
                  </a:lnTo>
                  <a:close/>
                  <a:moveTo>
                    <a:pt x="10466" y="0"/>
                  </a:moveTo>
                  <a:lnTo>
                    <a:pt x="0" y="0"/>
                  </a:lnTo>
                  <a:lnTo>
                    <a:pt x="0" y="157813"/>
                  </a:lnTo>
                  <a:lnTo>
                    <a:pt x="801246" y="157813"/>
                  </a:lnTo>
                  <a:lnTo>
                    <a:pt x="801246" y="154688"/>
                  </a:lnTo>
                  <a:lnTo>
                    <a:pt x="3125" y="154688"/>
                  </a:lnTo>
                  <a:lnTo>
                    <a:pt x="3125" y="3125"/>
                  </a:lnTo>
                  <a:lnTo>
                    <a:pt x="10466" y="3125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rgbClr val="336699"/>
            </a:solidFill>
            <a:ln w="9919"/>
          </p:spPr>
          <p:txBody>
            <a:bodyPr/>
            <a:lstStyle/>
            <a:p>
              <a:endParaRPr lang="ru-RU"/>
            </a:p>
          </p:txBody>
        </p:sp>
        <p:sp>
          <p:nvSpPr>
            <p:cNvPr id="382" name="Freeform 382"/>
            <p:cNvSpPr>
              <a:spLocks noChangeArrowheads="1"/>
            </p:cNvSpPr>
            <p:nvPr/>
          </p:nvSpPr>
          <p:spPr bwMode="auto">
            <a:xfrm>
              <a:off x="12554534" y="10610050"/>
              <a:ext cx="264757" cy="203238"/>
            </a:xfrm>
            <a:custGeom>
              <a:avLst/>
              <a:gdLst/>
              <a:ahLst/>
              <a:cxnLst/>
              <a:rect l="0" t="0" r="r" b="b"/>
              <a:pathLst>
                <a:path w="20847" h="16003">
                  <a:moveTo>
                    <a:pt x="1462" y="16003"/>
                  </a:moveTo>
                  <a:lnTo>
                    <a:pt x="0" y="14206"/>
                  </a:lnTo>
                  <a:cubicBezTo>
                    <a:pt x="3703" y="11188"/>
                    <a:pt x="5556" y="8659"/>
                    <a:pt x="5556" y="6631"/>
                  </a:cubicBezTo>
                  <a:cubicBezTo>
                    <a:pt x="5556" y="6391"/>
                    <a:pt x="5537" y="6103"/>
                    <a:pt x="5500" y="5759"/>
                  </a:cubicBezTo>
                  <a:cubicBezTo>
                    <a:pt x="5194" y="5891"/>
                    <a:pt x="4887" y="5981"/>
                    <a:pt x="4603" y="6056"/>
                  </a:cubicBezTo>
                  <a:cubicBezTo>
                    <a:pt x="4306" y="6128"/>
                    <a:pt x="4037" y="6166"/>
                    <a:pt x="3778" y="6166"/>
                  </a:cubicBezTo>
                  <a:cubicBezTo>
                    <a:pt x="2906" y="6166"/>
                    <a:pt x="2203" y="5891"/>
                    <a:pt x="1675" y="5325"/>
                  </a:cubicBezTo>
                  <a:cubicBezTo>
                    <a:pt x="1147" y="4759"/>
                    <a:pt x="887" y="4047"/>
                    <a:pt x="887" y="3175"/>
                  </a:cubicBezTo>
                  <a:cubicBezTo>
                    <a:pt x="887" y="2325"/>
                    <a:pt x="1203" y="1581"/>
                    <a:pt x="1840" y="953"/>
                  </a:cubicBezTo>
                  <a:cubicBezTo>
                    <a:pt x="2472" y="316"/>
                    <a:pt x="3240" y="0"/>
                    <a:pt x="4131" y="0"/>
                  </a:cubicBezTo>
                  <a:cubicBezTo>
                    <a:pt x="5362" y="0"/>
                    <a:pt x="6415" y="491"/>
                    <a:pt x="7297" y="1481"/>
                  </a:cubicBezTo>
                  <a:cubicBezTo>
                    <a:pt x="8178" y="2462"/>
                    <a:pt x="8612" y="3741"/>
                    <a:pt x="8612" y="5297"/>
                  </a:cubicBezTo>
                  <a:cubicBezTo>
                    <a:pt x="8612" y="6316"/>
                    <a:pt x="8406" y="7381"/>
                    <a:pt x="7990" y="8491"/>
                  </a:cubicBezTo>
                  <a:cubicBezTo>
                    <a:pt x="7575" y="9603"/>
                    <a:pt x="6972" y="10641"/>
                    <a:pt x="6178" y="11584"/>
                  </a:cubicBezTo>
                  <a:cubicBezTo>
                    <a:pt x="5381" y="12538"/>
                    <a:pt x="3806" y="14009"/>
                    <a:pt x="1462" y="16003"/>
                  </a:cubicBezTo>
                  <a:moveTo>
                    <a:pt x="13697" y="16003"/>
                  </a:moveTo>
                  <a:lnTo>
                    <a:pt x="12231" y="14206"/>
                  </a:lnTo>
                  <a:cubicBezTo>
                    <a:pt x="15937" y="11188"/>
                    <a:pt x="17787" y="8659"/>
                    <a:pt x="17787" y="6631"/>
                  </a:cubicBezTo>
                  <a:cubicBezTo>
                    <a:pt x="17787" y="6391"/>
                    <a:pt x="17772" y="6103"/>
                    <a:pt x="17734" y="5759"/>
                  </a:cubicBezTo>
                  <a:cubicBezTo>
                    <a:pt x="17428" y="5891"/>
                    <a:pt x="17122" y="5981"/>
                    <a:pt x="16834" y="6056"/>
                  </a:cubicBezTo>
                  <a:cubicBezTo>
                    <a:pt x="16540" y="6128"/>
                    <a:pt x="16272" y="6166"/>
                    <a:pt x="16012" y="6166"/>
                  </a:cubicBezTo>
                  <a:cubicBezTo>
                    <a:pt x="15140" y="6166"/>
                    <a:pt x="14437" y="5891"/>
                    <a:pt x="13909" y="5325"/>
                  </a:cubicBezTo>
                  <a:cubicBezTo>
                    <a:pt x="13381" y="4759"/>
                    <a:pt x="13122" y="4047"/>
                    <a:pt x="13122" y="3175"/>
                  </a:cubicBezTo>
                  <a:cubicBezTo>
                    <a:pt x="13122" y="2325"/>
                    <a:pt x="13437" y="1581"/>
                    <a:pt x="14075" y="953"/>
                  </a:cubicBezTo>
                  <a:cubicBezTo>
                    <a:pt x="14706" y="316"/>
                    <a:pt x="15472" y="0"/>
                    <a:pt x="16362" y="0"/>
                  </a:cubicBezTo>
                  <a:cubicBezTo>
                    <a:pt x="17594" y="0"/>
                    <a:pt x="18650" y="491"/>
                    <a:pt x="19528" y="1481"/>
                  </a:cubicBezTo>
                  <a:cubicBezTo>
                    <a:pt x="20409" y="2462"/>
                    <a:pt x="20847" y="3741"/>
                    <a:pt x="20847" y="5297"/>
                  </a:cubicBezTo>
                  <a:cubicBezTo>
                    <a:pt x="20847" y="6316"/>
                    <a:pt x="20641" y="7381"/>
                    <a:pt x="20225" y="8491"/>
                  </a:cubicBezTo>
                  <a:cubicBezTo>
                    <a:pt x="19809" y="9603"/>
                    <a:pt x="19206" y="10641"/>
                    <a:pt x="18409" y="11584"/>
                  </a:cubicBezTo>
                  <a:cubicBezTo>
                    <a:pt x="17612" y="12538"/>
                    <a:pt x="16037" y="14009"/>
                    <a:pt x="13697" y="16003"/>
                  </a:cubicBezTo>
                </a:path>
              </a:pathLst>
            </a:custGeom>
            <a:solidFill>
              <a:srgbClr val="336699"/>
            </a:solidFill>
            <a:ln w="9919"/>
          </p:spPr>
          <p:txBody>
            <a:bodyPr/>
            <a:lstStyle/>
            <a:p>
              <a:endParaRPr lang="ru-RU"/>
            </a:p>
          </p:txBody>
        </p:sp>
        <p:sp>
          <p:nvSpPr>
            <p:cNvPr id="383" name="Freeform 383"/>
            <p:cNvSpPr>
              <a:spLocks noChangeArrowheads="1"/>
            </p:cNvSpPr>
            <p:nvPr/>
          </p:nvSpPr>
          <p:spPr bwMode="auto">
            <a:xfrm>
              <a:off x="22611156" y="12560262"/>
              <a:ext cx="264744" cy="203238"/>
            </a:xfrm>
            <a:custGeom>
              <a:avLst/>
              <a:gdLst/>
              <a:ahLst/>
              <a:cxnLst/>
              <a:rect l="0" t="0" r="r" b="b"/>
              <a:pathLst>
                <a:path w="20846" h="16003">
                  <a:moveTo>
                    <a:pt x="19381" y="0"/>
                  </a:moveTo>
                  <a:lnTo>
                    <a:pt x="20846" y="1797"/>
                  </a:lnTo>
                  <a:cubicBezTo>
                    <a:pt x="17140" y="4815"/>
                    <a:pt x="15287" y="7344"/>
                    <a:pt x="15287" y="9372"/>
                  </a:cubicBezTo>
                  <a:cubicBezTo>
                    <a:pt x="15287" y="9612"/>
                    <a:pt x="15306" y="9900"/>
                    <a:pt x="15343" y="10240"/>
                  </a:cubicBezTo>
                  <a:cubicBezTo>
                    <a:pt x="15650" y="10112"/>
                    <a:pt x="15956" y="10022"/>
                    <a:pt x="16243" y="9947"/>
                  </a:cubicBezTo>
                  <a:cubicBezTo>
                    <a:pt x="16540" y="9872"/>
                    <a:pt x="16809" y="9834"/>
                    <a:pt x="17065" y="9834"/>
                  </a:cubicBezTo>
                  <a:cubicBezTo>
                    <a:pt x="17937" y="9834"/>
                    <a:pt x="18640" y="10112"/>
                    <a:pt x="19168" y="10678"/>
                  </a:cubicBezTo>
                  <a:cubicBezTo>
                    <a:pt x="19696" y="11244"/>
                    <a:pt x="19956" y="11956"/>
                    <a:pt x="19956" y="12825"/>
                  </a:cubicBezTo>
                  <a:cubicBezTo>
                    <a:pt x="19956" y="13678"/>
                    <a:pt x="19640" y="14419"/>
                    <a:pt x="19003" y="15050"/>
                  </a:cubicBezTo>
                  <a:cubicBezTo>
                    <a:pt x="18371" y="15687"/>
                    <a:pt x="17603" y="16003"/>
                    <a:pt x="16715" y="16003"/>
                  </a:cubicBezTo>
                  <a:cubicBezTo>
                    <a:pt x="15484" y="16003"/>
                    <a:pt x="14428" y="15512"/>
                    <a:pt x="13546" y="14522"/>
                  </a:cubicBezTo>
                  <a:cubicBezTo>
                    <a:pt x="12668" y="13540"/>
                    <a:pt x="12231" y="12262"/>
                    <a:pt x="12231" y="10706"/>
                  </a:cubicBezTo>
                  <a:cubicBezTo>
                    <a:pt x="12231" y="9687"/>
                    <a:pt x="12437" y="8622"/>
                    <a:pt x="12853" y="7512"/>
                  </a:cubicBezTo>
                  <a:cubicBezTo>
                    <a:pt x="13268" y="6400"/>
                    <a:pt x="13871" y="5362"/>
                    <a:pt x="14668" y="4419"/>
                  </a:cubicBezTo>
                  <a:cubicBezTo>
                    <a:pt x="15465" y="3462"/>
                    <a:pt x="17040" y="1990"/>
                    <a:pt x="19381" y="0"/>
                  </a:cubicBezTo>
                  <a:moveTo>
                    <a:pt x="7150" y="0"/>
                  </a:moveTo>
                  <a:lnTo>
                    <a:pt x="8612" y="1797"/>
                  </a:lnTo>
                  <a:cubicBezTo>
                    <a:pt x="4909" y="4815"/>
                    <a:pt x="3056" y="7344"/>
                    <a:pt x="3056" y="9372"/>
                  </a:cubicBezTo>
                  <a:cubicBezTo>
                    <a:pt x="3056" y="9612"/>
                    <a:pt x="3075" y="9900"/>
                    <a:pt x="3112" y="10240"/>
                  </a:cubicBezTo>
                  <a:cubicBezTo>
                    <a:pt x="3415" y="10112"/>
                    <a:pt x="3721" y="10022"/>
                    <a:pt x="4009" y="9947"/>
                  </a:cubicBezTo>
                  <a:cubicBezTo>
                    <a:pt x="4306" y="9872"/>
                    <a:pt x="4575" y="9834"/>
                    <a:pt x="4834" y="9834"/>
                  </a:cubicBezTo>
                  <a:cubicBezTo>
                    <a:pt x="5703" y="9834"/>
                    <a:pt x="6406" y="10112"/>
                    <a:pt x="6937" y="10678"/>
                  </a:cubicBezTo>
                  <a:cubicBezTo>
                    <a:pt x="7462" y="11244"/>
                    <a:pt x="7721" y="11956"/>
                    <a:pt x="7721" y="12825"/>
                  </a:cubicBezTo>
                  <a:cubicBezTo>
                    <a:pt x="7721" y="13678"/>
                    <a:pt x="7406" y="14419"/>
                    <a:pt x="6768" y="15050"/>
                  </a:cubicBezTo>
                  <a:cubicBezTo>
                    <a:pt x="6140" y="15687"/>
                    <a:pt x="5371" y="16003"/>
                    <a:pt x="4481" y="16003"/>
                  </a:cubicBezTo>
                  <a:cubicBezTo>
                    <a:pt x="3250" y="16003"/>
                    <a:pt x="2193" y="15512"/>
                    <a:pt x="1315" y="14522"/>
                  </a:cubicBezTo>
                  <a:cubicBezTo>
                    <a:pt x="434" y="13540"/>
                    <a:pt x="0" y="12262"/>
                    <a:pt x="0" y="10706"/>
                  </a:cubicBezTo>
                  <a:cubicBezTo>
                    <a:pt x="0" y="9687"/>
                    <a:pt x="203" y="8622"/>
                    <a:pt x="618" y="7512"/>
                  </a:cubicBezTo>
                  <a:cubicBezTo>
                    <a:pt x="1037" y="6400"/>
                    <a:pt x="1637" y="5362"/>
                    <a:pt x="2434" y="4419"/>
                  </a:cubicBezTo>
                  <a:cubicBezTo>
                    <a:pt x="3231" y="3462"/>
                    <a:pt x="4806" y="1990"/>
                    <a:pt x="7150" y="0"/>
                  </a:cubicBezTo>
                </a:path>
              </a:pathLst>
            </a:custGeom>
            <a:solidFill>
              <a:srgbClr val="336699"/>
            </a:solidFill>
            <a:ln w="9919"/>
          </p:spPr>
          <p:txBody>
            <a:bodyPr/>
            <a:lstStyle/>
            <a:p>
              <a:endParaRPr lang="ru-RU"/>
            </a:p>
          </p:txBody>
        </p:sp>
        <p:sp>
          <p:nvSpPr>
            <p:cNvPr id="406" name="Text Box 406"/>
            <p:cNvSpPr txBox="1">
              <a:spLocks noChangeArrowheads="1"/>
            </p:cNvSpPr>
            <p:nvPr/>
          </p:nvSpPr>
          <p:spPr bwMode="auto">
            <a:xfrm>
              <a:off x="12972491" y="11058982"/>
              <a:ext cx="9517610" cy="124341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indent="19">
                <a:lnSpc>
                  <a:spcPts val="1034"/>
                </a:lnSpc>
                <a:spcAft>
                  <a:spcPts val="35"/>
                </a:spcAft>
              </a:pPr>
              <a:r>
                <a:rPr lang="ru-RU" sz="1031" b="1" kern="2" dirty="0">
                  <a:solidFill>
                    <a:srgbClr val="000000">
                      <a:alpha val="100000"/>
                    </a:srgbClr>
                  </a:solidFill>
                  <a:latin typeface="Fira Sans Condensed" panose="020B0503050000020004" pitchFamily="34" charset="0"/>
                </a:rPr>
                <a:t>Ускорили обучение нового персонала</a:t>
              </a:r>
              <a:r>
                <a:rPr lang="ru-RU" sz="1031" kern="2" dirty="0">
                  <a:solidFill>
                    <a:srgbClr val="000000">
                      <a:alpha val="100000"/>
                    </a:srgbClr>
                  </a:solidFill>
                  <a:latin typeface="Fira Sans Condensed" panose="020B0503050000020004" pitchFamily="34" charset="0"/>
                </a:rPr>
                <a:t>.</a:t>
              </a:r>
            </a:p>
            <a:p>
              <a:pPr>
                <a:lnSpc>
                  <a:spcPts val="1250"/>
                </a:lnSpc>
              </a:pPr>
              <a:r>
                <a:rPr lang="ru-RU" sz="1031" kern="2" dirty="0">
                  <a:solidFill>
                    <a:srgbClr val="000000">
                      <a:alpha val="100000"/>
                    </a:srgbClr>
                  </a:solidFill>
                  <a:latin typeface="Fira Sans Condensed" panose="020B0503050000020004" pitchFamily="34" charset="0"/>
                </a:rPr>
                <a:t>Мы внедрили программу, с помощью которой личный состав может оперативно освоить корабельные системы и устройства, а вместе с ними правила эксплуатации и ремонта", </a:t>
              </a:r>
              <a:r>
                <a:rPr lang="ru-RU" sz="1031" kern="2" dirty="0">
                  <a:solidFill>
                    <a:srgbClr val="28ADEE">
                      <a:alpha val="100000"/>
                    </a:srgbClr>
                  </a:solidFill>
                  <a:latin typeface="Fira Sans Condensed" panose="020B0503050000020004" pitchFamily="34" charset="0"/>
                </a:rPr>
                <a:t>– рассказал специалист.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85965B2-FD5B-489A-B147-ECEC101181C1}"/>
              </a:ext>
            </a:extLst>
          </p:cNvPr>
          <p:cNvGrpSpPr/>
          <p:nvPr/>
        </p:nvGrpSpPr>
        <p:grpSpPr>
          <a:xfrm>
            <a:off x="6200312" y="3991629"/>
            <a:ext cx="5315128" cy="1076725"/>
            <a:chOff x="12400623" y="8326565"/>
            <a:chExt cx="10630256" cy="2153450"/>
          </a:xfrm>
        </p:grpSpPr>
        <p:sp>
          <p:nvSpPr>
            <p:cNvPr id="378" name="Freeform 378"/>
            <p:cNvSpPr>
              <a:spLocks noChangeArrowheads="1"/>
            </p:cNvSpPr>
            <p:nvPr/>
          </p:nvSpPr>
          <p:spPr bwMode="auto">
            <a:xfrm>
              <a:off x="12400623" y="8393201"/>
              <a:ext cx="10630256" cy="2004225"/>
            </a:xfrm>
            <a:custGeom>
              <a:avLst/>
              <a:gdLst/>
              <a:ahLst/>
              <a:cxnLst/>
              <a:rect l="0" t="0" r="r" b="b"/>
              <a:pathLst>
                <a:path w="837028" h="157813">
                  <a:moveTo>
                    <a:pt x="835465" y="0"/>
                  </a:moveTo>
                  <a:lnTo>
                    <a:pt x="35778" y="0"/>
                  </a:lnTo>
                  <a:lnTo>
                    <a:pt x="35778" y="3125"/>
                  </a:lnTo>
                  <a:lnTo>
                    <a:pt x="833903" y="3125"/>
                  </a:lnTo>
                  <a:lnTo>
                    <a:pt x="833903" y="154688"/>
                  </a:lnTo>
                  <a:lnTo>
                    <a:pt x="826559" y="154688"/>
                  </a:lnTo>
                  <a:lnTo>
                    <a:pt x="826559" y="157813"/>
                  </a:lnTo>
                  <a:lnTo>
                    <a:pt x="837028" y="157813"/>
                  </a:lnTo>
                  <a:lnTo>
                    <a:pt x="837028" y="0"/>
                  </a:lnTo>
                  <a:lnTo>
                    <a:pt x="835465" y="0"/>
                  </a:lnTo>
                  <a:close/>
                  <a:moveTo>
                    <a:pt x="10466" y="0"/>
                  </a:moveTo>
                  <a:lnTo>
                    <a:pt x="0" y="0"/>
                  </a:lnTo>
                  <a:lnTo>
                    <a:pt x="0" y="157813"/>
                  </a:lnTo>
                  <a:lnTo>
                    <a:pt x="801246" y="157813"/>
                  </a:lnTo>
                  <a:lnTo>
                    <a:pt x="801246" y="154688"/>
                  </a:lnTo>
                  <a:lnTo>
                    <a:pt x="3125" y="154688"/>
                  </a:lnTo>
                  <a:lnTo>
                    <a:pt x="3125" y="3125"/>
                  </a:lnTo>
                  <a:lnTo>
                    <a:pt x="10466" y="3125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rgbClr val="336699"/>
            </a:solidFill>
            <a:ln w="9919"/>
          </p:spPr>
          <p:txBody>
            <a:bodyPr/>
            <a:lstStyle/>
            <a:p>
              <a:endParaRPr lang="ru-RU"/>
            </a:p>
          </p:txBody>
        </p:sp>
        <p:sp>
          <p:nvSpPr>
            <p:cNvPr id="379" name="Freeform 379"/>
            <p:cNvSpPr>
              <a:spLocks noChangeArrowheads="1"/>
            </p:cNvSpPr>
            <p:nvPr/>
          </p:nvSpPr>
          <p:spPr bwMode="auto">
            <a:xfrm>
              <a:off x="12554534" y="8326565"/>
              <a:ext cx="264757" cy="203238"/>
            </a:xfrm>
            <a:custGeom>
              <a:avLst/>
              <a:gdLst/>
              <a:ahLst/>
              <a:cxnLst/>
              <a:rect l="0" t="0" r="r" b="b"/>
              <a:pathLst>
                <a:path w="20847" h="16004">
                  <a:moveTo>
                    <a:pt x="1462" y="16004"/>
                  </a:moveTo>
                  <a:lnTo>
                    <a:pt x="0" y="14207"/>
                  </a:lnTo>
                  <a:cubicBezTo>
                    <a:pt x="3703" y="11188"/>
                    <a:pt x="5556" y="8660"/>
                    <a:pt x="5556" y="6632"/>
                  </a:cubicBezTo>
                  <a:cubicBezTo>
                    <a:pt x="5556" y="6391"/>
                    <a:pt x="5537" y="6104"/>
                    <a:pt x="5500" y="5760"/>
                  </a:cubicBezTo>
                  <a:cubicBezTo>
                    <a:pt x="5194" y="5891"/>
                    <a:pt x="4887" y="5982"/>
                    <a:pt x="4603" y="6057"/>
                  </a:cubicBezTo>
                  <a:cubicBezTo>
                    <a:pt x="4306" y="6132"/>
                    <a:pt x="4037" y="6166"/>
                    <a:pt x="3778" y="6166"/>
                  </a:cubicBezTo>
                  <a:cubicBezTo>
                    <a:pt x="2906" y="6166"/>
                    <a:pt x="2203" y="5891"/>
                    <a:pt x="1675" y="5325"/>
                  </a:cubicBezTo>
                  <a:cubicBezTo>
                    <a:pt x="1147" y="4760"/>
                    <a:pt x="887" y="4047"/>
                    <a:pt x="887" y="3179"/>
                  </a:cubicBezTo>
                  <a:cubicBezTo>
                    <a:pt x="887" y="2325"/>
                    <a:pt x="1203" y="1585"/>
                    <a:pt x="1840" y="954"/>
                  </a:cubicBezTo>
                  <a:cubicBezTo>
                    <a:pt x="2472" y="316"/>
                    <a:pt x="3240" y="0"/>
                    <a:pt x="4131" y="0"/>
                  </a:cubicBezTo>
                  <a:cubicBezTo>
                    <a:pt x="5362" y="0"/>
                    <a:pt x="6415" y="491"/>
                    <a:pt x="7297" y="1482"/>
                  </a:cubicBezTo>
                  <a:cubicBezTo>
                    <a:pt x="8178" y="2463"/>
                    <a:pt x="8612" y="3741"/>
                    <a:pt x="8612" y="5297"/>
                  </a:cubicBezTo>
                  <a:cubicBezTo>
                    <a:pt x="8612" y="6316"/>
                    <a:pt x="8406" y="7382"/>
                    <a:pt x="7990" y="8491"/>
                  </a:cubicBezTo>
                  <a:cubicBezTo>
                    <a:pt x="7575" y="9604"/>
                    <a:pt x="6972" y="10641"/>
                    <a:pt x="6178" y="11585"/>
                  </a:cubicBezTo>
                  <a:cubicBezTo>
                    <a:pt x="5381" y="12541"/>
                    <a:pt x="3806" y="14013"/>
                    <a:pt x="1462" y="16004"/>
                  </a:cubicBezTo>
                  <a:moveTo>
                    <a:pt x="13697" y="16004"/>
                  </a:moveTo>
                  <a:lnTo>
                    <a:pt x="12231" y="14207"/>
                  </a:lnTo>
                  <a:cubicBezTo>
                    <a:pt x="15937" y="11188"/>
                    <a:pt x="17787" y="8660"/>
                    <a:pt x="17787" y="6632"/>
                  </a:cubicBezTo>
                  <a:cubicBezTo>
                    <a:pt x="17787" y="6391"/>
                    <a:pt x="17772" y="6104"/>
                    <a:pt x="17734" y="5760"/>
                  </a:cubicBezTo>
                  <a:cubicBezTo>
                    <a:pt x="17428" y="5891"/>
                    <a:pt x="17122" y="5982"/>
                    <a:pt x="16834" y="6057"/>
                  </a:cubicBezTo>
                  <a:cubicBezTo>
                    <a:pt x="16540" y="6132"/>
                    <a:pt x="16272" y="6166"/>
                    <a:pt x="16012" y="6166"/>
                  </a:cubicBezTo>
                  <a:cubicBezTo>
                    <a:pt x="15140" y="6166"/>
                    <a:pt x="14437" y="5891"/>
                    <a:pt x="13909" y="5325"/>
                  </a:cubicBezTo>
                  <a:cubicBezTo>
                    <a:pt x="13381" y="4760"/>
                    <a:pt x="13122" y="4047"/>
                    <a:pt x="13122" y="3179"/>
                  </a:cubicBezTo>
                  <a:cubicBezTo>
                    <a:pt x="13122" y="2325"/>
                    <a:pt x="13437" y="1585"/>
                    <a:pt x="14075" y="954"/>
                  </a:cubicBezTo>
                  <a:cubicBezTo>
                    <a:pt x="14706" y="316"/>
                    <a:pt x="15472" y="0"/>
                    <a:pt x="16362" y="0"/>
                  </a:cubicBezTo>
                  <a:cubicBezTo>
                    <a:pt x="17594" y="0"/>
                    <a:pt x="18650" y="491"/>
                    <a:pt x="19528" y="1482"/>
                  </a:cubicBezTo>
                  <a:cubicBezTo>
                    <a:pt x="20409" y="2463"/>
                    <a:pt x="20847" y="3741"/>
                    <a:pt x="20847" y="5297"/>
                  </a:cubicBezTo>
                  <a:cubicBezTo>
                    <a:pt x="20847" y="6316"/>
                    <a:pt x="20641" y="7382"/>
                    <a:pt x="20225" y="8491"/>
                  </a:cubicBezTo>
                  <a:cubicBezTo>
                    <a:pt x="19809" y="9604"/>
                    <a:pt x="19206" y="10641"/>
                    <a:pt x="18409" y="11585"/>
                  </a:cubicBezTo>
                  <a:cubicBezTo>
                    <a:pt x="17612" y="12541"/>
                    <a:pt x="16037" y="14013"/>
                    <a:pt x="13697" y="16004"/>
                  </a:cubicBezTo>
                </a:path>
              </a:pathLst>
            </a:custGeom>
            <a:solidFill>
              <a:srgbClr val="336699"/>
            </a:solidFill>
            <a:ln w="9919"/>
          </p:spPr>
          <p:txBody>
            <a:bodyPr/>
            <a:lstStyle/>
            <a:p>
              <a:endParaRPr lang="ru-RU"/>
            </a:p>
          </p:txBody>
        </p:sp>
        <p:sp>
          <p:nvSpPr>
            <p:cNvPr id="380" name="Freeform 380"/>
            <p:cNvSpPr>
              <a:spLocks noChangeArrowheads="1"/>
            </p:cNvSpPr>
            <p:nvPr/>
          </p:nvSpPr>
          <p:spPr bwMode="auto">
            <a:xfrm>
              <a:off x="22611156" y="10276777"/>
              <a:ext cx="264744" cy="203238"/>
            </a:xfrm>
            <a:custGeom>
              <a:avLst/>
              <a:gdLst/>
              <a:ahLst/>
              <a:cxnLst/>
              <a:rect l="0" t="0" r="r" b="b"/>
              <a:pathLst>
                <a:path w="20846" h="16003">
                  <a:moveTo>
                    <a:pt x="19381" y="0"/>
                  </a:moveTo>
                  <a:lnTo>
                    <a:pt x="20846" y="1797"/>
                  </a:lnTo>
                  <a:cubicBezTo>
                    <a:pt x="17140" y="4816"/>
                    <a:pt x="15287" y="7344"/>
                    <a:pt x="15287" y="9372"/>
                  </a:cubicBezTo>
                  <a:cubicBezTo>
                    <a:pt x="15287" y="9613"/>
                    <a:pt x="15306" y="9900"/>
                    <a:pt x="15343" y="10244"/>
                  </a:cubicBezTo>
                  <a:cubicBezTo>
                    <a:pt x="15650" y="10113"/>
                    <a:pt x="15956" y="10022"/>
                    <a:pt x="16243" y="9947"/>
                  </a:cubicBezTo>
                  <a:cubicBezTo>
                    <a:pt x="16540" y="9872"/>
                    <a:pt x="16809" y="9835"/>
                    <a:pt x="17065" y="9835"/>
                  </a:cubicBezTo>
                  <a:cubicBezTo>
                    <a:pt x="17937" y="9835"/>
                    <a:pt x="18640" y="10113"/>
                    <a:pt x="19168" y="10678"/>
                  </a:cubicBezTo>
                  <a:cubicBezTo>
                    <a:pt x="19696" y="11244"/>
                    <a:pt x="19956" y="11957"/>
                    <a:pt x="19956" y="12825"/>
                  </a:cubicBezTo>
                  <a:cubicBezTo>
                    <a:pt x="19956" y="13678"/>
                    <a:pt x="19640" y="14419"/>
                    <a:pt x="19003" y="15050"/>
                  </a:cubicBezTo>
                  <a:cubicBezTo>
                    <a:pt x="18371" y="15688"/>
                    <a:pt x="17603" y="16003"/>
                    <a:pt x="16715" y="16003"/>
                  </a:cubicBezTo>
                  <a:cubicBezTo>
                    <a:pt x="15484" y="16003"/>
                    <a:pt x="14428" y="15513"/>
                    <a:pt x="13546" y="14522"/>
                  </a:cubicBezTo>
                  <a:cubicBezTo>
                    <a:pt x="12668" y="13541"/>
                    <a:pt x="12231" y="12263"/>
                    <a:pt x="12231" y="10707"/>
                  </a:cubicBezTo>
                  <a:cubicBezTo>
                    <a:pt x="12231" y="9688"/>
                    <a:pt x="12437" y="8622"/>
                    <a:pt x="12853" y="7513"/>
                  </a:cubicBezTo>
                  <a:cubicBezTo>
                    <a:pt x="13268" y="6400"/>
                    <a:pt x="13871" y="5363"/>
                    <a:pt x="14668" y="4419"/>
                  </a:cubicBezTo>
                  <a:cubicBezTo>
                    <a:pt x="15465" y="3463"/>
                    <a:pt x="17040" y="1991"/>
                    <a:pt x="19381" y="0"/>
                  </a:cubicBezTo>
                  <a:moveTo>
                    <a:pt x="7150" y="0"/>
                  </a:moveTo>
                  <a:lnTo>
                    <a:pt x="8612" y="1797"/>
                  </a:lnTo>
                  <a:cubicBezTo>
                    <a:pt x="4909" y="4816"/>
                    <a:pt x="3056" y="7344"/>
                    <a:pt x="3056" y="9372"/>
                  </a:cubicBezTo>
                  <a:cubicBezTo>
                    <a:pt x="3056" y="9613"/>
                    <a:pt x="3075" y="9900"/>
                    <a:pt x="3112" y="10244"/>
                  </a:cubicBezTo>
                  <a:cubicBezTo>
                    <a:pt x="3415" y="10113"/>
                    <a:pt x="3721" y="10022"/>
                    <a:pt x="4009" y="9947"/>
                  </a:cubicBezTo>
                  <a:cubicBezTo>
                    <a:pt x="4306" y="9872"/>
                    <a:pt x="4575" y="9835"/>
                    <a:pt x="4834" y="9835"/>
                  </a:cubicBezTo>
                  <a:cubicBezTo>
                    <a:pt x="5703" y="9835"/>
                    <a:pt x="6406" y="10113"/>
                    <a:pt x="6937" y="10678"/>
                  </a:cubicBezTo>
                  <a:cubicBezTo>
                    <a:pt x="7462" y="11244"/>
                    <a:pt x="7721" y="11957"/>
                    <a:pt x="7721" y="12825"/>
                  </a:cubicBezTo>
                  <a:cubicBezTo>
                    <a:pt x="7721" y="13678"/>
                    <a:pt x="7406" y="14419"/>
                    <a:pt x="6768" y="15050"/>
                  </a:cubicBezTo>
                  <a:cubicBezTo>
                    <a:pt x="6140" y="15688"/>
                    <a:pt x="5371" y="16003"/>
                    <a:pt x="4481" y="16003"/>
                  </a:cubicBezTo>
                  <a:cubicBezTo>
                    <a:pt x="3250" y="16003"/>
                    <a:pt x="2193" y="15513"/>
                    <a:pt x="1315" y="14522"/>
                  </a:cubicBezTo>
                  <a:cubicBezTo>
                    <a:pt x="434" y="13541"/>
                    <a:pt x="0" y="12263"/>
                    <a:pt x="0" y="10707"/>
                  </a:cubicBezTo>
                  <a:cubicBezTo>
                    <a:pt x="0" y="9688"/>
                    <a:pt x="203" y="8622"/>
                    <a:pt x="618" y="7513"/>
                  </a:cubicBezTo>
                  <a:cubicBezTo>
                    <a:pt x="1037" y="6400"/>
                    <a:pt x="1637" y="5363"/>
                    <a:pt x="2434" y="4419"/>
                  </a:cubicBezTo>
                  <a:cubicBezTo>
                    <a:pt x="3231" y="3463"/>
                    <a:pt x="4806" y="1991"/>
                    <a:pt x="7150" y="0"/>
                  </a:cubicBezTo>
                </a:path>
              </a:pathLst>
            </a:custGeom>
            <a:solidFill>
              <a:srgbClr val="336699"/>
            </a:solidFill>
            <a:ln w="9919"/>
          </p:spPr>
          <p:txBody>
            <a:bodyPr/>
            <a:lstStyle/>
            <a:p>
              <a:endParaRPr lang="ru-RU"/>
            </a:p>
          </p:txBody>
        </p:sp>
        <p:sp>
          <p:nvSpPr>
            <p:cNvPr id="407" name="Text Box 407"/>
            <p:cNvSpPr txBox="1">
              <a:spLocks noChangeArrowheads="1"/>
            </p:cNvSpPr>
            <p:nvPr/>
          </p:nvSpPr>
          <p:spPr bwMode="auto">
            <a:xfrm>
              <a:off x="12925147" y="8564779"/>
              <a:ext cx="9602534" cy="165378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marL="19" indent="19">
                <a:lnSpc>
                  <a:spcPts val="1250"/>
                </a:lnSpc>
              </a:pPr>
              <a:r>
                <a:rPr lang="ru-RU" sz="1031" kern="2" dirty="0">
                  <a:solidFill>
                    <a:srgbClr val="000000">
                      <a:alpha val="100000"/>
                    </a:srgbClr>
                  </a:solidFill>
                  <a:latin typeface="Fira Sans Condensed" panose="020B0503050000020004" pitchFamily="34" charset="0"/>
                </a:rPr>
                <a:t>В руководствах есть все судовые системы, присутствует привязка к корпусу. Мне и моим механикам не приходится доставать и изучать гору бумажной документации, тратить на это массу времени.</a:t>
              </a:r>
            </a:p>
            <a:p>
              <a:pPr indent="19">
                <a:lnSpc>
                  <a:spcPts val="1250"/>
                </a:lnSpc>
                <a:spcBef>
                  <a:spcPts val="1"/>
                </a:spcBef>
              </a:pPr>
              <a:r>
                <a:rPr lang="ru-RU" sz="1031" kern="2" dirty="0">
                  <a:solidFill>
                    <a:srgbClr val="000000">
                      <a:alpha val="100000"/>
                    </a:srgbClr>
                  </a:solidFill>
                  <a:latin typeface="Fira Sans Condensed" panose="020B0503050000020004" pitchFamily="34" charset="0"/>
                </a:rPr>
                <a:t>Что-то забарахлило – включаешь планшет, заходишь в программу  и начинаешь ремонт по загруженной в нее схеме", </a:t>
              </a:r>
              <a:r>
                <a:rPr lang="ru-RU" sz="1031" kern="2" dirty="0">
                  <a:solidFill>
                    <a:srgbClr val="28ADEE">
                      <a:alpha val="100000"/>
                    </a:srgbClr>
                  </a:solidFill>
                  <a:latin typeface="Fira Sans Condensed" panose="020B0503050000020004" pitchFamily="34" charset="0"/>
                </a:rPr>
                <a:t>– сообщил судомеханик.</a:t>
              </a:r>
            </a:p>
          </p:txBody>
        </p:sp>
      </p:grpSp>
      <p:sp>
        <p:nvSpPr>
          <p:cNvPr id="408" name="Text Box 408"/>
          <p:cNvSpPr txBox="1">
            <a:spLocks noChangeArrowheads="1"/>
          </p:cNvSpPr>
          <p:nvPr/>
        </p:nvSpPr>
        <p:spPr bwMode="auto">
          <a:xfrm>
            <a:off x="6093200" y="1232121"/>
            <a:ext cx="5422240" cy="26664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140">
              <a:lnSpc>
                <a:spcPts val="1563"/>
              </a:lnSpc>
              <a:spcAft>
                <a:spcPts val="279"/>
              </a:spcAft>
            </a:pPr>
            <a:r>
              <a:rPr lang="ru-RU" sz="1200" b="1" kern="2" dirty="0">
                <a:latin typeface="Fira Sans Condensed" panose="020B0503050000020004" pitchFamily="34" charset="0"/>
              </a:rPr>
              <a:t>Отрасль</a:t>
            </a:r>
          </a:p>
          <a:p>
            <a:pPr indent="140">
              <a:lnSpc>
                <a:spcPts val="1406"/>
              </a:lnSpc>
            </a:pPr>
            <a:r>
              <a:rPr lang="ru-RU" sz="1200" kern="2" dirty="0">
                <a:latin typeface="Fira Sans Condensed" panose="020B0503050000020004" pitchFamily="34" charset="0"/>
              </a:rPr>
              <a:t>Судостроение</a:t>
            </a:r>
          </a:p>
          <a:p>
            <a:pPr>
              <a:lnSpc>
                <a:spcPts val="1406"/>
              </a:lnSpc>
              <a:spcAft>
                <a:spcPts val="660"/>
              </a:spcAft>
            </a:pPr>
            <a:endParaRPr lang="ru-RU" sz="1200" kern="2" dirty="0">
              <a:latin typeface="Fira Sans Condensed" panose="020B0503050000020004" pitchFamily="34" charset="0"/>
            </a:endParaRPr>
          </a:p>
          <a:p>
            <a:pPr indent="121">
              <a:lnSpc>
                <a:spcPts val="1563"/>
              </a:lnSpc>
              <a:spcAft>
                <a:spcPts val="279"/>
              </a:spcAft>
            </a:pPr>
            <a:r>
              <a:rPr lang="ru-RU" sz="1200" b="1" kern="2" dirty="0">
                <a:latin typeface="Fira Sans Condensed" panose="020B0503050000020004" pitchFamily="34" charset="0"/>
              </a:rPr>
              <a:t>Задача</a:t>
            </a:r>
          </a:p>
          <a:p>
            <a:pPr indent="121">
              <a:lnSpc>
                <a:spcPts val="1406"/>
              </a:lnSpc>
            </a:pPr>
            <a:r>
              <a:rPr lang="ru-RU" sz="1200" kern="2" dirty="0">
                <a:latin typeface="Fira Sans Condensed" panose="020B0503050000020004" pitchFamily="34" charset="0"/>
              </a:rPr>
              <a:t>Создание Интерактивных Руководств по эксплуатации катера</a:t>
            </a:r>
          </a:p>
          <a:p>
            <a:pPr>
              <a:lnSpc>
                <a:spcPts val="1406"/>
              </a:lnSpc>
              <a:spcAft>
                <a:spcPts val="660"/>
              </a:spcAft>
            </a:pPr>
            <a:endParaRPr lang="ru-RU" sz="1200" kern="2" dirty="0">
              <a:latin typeface="Fira Sans Condensed" panose="020B0503050000020004" pitchFamily="34" charset="0"/>
            </a:endParaRPr>
          </a:p>
          <a:p>
            <a:pPr indent="102">
              <a:lnSpc>
                <a:spcPts val="1563"/>
              </a:lnSpc>
              <a:spcAft>
                <a:spcPts val="318"/>
              </a:spcAft>
            </a:pPr>
            <a:r>
              <a:rPr lang="ru-RU" sz="1200" b="1" kern="2" dirty="0">
                <a:latin typeface="Fira Sans Condensed" panose="020B0503050000020004" pitchFamily="34" charset="0"/>
              </a:rPr>
              <a:t>Результат</a:t>
            </a:r>
          </a:p>
          <a:p>
            <a:pPr indent="83">
              <a:lnSpc>
                <a:spcPts val="1406"/>
              </a:lnSpc>
              <a:spcAft>
                <a:spcPts val="25"/>
              </a:spcAft>
            </a:pPr>
            <a:r>
              <a:rPr lang="ru-RU" sz="1200" b="1" kern="2" dirty="0">
                <a:latin typeface="Fira Sans Condensed" panose="020B0503050000020004" pitchFamily="34" charset="0"/>
              </a:rPr>
              <a:t>Обеспечили быстрый доступ к данным</a:t>
            </a:r>
          </a:p>
          <a:p>
            <a:pPr marL="38" indent="45">
              <a:lnSpc>
                <a:spcPts val="1703"/>
              </a:lnSpc>
            </a:pPr>
            <a:r>
              <a:rPr lang="ru-RU" sz="1200" kern="2" dirty="0">
                <a:latin typeface="Fira Sans Condensed" panose="020B0503050000020004" pitchFamily="34" charset="0"/>
              </a:rPr>
              <a:t>Заказчик упростил взаимодействие ме жду эксплуатантами и предприятиями, имеющими отношение к жизненному циклу судна и его оборудованию.</a:t>
            </a:r>
          </a:p>
          <a:p>
            <a:pPr>
              <a:lnSpc>
                <a:spcPts val="1703"/>
              </a:lnSpc>
            </a:pPr>
            <a:r>
              <a:rPr lang="ru-RU" sz="1200" kern="2" dirty="0">
                <a:latin typeface="Fira Sans Condensed" panose="020B0503050000020004" pitchFamily="34" charset="0"/>
              </a:rPr>
              <a:t>Привлеченные специалисты имеют всю информацию об изделии и его эксплуатации под рукой и могут быстро приступать к работе</a:t>
            </a:r>
          </a:p>
        </p:txBody>
      </p:sp>
      <p:sp>
        <p:nvSpPr>
          <p:cNvPr id="409" name="Text Box 409"/>
          <p:cNvSpPr txBox="1">
            <a:spLocks noChangeArrowheads="1"/>
          </p:cNvSpPr>
          <p:nvPr/>
        </p:nvSpPr>
        <p:spPr bwMode="auto">
          <a:xfrm>
            <a:off x="6093200" y="476250"/>
            <a:ext cx="5422240" cy="58990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38">
              <a:lnSpc>
                <a:spcPts val="2297"/>
              </a:lnSpc>
            </a:pPr>
            <a:r>
              <a:rPr lang="ru-RU" sz="1875" b="1" kern="2" dirty="0">
                <a:solidFill>
                  <a:srgbClr val="44546A"/>
                </a:solidFill>
                <a:latin typeface="Fira Sans Condensed" panose="020B0503050000020004" pitchFamily="34" charset="0"/>
              </a:rPr>
              <a:t>КЕЙС ПО ЭКСПЛУАТАЦИИ - </a:t>
            </a:r>
          </a:p>
          <a:p>
            <a:pPr indent="38">
              <a:lnSpc>
                <a:spcPts val="2297"/>
              </a:lnSpc>
            </a:pPr>
            <a:r>
              <a:rPr lang="ru-RU" sz="2000" b="1" kern="2" dirty="0">
                <a:solidFill>
                  <a:srgbClr val="44546A"/>
                </a:solidFill>
                <a:latin typeface="Fira Sans Condensed" panose="020B0503050000020004" pitchFamily="34" charset="0"/>
              </a:rPr>
              <a:t>ПРОЕКТ С СУДОСТРОИТЕЛЬНЫМ БЮРО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5DEC74-9395-4478-2199-DFAE47A36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893" y="395717"/>
            <a:ext cx="4487106" cy="25171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02368C-6DA2-F5CF-56DA-1DB13D23C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599" y="2929196"/>
            <a:ext cx="4487106" cy="25348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93CED8C-57C4-0A3A-B928-5E9C88D7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9" y="5406644"/>
            <a:ext cx="1058850" cy="10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reeform 304"/>
          <p:cNvSpPr>
            <a:spLocks noChangeArrowheads="1"/>
          </p:cNvSpPr>
          <p:nvPr/>
        </p:nvSpPr>
        <p:spPr bwMode="auto">
          <a:xfrm>
            <a:off x="11476274" y="383388"/>
            <a:ext cx="211411" cy="200711"/>
          </a:xfrm>
          <a:custGeom>
            <a:avLst/>
            <a:gdLst/>
            <a:ahLst/>
            <a:cxnLst/>
            <a:rect l="0" t="0" r="r" b="b"/>
            <a:pathLst>
              <a:path w="33294" h="31609">
                <a:moveTo>
                  <a:pt x="7766" y="19875"/>
                </a:moveTo>
                <a:lnTo>
                  <a:pt x="7766" y="10609"/>
                </a:lnTo>
                <a:cubicBezTo>
                  <a:pt x="7766" y="10565"/>
                  <a:pt x="7766" y="10534"/>
                  <a:pt x="7766" y="10512"/>
                </a:cubicBezTo>
                <a:cubicBezTo>
                  <a:pt x="7766" y="9021"/>
                  <a:pt x="8600" y="6959"/>
                  <a:pt x="12347" y="6959"/>
                </a:cubicBezTo>
                <a:lnTo>
                  <a:pt x="20947" y="6959"/>
                </a:lnTo>
                <a:cubicBezTo>
                  <a:pt x="24694" y="6959"/>
                  <a:pt x="25525" y="9021"/>
                  <a:pt x="25525" y="10512"/>
                </a:cubicBezTo>
                <a:cubicBezTo>
                  <a:pt x="25525" y="10975"/>
                  <a:pt x="25528" y="15231"/>
                  <a:pt x="25528" y="19875"/>
                </a:cubicBezTo>
                <a:lnTo>
                  <a:pt x="7766" y="19875"/>
                </a:lnTo>
                <a:close/>
                <a:moveTo>
                  <a:pt x="33222" y="7415"/>
                </a:moveTo>
                <a:cubicBezTo>
                  <a:pt x="33141" y="2550"/>
                  <a:pt x="28197" y="0"/>
                  <a:pt x="19891" y="0"/>
                </a:cubicBezTo>
                <a:lnTo>
                  <a:pt x="13400" y="0"/>
                </a:lnTo>
                <a:cubicBezTo>
                  <a:pt x="5097" y="0"/>
                  <a:pt x="150" y="2550"/>
                  <a:pt x="72" y="7415"/>
                </a:cubicBezTo>
                <a:lnTo>
                  <a:pt x="0" y="10512"/>
                </a:lnTo>
                <a:lnTo>
                  <a:pt x="0" y="31609"/>
                </a:lnTo>
                <a:lnTo>
                  <a:pt x="7766" y="31609"/>
                </a:lnTo>
                <a:cubicBezTo>
                  <a:pt x="7766" y="31609"/>
                  <a:pt x="7769" y="28343"/>
                  <a:pt x="7769" y="25409"/>
                </a:cubicBezTo>
                <a:lnTo>
                  <a:pt x="25532" y="25409"/>
                </a:lnTo>
                <a:cubicBezTo>
                  <a:pt x="25532" y="28818"/>
                  <a:pt x="25532" y="31609"/>
                  <a:pt x="25532" y="31609"/>
                </a:cubicBezTo>
                <a:lnTo>
                  <a:pt x="33291" y="31609"/>
                </a:lnTo>
                <a:lnTo>
                  <a:pt x="33291" y="10512"/>
                </a:lnTo>
                <a:lnTo>
                  <a:pt x="33294" y="10512"/>
                </a:lnTo>
                <a:lnTo>
                  <a:pt x="33222" y="74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5" name="Freeform 305"/>
          <p:cNvSpPr>
            <a:spLocks noChangeArrowheads="1"/>
          </p:cNvSpPr>
          <p:nvPr/>
        </p:nvSpPr>
        <p:spPr bwMode="auto">
          <a:xfrm>
            <a:off x="10927412" y="633552"/>
            <a:ext cx="45022" cy="49784"/>
          </a:xfrm>
          <a:custGeom>
            <a:avLst/>
            <a:gdLst/>
            <a:ahLst/>
            <a:cxnLst/>
            <a:rect l="0" t="0" r="r" b="b"/>
            <a:pathLst>
              <a:path w="7090" h="7840">
                <a:moveTo>
                  <a:pt x="7090" y="0"/>
                </a:moveTo>
                <a:lnTo>
                  <a:pt x="0" y="0"/>
                </a:lnTo>
                <a:lnTo>
                  <a:pt x="0" y="1734"/>
                </a:lnTo>
                <a:lnTo>
                  <a:pt x="2578" y="1734"/>
                </a:lnTo>
                <a:lnTo>
                  <a:pt x="2578" y="7840"/>
                </a:lnTo>
                <a:lnTo>
                  <a:pt x="4509" y="7840"/>
                </a:lnTo>
                <a:lnTo>
                  <a:pt x="4509" y="1734"/>
                </a:lnTo>
                <a:lnTo>
                  <a:pt x="7090" y="1734"/>
                </a:lnTo>
                <a:lnTo>
                  <a:pt x="709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6" name="Freeform 306"/>
          <p:cNvSpPr>
            <a:spLocks noChangeArrowheads="1"/>
          </p:cNvSpPr>
          <p:nvPr/>
        </p:nvSpPr>
        <p:spPr bwMode="auto">
          <a:xfrm>
            <a:off x="11534256" y="633552"/>
            <a:ext cx="12281" cy="49784"/>
          </a:xfrm>
          <a:custGeom>
            <a:avLst/>
            <a:gdLst/>
            <a:ahLst/>
            <a:cxnLst/>
            <a:rect l="0" t="0" r="r" b="b"/>
            <a:pathLst>
              <a:path w="1935" h="7840">
                <a:moveTo>
                  <a:pt x="0" y="7840"/>
                </a:moveTo>
                <a:lnTo>
                  <a:pt x="1935" y="7840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7" name="Freeform 307"/>
          <p:cNvSpPr>
            <a:spLocks noChangeArrowheads="1"/>
          </p:cNvSpPr>
          <p:nvPr/>
        </p:nvSpPr>
        <p:spPr bwMode="auto">
          <a:xfrm>
            <a:off x="11336612" y="633552"/>
            <a:ext cx="45041" cy="49784"/>
          </a:xfrm>
          <a:custGeom>
            <a:avLst/>
            <a:gdLst/>
            <a:ahLst/>
            <a:cxnLst/>
            <a:rect l="0" t="0" r="r" b="b"/>
            <a:pathLst>
              <a:path w="7094" h="7840">
                <a:moveTo>
                  <a:pt x="7094" y="6106"/>
                </a:moveTo>
                <a:lnTo>
                  <a:pt x="1935" y="610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7094" y="7840"/>
                </a:lnTo>
                <a:lnTo>
                  <a:pt x="7094" y="610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8" name="Freeform 308"/>
          <p:cNvSpPr>
            <a:spLocks noChangeArrowheads="1"/>
          </p:cNvSpPr>
          <p:nvPr/>
        </p:nvSpPr>
        <p:spPr bwMode="auto">
          <a:xfrm>
            <a:off x="11462050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4009" y="3625"/>
                </a:moveTo>
                <a:lnTo>
                  <a:pt x="4009" y="4971"/>
                </a:lnTo>
                <a:lnTo>
                  <a:pt x="7428" y="4971"/>
                </a:lnTo>
                <a:cubicBezTo>
                  <a:pt x="7428" y="4971"/>
                  <a:pt x="7428" y="5100"/>
                  <a:pt x="7428" y="5221"/>
                </a:cubicBezTo>
                <a:cubicBezTo>
                  <a:pt x="7428" y="5593"/>
                  <a:pt x="7218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5221"/>
                  <a:pt x="1934" y="2784"/>
                  <a:pt x="1934" y="2615"/>
                </a:cubicBez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812" y="2615"/>
                  <a:pt x="9362" y="2615"/>
                  <a:pt x="9362" y="2615"/>
                </a:cubicBezTo>
                <a:lnTo>
                  <a:pt x="9346" y="1846"/>
                </a:lnTo>
                <a:cubicBezTo>
                  <a:pt x="9325" y="634"/>
                  <a:pt x="8093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3" y="7840"/>
                  <a:pt x="9325" y="7203"/>
                  <a:pt x="9346" y="5990"/>
                </a:cubicBezTo>
                <a:lnTo>
                  <a:pt x="9362" y="5221"/>
                </a:lnTo>
                <a:lnTo>
                  <a:pt x="9362" y="3625"/>
                </a:lnTo>
                <a:lnTo>
                  <a:pt x="4009" y="362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9" name="Freeform 309"/>
          <p:cNvSpPr>
            <a:spLocks noChangeArrowheads="1"/>
          </p:cNvSpPr>
          <p:nvPr/>
        </p:nvSpPr>
        <p:spPr bwMode="auto">
          <a:xfrm>
            <a:off x="11265829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7429" y="5221"/>
                </a:moveTo>
                <a:cubicBezTo>
                  <a:pt x="7429" y="5593"/>
                  <a:pt x="7219" y="6106"/>
                  <a:pt x="6288" y="6106"/>
                </a:cubicBezTo>
                <a:lnTo>
                  <a:pt x="3075" y="6106"/>
                </a:lnTo>
                <a:cubicBezTo>
                  <a:pt x="2141" y="6106"/>
                  <a:pt x="1935" y="5593"/>
                  <a:pt x="1935" y="5221"/>
                </a:cubicBezTo>
                <a:cubicBezTo>
                  <a:pt x="1935" y="4834"/>
                  <a:pt x="1935" y="2615"/>
                  <a:pt x="1935" y="2615"/>
                </a:cubicBezTo>
                <a:cubicBezTo>
                  <a:pt x="1935" y="2246"/>
                  <a:pt x="2141" y="1734"/>
                  <a:pt x="3075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429" y="3040"/>
                  <a:pt x="7429" y="4796"/>
                  <a:pt x="7429" y="5221"/>
                </a:cubicBezTo>
                <a:moveTo>
                  <a:pt x="9363" y="2615"/>
                </a:moveTo>
                <a:lnTo>
                  <a:pt x="9341" y="1846"/>
                </a:lnTo>
                <a:cubicBezTo>
                  <a:pt x="9326" y="634"/>
                  <a:pt x="8094" y="0"/>
                  <a:pt x="6029" y="0"/>
                </a:cubicBezTo>
                <a:lnTo>
                  <a:pt x="3335" y="0"/>
                </a:lnTo>
                <a:cubicBezTo>
                  <a:pt x="1266" y="0"/>
                  <a:pt x="38" y="634"/>
                  <a:pt x="16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6" y="5990"/>
                </a:lnTo>
                <a:cubicBezTo>
                  <a:pt x="38" y="7203"/>
                  <a:pt x="1266" y="7840"/>
                  <a:pt x="3335" y="7840"/>
                </a:cubicBezTo>
                <a:lnTo>
                  <a:pt x="6029" y="7840"/>
                </a:lnTo>
                <a:cubicBezTo>
                  <a:pt x="8094" y="7840"/>
                  <a:pt x="9326" y="7203"/>
                  <a:pt x="9341" y="5990"/>
                </a:cubicBezTo>
                <a:lnTo>
                  <a:pt x="9363" y="5221"/>
                </a:lnTo>
                <a:lnTo>
                  <a:pt x="9363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0" name="Freeform 310"/>
          <p:cNvSpPr>
            <a:spLocks noChangeArrowheads="1"/>
          </p:cNvSpPr>
          <p:nvPr/>
        </p:nvSpPr>
        <p:spPr bwMode="auto">
          <a:xfrm>
            <a:off x="11390314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7428" y="5221"/>
                </a:moveTo>
                <a:cubicBezTo>
                  <a:pt x="7428" y="5593"/>
                  <a:pt x="7218" y="6106"/>
                  <a:pt x="6290" y="6106"/>
                </a:cubicBez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34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428" y="3040"/>
                  <a:pt x="7428" y="4796"/>
                  <a:pt x="7428" y="5221"/>
                </a:cubicBezTo>
                <a:moveTo>
                  <a:pt x="9362" y="2615"/>
                </a:move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4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62" y="5221"/>
                </a:lnTo>
                <a:lnTo>
                  <a:pt x="9362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1" name="Freeform 311"/>
          <p:cNvSpPr>
            <a:spLocks noChangeArrowheads="1"/>
          </p:cNvSpPr>
          <p:nvPr/>
        </p:nvSpPr>
        <p:spPr bwMode="auto">
          <a:xfrm>
            <a:off x="11051732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6287" y="6106"/>
                </a:move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75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19" y="1734"/>
                  <a:pt x="7428" y="2246"/>
                  <a:pt x="7428" y="2615"/>
                </a:cubicBezTo>
                <a:cubicBezTo>
                  <a:pt x="7812" y="2615"/>
                  <a:pt x="9359" y="2615"/>
                  <a:pt x="9359" y="2615"/>
                </a:cubicBezTo>
                <a:lnTo>
                  <a:pt x="9340" y="1846"/>
                </a:lnTo>
                <a:cubicBezTo>
                  <a:pt x="9322" y="634"/>
                  <a:pt x="8090" y="0"/>
                  <a:pt x="6025" y="0"/>
                </a:cubicBezTo>
                <a:lnTo>
                  <a:pt x="3334" y="0"/>
                </a:lnTo>
                <a:cubicBezTo>
                  <a:pt x="1269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9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2" y="7203"/>
                  <a:pt x="9340" y="5990"/>
                </a:cubicBezTo>
                <a:lnTo>
                  <a:pt x="9359" y="5221"/>
                </a:lnTo>
                <a:cubicBezTo>
                  <a:pt x="9359" y="5221"/>
                  <a:pt x="7812" y="5221"/>
                  <a:pt x="7428" y="5221"/>
                </a:cubicBezTo>
                <a:cubicBezTo>
                  <a:pt x="7428" y="5593"/>
                  <a:pt x="7219" y="6106"/>
                  <a:pt x="6287" y="610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2" name="Freeform 312"/>
          <p:cNvSpPr>
            <a:spLocks noChangeArrowheads="1"/>
          </p:cNvSpPr>
          <p:nvPr/>
        </p:nvSpPr>
        <p:spPr bwMode="auto">
          <a:xfrm>
            <a:off x="11193642" y="633552"/>
            <a:ext cx="60522" cy="49784"/>
          </a:xfrm>
          <a:custGeom>
            <a:avLst/>
            <a:gdLst/>
            <a:ahLst/>
            <a:cxnLst/>
            <a:rect l="0" t="0" r="r" b="b"/>
            <a:pathLst>
              <a:path w="9531" h="7840">
                <a:moveTo>
                  <a:pt x="7600" y="0"/>
                </a:moveTo>
                <a:lnTo>
                  <a:pt x="7600" y="5740"/>
                </a:lnTo>
                <a:cubicBezTo>
                  <a:pt x="7081" y="5081"/>
                  <a:pt x="3128" y="956"/>
                  <a:pt x="2772" y="506"/>
                </a:cubicBezTo>
                <a:cubicBezTo>
                  <a:pt x="2443" y="93"/>
                  <a:pt x="2100" y="0"/>
                  <a:pt x="1934" y="0"/>
                </a:cubicBezTo>
                <a:lnTo>
                  <a:pt x="0" y="0"/>
                </a:lnTo>
                <a:lnTo>
                  <a:pt x="0" y="7840"/>
                </a:lnTo>
                <a:lnTo>
                  <a:pt x="1934" y="7840"/>
                </a:lnTo>
                <a:lnTo>
                  <a:pt x="1934" y="2096"/>
                </a:lnTo>
                <a:cubicBezTo>
                  <a:pt x="2450" y="2759"/>
                  <a:pt x="6403" y="6884"/>
                  <a:pt x="6759" y="7331"/>
                </a:cubicBezTo>
                <a:cubicBezTo>
                  <a:pt x="7090" y="7746"/>
                  <a:pt x="7431" y="7840"/>
                  <a:pt x="7600" y="7840"/>
                </a:cubicBezTo>
                <a:lnTo>
                  <a:pt x="9531" y="7840"/>
                </a:lnTo>
                <a:lnTo>
                  <a:pt x="9531" y="0"/>
                </a:lnTo>
                <a:lnTo>
                  <a:pt x="760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3" name="Freeform 313"/>
          <p:cNvSpPr>
            <a:spLocks noChangeArrowheads="1"/>
          </p:cNvSpPr>
          <p:nvPr/>
        </p:nvSpPr>
        <p:spPr bwMode="auto">
          <a:xfrm>
            <a:off x="1098094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4" y="1846"/>
                </a:lnTo>
                <a:cubicBezTo>
                  <a:pt x="9322" y="634"/>
                  <a:pt x="8091" y="0"/>
                  <a:pt x="6025" y="0"/>
                </a:cubicBezTo>
                <a:lnTo>
                  <a:pt x="3334" y="0"/>
                </a:lnTo>
                <a:cubicBezTo>
                  <a:pt x="1265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5" y="7840"/>
                  <a:pt x="3334" y="7840"/>
                </a:cubicBezTo>
                <a:lnTo>
                  <a:pt x="6025" y="7840"/>
                </a:lnTo>
                <a:cubicBezTo>
                  <a:pt x="8091" y="7840"/>
                  <a:pt x="9322" y="7203"/>
                  <a:pt x="9344" y="5990"/>
                </a:cubicBezTo>
                <a:lnTo>
                  <a:pt x="9359" y="5221"/>
                </a:lnTo>
                <a:cubicBezTo>
                  <a:pt x="9359" y="5221"/>
                  <a:pt x="7816" y="5221"/>
                  <a:pt x="7428" y="5221"/>
                </a:cubicBezTo>
                <a:cubicBezTo>
                  <a:pt x="7428" y="5593"/>
                  <a:pt x="7222" y="6106"/>
                  <a:pt x="6287" y="6106"/>
                </a:cubicBezTo>
                <a:lnTo>
                  <a:pt x="3072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22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4" name="Freeform 314"/>
          <p:cNvSpPr>
            <a:spLocks noChangeArrowheads="1"/>
          </p:cNvSpPr>
          <p:nvPr/>
        </p:nvSpPr>
        <p:spPr bwMode="auto">
          <a:xfrm>
            <a:off x="1155919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59" y="5221"/>
                </a:lnTo>
                <a:cubicBezTo>
                  <a:pt x="9359" y="5221"/>
                  <a:pt x="7815" y="5221"/>
                  <a:pt x="7428" y="5221"/>
                </a:cubicBezTo>
                <a:cubicBezTo>
                  <a:pt x="7428" y="5593"/>
                  <a:pt x="7221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21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5" name="Freeform 315"/>
          <p:cNvSpPr>
            <a:spLocks noChangeArrowheads="1"/>
          </p:cNvSpPr>
          <p:nvPr/>
        </p:nvSpPr>
        <p:spPr bwMode="auto">
          <a:xfrm>
            <a:off x="11628052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1935" y="2800"/>
                </a:moveTo>
                <a:lnTo>
                  <a:pt x="1935" y="2615"/>
                </a:lnTo>
                <a:cubicBezTo>
                  <a:pt x="1935" y="2615"/>
                  <a:pt x="1935" y="2821"/>
                  <a:pt x="1935" y="2615"/>
                </a:cubicBezTo>
                <a:cubicBezTo>
                  <a:pt x="1935" y="2246"/>
                  <a:pt x="2144" y="1734"/>
                  <a:pt x="3072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813" y="2615"/>
                  <a:pt x="9363" y="2615"/>
                  <a:pt x="9363" y="2615"/>
                </a:cubicBezTo>
                <a:lnTo>
                  <a:pt x="9344" y="1846"/>
                </a:lnTo>
                <a:cubicBezTo>
                  <a:pt x="9322" y="634"/>
                  <a:pt x="8094" y="0"/>
                  <a:pt x="6025" y="0"/>
                </a:cubicBezTo>
                <a:lnTo>
                  <a:pt x="3338" y="0"/>
                </a:lnTo>
                <a:cubicBezTo>
                  <a:pt x="1269" y="0"/>
                  <a:pt x="38" y="634"/>
                  <a:pt x="16" y="1846"/>
                </a:cubicBezTo>
                <a:lnTo>
                  <a:pt x="0" y="2615"/>
                </a:lnTo>
                <a:lnTo>
                  <a:pt x="0" y="4390"/>
                </a:lnTo>
                <a:lnTo>
                  <a:pt x="597" y="4437"/>
                </a:lnTo>
                <a:lnTo>
                  <a:pt x="7429" y="4962"/>
                </a:lnTo>
                <a:lnTo>
                  <a:pt x="7429" y="5221"/>
                </a:lnTo>
                <a:cubicBezTo>
                  <a:pt x="7429" y="5593"/>
                  <a:pt x="7219" y="6106"/>
                  <a:pt x="6288" y="6106"/>
                </a:cubicBezTo>
                <a:lnTo>
                  <a:pt x="3072" y="6106"/>
                </a:lnTo>
                <a:cubicBezTo>
                  <a:pt x="2144" y="6106"/>
                  <a:pt x="1935" y="5593"/>
                  <a:pt x="1935" y="5221"/>
                </a:cubicBezTo>
                <a:cubicBezTo>
                  <a:pt x="1550" y="5221"/>
                  <a:pt x="0" y="5221"/>
                  <a:pt x="0" y="5221"/>
                </a:cubicBezTo>
                <a:lnTo>
                  <a:pt x="16" y="5990"/>
                </a:lnTo>
                <a:cubicBezTo>
                  <a:pt x="38" y="7203"/>
                  <a:pt x="1269" y="7840"/>
                  <a:pt x="3338" y="7840"/>
                </a:cubicBezTo>
                <a:lnTo>
                  <a:pt x="6025" y="7840"/>
                </a:lnTo>
                <a:cubicBezTo>
                  <a:pt x="8094" y="7840"/>
                  <a:pt x="9322" y="7203"/>
                  <a:pt x="9344" y="5990"/>
                </a:cubicBezTo>
                <a:lnTo>
                  <a:pt x="9360" y="5284"/>
                </a:lnTo>
                <a:lnTo>
                  <a:pt x="9363" y="3375"/>
                </a:lnTo>
                <a:lnTo>
                  <a:pt x="1935" y="280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6" name="Freeform 316"/>
          <p:cNvSpPr>
            <a:spLocks noChangeArrowheads="1"/>
          </p:cNvSpPr>
          <p:nvPr/>
        </p:nvSpPr>
        <p:spPr bwMode="auto">
          <a:xfrm>
            <a:off x="11122001" y="633552"/>
            <a:ext cx="58712" cy="49784"/>
          </a:xfrm>
          <a:custGeom>
            <a:avLst/>
            <a:gdLst/>
            <a:ahLst/>
            <a:cxnLst/>
            <a:rect l="0" t="0" r="r" b="b"/>
            <a:pathLst>
              <a:path w="9247" h="7840">
                <a:moveTo>
                  <a:pt x="7313" y="0"/>
                </a:moveTo>
                <a:lnTo>
                  <a:pt x="7313" y="3146"/>
                </a:lnTo>
                <a:lnTo>
                  <a:pt x="1935" y="314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1935" y="4878"/>
                </a:lnTo>
                <a:lnTo>
                  <a:pt x="7313" y="4878"/>
                </a:lnTo>
                <a:lnTo>
                  <a:pt x="7313" y="7840"/>
                </a:lnTo>
                <a:lnTo>
                  <a:pt x="9247" y="7840"/>
                </a:lnTo>
                <a:lnTo>
                  <a:pt x="9247" y="0"/>
                </a:lnTo>
                <a:lnTo>
                  <a:pt x="731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7" name="Freeform 317"/>
          <p:cNvSpPr>
            <a:spLocks noChangeArrowheads="1"/>
          </p:cNvSpPr>
          <p:nvPr/>
        </p:nvSpPr>
        <p:spPr bwMode="auto">
          <a:xfrm>
            <a:off x="11164940" y="385026"/>
            <a:ext cx="254311" cy="180004"/>
          </a:xfrm>
          <a:custGeom>
            <a:avLst/>
            <a:gdLst/>
            <a:ahLst/>
            <a:cxnLst/>
            <a:rect l="0" t="0" r="r" b="b"/>
            <a:pathLst>
              <a:path w="40050" h="28347">
                <a:moveTo>
                  <a:pt x="21966" y="2319"/>
                </a:moveTo>
                <a:cubicBezTo>
                  <a:pt x="22450" y="2387"/>
                  <a:pt x="36250" y="4316"/>
                  <a:pt x="36250" y="4316"/>
                </a:cubicBezTo>
                <a:lnTo>
                  <a:pt x="40050" y="3634"/>
                </a:lnTo>
                <a:lnTo>
                  <a:pt x="21237" y="316"/>
                </a:lnTo>
                <a:cubicBezTo>
                  <a:pt x="19750" y="53"/>
                  <a:pt x="19222" y="0"/>
                  <a:pt x="19041" y="0"/>
                </a:cubicBezTo>
                <a:cubicBezTo>
                  <a:pt x="18647" y="0"/>
                  <a:pt x="17297" y="237"/>
                  <a:pt x="16844" y="319"/>
                </a:cubicBezTo>
                <a:lnTo>
                  <a:pt x="2947" y="2962"/>
                </a:lnTo>
                <a:cubicBezTo>
                  <a:pt x="84" y="3591"/>
                  <a:pt x="0" y="6578"/>
                  <a:pt x="0" y="6916"/>
                </a:cubicBezTo>
                <a:lnTo>
                  <a:pt x="0" y="22247"/>
                </a:lnTo>
                <a:cubicBezTo>
                  <a:pt x="0" y="24319"/>
                  <a:pt x="1750" y="25263"/>
                  <a:pt x="2797" y="25497"/>
                </a:cubicBezTo>
                <a:lnTo>
                  <a:pt x="18284" y="28266"/>
                </a:lnTo>
                <a:cubicBezTo>
                  <a:pt x="18778" y="28338"/>
                  <a:pt x="18972" y="28347"/>
                  <a:pt x="19044" y="28347"/>
                </a:cubicBezTo>
                <a:cubicBezTo>
                  <a:pt x="19131" y="28347"/>
                  <a:pt x="19328" y="28334"/>
                  <a:pt x="19769" y="28272"/>
                </a:cubicBezTo>
                <a:lnTo>
                  <a:pt x="35222" y="25503"/>
                </a:lnTo>
                <a:cubicBezTo>
                  <a:pt x="37119" y="25172"/>
                  <a:pt x="38084" y="23863"/>
                  <a:pt x="38084" y="21613"/>
                </a:cubicBezTo>
                <a:lnTo>
                  <a:pt x="38084" y="17600"/>
                </a:lnTo>
                <a:lnTo>
                  <a:pt x="32275" y="17600"/>
                </a:lnTo>
                <a:lnTo>
                  <a:pt x="32275" y="22075"/>
                </a:lnTo>
                <a:cubicBezTo>
                  <a:pt x="32222" y="22588"/>
                  <a:pt x="32297" y="24703"/>
                  <a:pt x="29756" y="25109"/>
                </a:cubicBezTo>
                <a:cubicBezTo>
                  <a:pt x="28934" y="25241"/>
                  <a:pt x="24619" y="25797"/>
                  <a:pt x="21722" y="26166"/>
                </a:cubicBezTo>
                <a:cubicBezTo>
                  <a:pt x="20725" y="26294"/>
                  <a:pt x="19506" y="26359"/>
                  <a:pt x="19041" y="26359"/>
                </a:cubicBezTo>
                <a:cubicBezTo>
                  <a:pt x="18612" y="26359"/>
                  <a:pt x="17634" y="26325"/>
                  <a:pt x="16678" y="26213"/>
                </a:cubicBezTo>
                <a:cubicBezTo>
                  <a:pt x="13491" y="25816"/>
                  <a:pt x="8206" y="25156"/>
                  <a:pt x="8206" y="25156"/>
                </a:cubicBezTo>
                <a:cubicBezTo>
                  <a:pt x="5575" y="24706"/>
                  <a:pt x="5662" y="22963"/>
                  <a:pt x="5662" y="22059"/>
                </a:cubicBezTo>
                <a:lnTo>
                  <a:pt x="5662" y="7081"/>
                </a:lnTo>
                <a:cubicBezTo>
                  <a:pt x="5662" y="5744"/>
                  <a:pt x="6284" y="4316"/>
                  <a:pt x="8019" y="3941"/>
                </a:cubicBezTo>
                <a:cubicBezTo>
                  <a:pt x="8087" y="3925"/>
                  <a:pt x="15887" y="2428"/>
                  <a:pt x="16228" y="2359"/>
                </a:cubicBezTo>
                <a:cubicBezTo>
                  <a:pt x="16575" y="2294"/>
                  <a:pt x="17772" y="2044"/>
                  <a:pt x="19041" y="2044"/>
                </a:cubicBezTo>
                <a:cubicBezTo>
                  <a:pt x="20312" y="2044"/>
                  <a:pt x="21481" y="2253"/>
                  <a:pt x="21966" y="2319"/>
                </a:cubicBezTo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8" name="Freeform 318"/>
          <p:cNvSpPr>
            <a:spLocks noChangeArrowheads="1"/>
          </p:cNvSpPr>
          <p:nvPr/>
        </p:nvSpPr>
        <p:spPr bwMode="auto">
          <a:xfrm>
            <a:off x="11242791" y="452603"/>
            <a:ext cx="38259" cy="39364"/>
          </a:xfrm>
          <a:custGeom>
            <a:avLst/>
            <a:gdLst/>
            <a:ahLst/>
            <a:cxnLst/>
            <a:rect l="0" t="0" r="r" b="b"/>
            <a:pathLst>
              <a:path w="6025" h="6200">
                <a:moveTo>
                  <a:pt x="0" y="6200"/>
                </a:moveTo>
                <a:lnTo>
                  <a:pt x="6025" y="6200"/>
                </a:lnTo>
                <a:lnTo>
                  <a:pt x="6025" y="0"/>
                </a:lnTo>
                <a:lnTo>
                  <a:pt x="0" y="318"/>
                </a:lnTo>
                <a:lnTo>
                  <a:pt x="0" y="6200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9" name="Freeform 319"/>
          <p:cNvSpPr>
            <a:spLocks noChangeArrowheads="1"/>
          </p:cNvSpPr>
          <p:nvPr/>
        </p:nvSpPr>
        <p:spPr bwMode="auto">
          <a:xfrm>
            <a:off x="11138708" y="342875"/>
            <a:ext cx="294304" cy="264236"/>
          </a:xfrm>
          <a:custGeom>
            <a:avLst/>
            <a:gdLst/>
            <a:ahLst/>
            <a:cxnLst/>
            <a:rect l="0" t="0" r="r" b="b"/>
            <a:pathLst>
              <a:path w="46347" h="41613">
                <a:moveTo>
                  <a:pt x="46347" y="6779"/>
                </a:moveTo>
                <a:cubicBezTo>
                  <a:pt x="46347" y="5813"/>
                  <a:pt x="45878" y="5129"/>
                  <a:pt x="44856" y="4875"/>
                </a:cubicBezTo>
                <a:cubicBezTo>
                  <a:pt x="44853" y="4875"/>
                  <a:pt x="44850" y="4872"/>
                  <a:pt x="44847" y="4872"/>
                </a:cubicBezTo>
                <a:cubicBezTo>
                  <a:pt x="44687" y="4835"/>
                  <a:pt x="25690" y="279"/>
                  <a:pt x="25590" y="257"/>
                </a:cubicBezTo>
                <a:cubicBezTo>
                  <a:pt x="25225" y="172"/>
                  <a:pt x="24556" y="47"/>
                  <a:pt x="23787" y="0"/>
                </a:cubicBezTo>
                <a:lnTo>
                  <a:pt x="22559" y="0"/>
                </a:lnTo>
                <a:cubicBezTo>
                  <a:pt x="21768" y="47"/>
                  <a:pt x="21087" y="182"/>
                  <a:pt x="20728" y="260"/>
                </a:cubicBezTo>
                <a:cubicBezTo>
                  <a:pt x="20647" y="282"/>
                  <a:pt x="7559" y="3419"/>
                  <a:pt x="7381" y="3460"/>
                </a:cubicBezTo>
                <a:cubicBezTo>
                  <a:pt x="3181" y="4432"/>
                  <a:pt x="0" y="5679"/>
                  <a:pt x="0" y="12247"/>
                </a:cubicBezTo>
                <a:cubicBezTo>
                  <a:pt x="0" y="14329"/>
                  <a:pt x="0" y="27051"/>
                  <a:pt x="0" y="28979"/>
                </a:cubicBezTo>
                <a:cubicBezTo>
                  <a:pt x="0" y="36051"/>
                  <a:pt x="2481" y="37301"/>
                  <a:pt x="6068" y="38332"/>
                </a:cubicBezTo>
                <a:cubicBezTo>
                  <a:pt x="6100" y="38341"/>
                  <a:pt x="15387" y="40238"/>
                  <a:pt x="20925" y="41372"/>
                </a:cubicBezTo>
                <a:cubicBezTo>
                  <a:pt x="20937" y="41372"/>
                  <a:pt x="20947" y="41376"/>
                  <a:pt x="20959" y="41379"/>
                </a:cubicBezTo>
                <a:cubicBezTo>
                  <a:pt x="21462" y="41482"/>
                  <a:pt x="22287" y="41613"/>
                  <a:pt x="23172" y="41613"/>
                </a:cubicBezTo>
                <a:cubicBezTo>
                  <a:pt x="24072" y="41613"/>
                  <a:pt x="24909" y="41476"/>
                  <a:pt x="25412" y="41372"/>
                </a:cubicBezTo>
                <a:lnTo>
                  <a:pt x="25443" y="41366"/>
                </a:lnTo>
                <a:cubicBezTo>
                  <a:pt x="25443" y="41366"/>
                  <a:pt x="40244" y="38341"/>
                  <a:pt x="40281" y="38332"/>
                </a:cubicBezTo>
                <a:cubicBezTo>
                  <a:pt x="45859" y="37054"/>
                  <a:pt x="46347" y="33838"/>
                  <a:pt x="46347" y="28979"/>
                </a:cubicBezTo>
                <a:lnTo>
                  <a:pt x="46347" y="18179"/>
                </a:lnTo>
                <a:lnTo>
                  <a:pt x="23172" y="17238"/>
                </a:lnTo>
                <a:lnTo>
                  <a:pt x="23172" y="23479"/>
                </a:lnTo>
                <a:lnTo>
                  <a:pt x="42975" y="23479"/>
                </a:lnTo>
                <a:lnTo>
                  <a:pt x="42975" y="28251"/>
                </a:lnTo>
                <a:cubicBezTo>
                  <a:pt x="42975" y="32032"/>
                  <a:pt x="40500" y="32710"/>
                  <a:pt x="39481" y="32888"/>
                </a:cubicBezTo>
                <a:lnTo>
                  <a:pt x="25450" y="35404"/>
                </a:lnTo>
                <a:lnTo>
                  <a:pt x="23925" y="35672"/>
                </a:lnTo>
                <a:cubicBezTo>
                  <a:pt x="23584" y="35719"/>
                  <a:pt x="23331" y="35744"/>
                  <a:pt x="23175" y="35744"/>
                </a:cubicBezTo>
                <a:cubicBezTo>
                  <a:pt x="23015" y="35744"/>
                  <a:pt x="22753" y="35716"/>
                  <a:pt x="22406" y="35669"/>
                </a:cubicBezTo>
                <a:lnTo>
                  <a:pt x="20212" y="35279"/>
                </a:lnTo>
                <a:lnTo>
                  <a:pt x="6778" y="32879"/>
                </a:lnTo>
                <a:cubicBezTo>
                  <a:pt x="5181" y="32529"/>
                  <a:pt x="3375" y="31194"/>
                  <a:pt x="3375" y="28885"/>
                </a:cubicBezTo>
                <a:lnTo>
                  <a:pt x="3375" y="13554"/>
                </a:lnTo>
                <a:cubicBezTo>
                  <a:pt x="3375" y="12141"/>
                  <a:pt x="4043" y="9482"/>
                  <a:pt x="6925" y="8860"/>
                </a:cubicBezTo>
                <a:lnTo>
                  <a:pt x="11993" y="7894"/>
                </a:lnTo>
                <a:lnTo>
                  <a:pt x="22097" y="6000"/>
                </a:lnTo>
                <a:cubicBezTo>
                  <a:pt x="22606" y="5922"/>
                  <a:pt x="22968" y="5879"/>
                  <a:pt x="23172" y="5879"/>
                </a:cubicBezTo>
                <a:cubicBezTo>
                  <a:pt x="23515" y="5879"/>
                  <a:pt x="24356" y="6007"/>
                  <a:pt x="25481" y="6207"/>
                </a:cubicBezTo>
                <a:lnTo>
                  <a:pt x="46347" y="9885"/>
                </a:lnTo>
                <a:lnTo>
                  <a:pt x="46347" y="6779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20" name="Freeform 320"/>
          <p:cNvSpPr>
            <a:spLocks noChangeArrowheads="1"/>
          </p:cNvSpPr>
          <p:nvPr/>
        </p:nvSpPr>
        <p:spPr bwMode="auto">
          <a:xfrm>
            <a:off x="10927412" y="383388"/>
            <a:ext cx="168586" cy="200711"/>
          </a:xfrm>
          <a:custGeom>
            <a:avLst/>
            <a:gdLst/>
            <a:ahLst/>
            <a:cxnLst/>
            <a:rect l="0" t="0" r="r" b="b"/>
            <a:pathLst>
              <a:path w="26550" h="31609">
                <a:moveTo>
                  <a:pt x="26550" y="5596"/>
                </a:moveTo>
                <a:lnTo>
                  <a:pt x="26550" y="0"/>
                </a:lnTo>
                <a:lnTo>
                  <a:pt x="0" y="0"/>
                </a:lnTo>
                <a:lnTo>
                  <a:pt x="0" y="5596"/>
                </a:lnTo>
                <a:lnTo>
                  <a:pt x="9690" y="5596"/>
                </a:lnTo>
                <a:lnTo>
                  <a:pt x="9690" y="26012"/>
                </a:lnTo>
                <a:lnTo>
                  <a:pt x="0" y="26012"/>
                </a:lnTo>
                <a:lnTo>
                  <a:pt x="0" y="31609"/>
                </a:lnTo>
                <a:lnTo>
                  <a:pt x="26550" y="31609"/>
                </a:lnTo>
                <a:lnTo>
                  <a:pt x="26550" y="26012"/>
                </a:lnTo>
                <a:lnTo>
                  <a:pt x="17484" y="26012"/>
                </a:lnTo>
                <a:lnTo>
                  <a:pt x="17484" y="5596"/>
                </a:lnTo>
                <a:lnTo>
                  <a:pt x="26550" y="559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59" name="Text Box 375">
            <a:extLst>
              <a:ext uri="{FF2B5EF4-FFF2-40B4-BE49-F238E27FC236}">
                <a16:creationId xmlns:a16="http://schemas.microsoft.com/office/drawing/2014/main" id="{3BEA7D6A-8BDF-4EBB-AB31-8806ACADD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200" y="831229"/>
            <a:ext cx="478760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ira Sans Condensed" panose="020B0503050000020004" pitchFamily="34" charset="0"/>
              </a:rPr>
              <a:t>ПРЕИМУЩЕСТВА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Fira Sans Condensed" panose="020B0503050000020004" pitchFamily="34" charset="0"/>
              </a:rPr>
              <a:t>POWERGUIDE</a:t>
            </a:r>
            <a:endParaRPr b="1" kern="2" dirty="0">
              <a:solidFill>
                <a:schemeClr val="accent6">
                  <a:lumMod val="50000"/>
                </a:schemeClr>
              </a:solidFill>
              <a:latin typeface="Fira Sans Condensed" panose="020B0503050000020004" pitchFamily="34" charset="0"/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5EBC7B14-4ED4-4185-90F1-3E387FE845C2}"/>
              </a:ext>
            </a:extLst>
          </p:cNvPr>
          <p:cNvSpPr/>
          <p:nvPr/>
        </p:nvSpPr>
        <p:spPr>
          <a:xfrm>
            <a:off x="762001" y="1810961"/>
            <a:ext cx="3342294" cy="2037577"/>
          </a:xfrm>
          <a:prstGeom prst="roundRect">
            <a:avLst>
              <a:gd name="adj" fmla="val 7373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900">
              <a:latin typeface="Fira Sans Condensed Light" panose="020B0403050000020004" pitchFamily="34" charset="0"/>
            </a:endParaRP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5657EBE5-B62A-4361-A096-50302D3ED93B}"/>
              </a:ext>
            </a:extLst>
          </p:cNvPr>
          <p:cNvSpPr/>
          <p:nvPr/>
        </p:nvSpPr>
        <p:spPr>
          <a:xfrm>
            <a:off x="4455016" y="1810961"/>
            <a:ext cx="3342294" cy="2037577"/>
          </a:xfrm>
          <a:prstGeom prst="roundRect">
            <a:avLst>
              <a:gd name="adj" fmla="val 7373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900">
              <a:latin typeface="Fira Sans Condensed Light" panose="020B0403050000020004" pitchFamily="34" charset="0"/>
            </a:endParaRP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E59499FD-E7DA-4AE7-93C4-F8DE5C7F6E8D}"/>
              </a:ext>
            </a:extLst>
          </p:cNvPr>
          <p:cNvSpPr/>
          <p:nvPr/>
        </p:nvSpPr>
        <p:spPr>
          <a:xfrm>
            <a:off x="8141416" y="1810961"/>
            <a:ext cx="3342294" cy="2037577"/>
          </a:xfrm>
          <a:prstGeom prst="roundRect">
            <a:avLst>
              <a:gd name="adj" fmla="val 7373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900">
              <a:latin typeface="Fira Sans Condensed Light" panose="020B0403050000020004" pitchFamily="34" charset="0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78153C2B-317D-4B70-9978-5CC97133124D}"/>
              </a:ext>
            </a:extLst>
          </p:cNvPr>
          <p:cNvSpPr/>
          <p:nvPr/>
        </p:nvSpPr>
        <p:spPr>
          <a:xfrm>
            <a:off x="2605549" y="4106425"/>
            <a:ext cx="3342294" cy="2037577"/>
          </a:xfrm>
          <a:prstGeom prst="roundRect">
            <a:avLst>
              <a:gd name="adj" fmla="val 7373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900">
              <a:latin typeface="Fira Sans Condensed Light" panose="020B0403050000020004" pitchFamily="34" charset="0"/>
            </a:endParaRP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81BD2956-066E-465C-A7D9-82A21116D144}"/>
              </a:ext>
            </a:extLst>
          </p:cNvPr>
          <p:cNvSpPr/>
          <p:nvPr/>
        </p:nvSpPr>
        <p:spPr>
          <a:xfrm>
            <a:off x="6298564" y="4106425"/>
            <a:ext cx="3342294" cy="2037577"/>
          </a:xfrm>
          <a:prstGeom prst="roundRect">
            <a:avLst>
              <a:gd name="adj" fmla="val 7373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900">
              <a:latin typeface="Fira Sans Condensed Light" panose="020B04030500000200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D57940B-46DB-4038-91B5-840CFB941B6A}"/>
              </a:ext>
            </a:extLst>
          </p:cNvPr>
          <p:cNvSpPr txBox="1"/>
          <p:nvPr/>
        </p:nvSpPr>
        <p:spPr>
          <a:xfrm>
            <a:off x="928954" y="2452620"/>
            <a:ext cx="2994118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Fira Sans Condensed" panose="020B0503050000020004" pitchFamily="34" charset="0"/>
              </a:rPr>
              <a:t>Поддержка импорта моделей </a:t>
            </a:r>
            <a:b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Fira Sans Condensed" panose="020B0503050000020004" pitchFamily="34" charset="0"/>
              </a:rPr>
            </a:b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Fira Sans Condensed" panose="020B0503050000020004" pitchFamily="34" charset="0"/>
              </a:rPr>
              <a:t>из любых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Fira Sans Condensed" panose="020B0503050000020004" pitchFamily="34" charset="0"/>
              </a:rPr>
              <a:t>CAD</a:t>
            </a: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ru-RU" sz="1100" dirty="0">
                <a:latin typeface="Fira Sans Condensed Light" panose="020B0403050000020004" pitchFamily="34" charset="0"/>
              </a:rPr>
              <a:t>КОМПАС-3</a:t>
            </a:r>
            <a:r>
              <a:rPr lang="en-US" sz="1100" dirty="0">
                <a:latin typeface="Fira Sans Condensed Light" panose="020B0403050000020004" pitchFamily="34" charset="0"/>
              </a:rPr>
              <a:t>D, T-Flex, SOLIDWORKS, CATIA, CREO, AutoCAD, Inventor,</a:t>
            </a:r>
            <a:r>
              <a:rPr lang="ru-RU" sz="1100" dirty="0">
                <a:latin typeface="Fira Sans Condensed Light" panose="020B0403050000020004" pitchFamily="34" charset="0"/>
              </a:rPr>
              <a:t> </a:t>
            </a:r>
            <a:r>
              <a:rPr lang="en-US" sz="1100" dirty="0">
                <a:latin typeface="Fira Sans Condensed Light" panose="020B0403050000020004" pitchFamily="34" charset="0"/>
              </a:rPr>
              <a:t>Siemens NX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95B4D76-6A5C-49F2-8636-CF8883BD8CBB}"/>
              </a:ext>
            </a:extLst>
          </p:cNvPr>
          <p:cNvSpPr txBox="1"/>
          <p:nvPr/>
        </p:nvSpPr>
        <p:spPr>
          <a:xfrm>
            <a:off x="4600982" y="2452620"/>
            <a:ext cx="3038683" cy="938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Fira Sans Condensed" panose="020B0503050000020004" pitchFamily="34" charset="0"/>
              </a:rPr>
              <a:t>Соответствие ГОСТ</a:t>
            </a: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ru-RU" sz="1100" dirty="0">
                <a:latin typeface="Fira Sans Condensed Light" panose="020B0403050000020004" pitchFamily="34" charset="0"/>
              </a:rPr>
              <a:t>Руководства отвечают российским требованиям к электронной технической документации ГОСТ Р 54088; 2.051, 2.601, 2.602, 2.611 (ЕСКД)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CD7FF63-C69B-4D22-815F-A9EE63B86F47}"/>
              </a:ext>
            </a:extLst>
          </p:cNvPr>
          <p:cNvSpPr/>
          <p:nvPr/>
        </p:nvSpPr>
        <p:spPr>
          <a:xfrm>
            <a:off x="2772502" y="4859628"/>
            <a:ext cx="3009174" cy="12843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Fira Sans Condensed" panose="020B0503050000020004" pitchFamily="34" charset="0"/>
              </a:rPr>
              <a:t>Работает онлайн</a:t>
            </a: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ru-RU" sz="1100" dirty="0">
                <a:solidFill>
                  <a:srgbClr val="494949"/>
                </a:solidFill>
                <a:latin typeface="Fira Sans Condensed Light" panose="020B0403050000020004" pitchFamily="34" charset="0"/>
              </a:rPr>
              <a:t>P</a:t>
            </a:r>
            <a:r>
              <a:rPr lang="en-US" sz="1100" dirty="0">
                <a:solidFill>
                  <a:srgbClr val="494949"/>
                </a:solidFill>
                <a:latin typeface="Fira Sans Condensed Light" panose="020B0403050000020004" pitchFamily="34" charset="0"/>
              </a:rPr>
              <a:t>OWERGUIDE</a:t>
            </a:r>
            <a:r>
              <a:rPr lang="ru-RU" sz="1100" dirty="0">
                <a:solidFill>
                  <a:srgbClr val="494949"/>
                </a:solidFill>
                <a:latin typeface="Fira Sans Condensed Light" panose="020B0403050000020004" pitchFamily="34" charset="0"/>
              </a:rPr>
              <a:t> не требует установки. Руководства открываются в браузере на любом устройстве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EE526639-38DB-47BD-8B81-917A8FAB3B97}"/>
              </a:ext>
            </a:extLst>
          </p:cNvPr>
          <p:cNvSpPr/>
          <p:nvPr/>
        </p:nvSpPr>
        <p:spPr>
          <a:xfrm>
            <a:off x="6444530" y="4859629"/>
            <a:ext cx="2974969" cy="41506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Fira Sans Condensed" panose="020B0503050000020004" pitchFamily="34" charset="0"/>
              </a:rPr>
              <a:t>Серверное внедрение</a:t>
            </a: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ru-RU" sz="1100" dirty="0">
                <a:solidFill>
                  <a:srgbClr val="494949"/>
                </a:solidFill>
                <a:latin typeface="Fira Sans Condensed Light" panose="020B0403050000020004" pitchFamily="34" charset="0"/>
              </a:rPr>
              <a:t>Система разворачивается на сервере заказчика. Руководства доступны 24/7 из любой точки мира или сети предприятия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FC8A37F-11C7-4FD9-BFD2-580662FDA160}"/>
              </a:ext>
            </a:extLst>
          </p:cNvPr>
          <p:cNvSpPr txBox="1"/>
          <p:nvPr/>
        </p:nvSpPr>
        <p:spPr>
          <a:xfrm>
            <a:off x="8301754" y="2452620"/>
            <a:ext cx="3034859" cy="134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Fira Sans Condensed" panose="020B0503050000020004" pitchFamily="34" charset="0"/>
              </a:rPr>
              <a:t>Российский продукт</a:t>
            </a:r>
          </a:p>
          <a:p>
            <a:pPr>
              <a:lnSpc>
                <a:spcPct val="150000"/>
              </a:lnSpc>
            </a:pPr>
            <a:r>
              <a:rPr lang="ru-RU" sz="1100" dirty="0">
                <a:latin typeface="Fira Sans Condensed Light" panose="020B0403050000020004" pitchFamily="34" charset="0"/>
              </a:rPr>
              <a:t>Разработан российской командой </a:t>
            </a:r>
            <a:br>
              <a:rPr lang="ru-RU" sz="1100" dirty="0">
                <a:latin typeface="Fira Sans Condensed Light" panose="020B0403050000020004" pitchFamily="34" charset="0"/>
              </a:rPr>
            </a:br>
            <a:r>
              <a:rPr lang="ru-RU" sz="1100" dirty="0">
                <a:latin typeface="Fira Sans Condensed Light" panose="020B0403050000020004" pitchFamily="34" charset="0"/>
              </a:rPr>
              <a:t>для российских предприятий.</a:t>
            </a:r>
          </a:p>
          <a:p>
            <a:pPr>
              <a:lnSpc>
                <a:spcPct val="150000"/>
              </a:lnSpc>
            </a:pPr>
            <a:r>
              <a:rPr lang="ru-RU" sz="1100" dirty="0">
                <a:latin typeface="Fira Sans Condensed Light" panose="020B0403050000020004" pitchFamily="34" charset="0"/>
              </a:rPr>
              <a:t>Полностью на русском языке</a:t>
            </a:r>
          </a:p>
        </p:txBody>
      </p:sp>
      <p:pic>
        <p:nvPicPr>
          <p:cNvPr id="77" name="Imagen 18">
            <a:extLst>
              <a:ext uri="{FF2B5EF4-FFF2-40B4-BE49-F238E27FC236}">
                <a16:creationId xmlns:a16="http://schemas.microsoft.com/office/drawing/2014/main" id="{23A9940D-BCA6-4C80-8A94-F4B52B9F88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42" y="1944032"/>
            <a:ext cx="436475" cy="445383"/>
          </a:xfrm>
          <a:prstGeom prst="rect">
            <a:avLst/>
          </a:prstGeom>
        </p:spPr>
      </p:pic>
      <p:pic>
        <p:nvPicPr>
          <p:cNvPr id="78" name="Imagen 20">
            <a:extLst>
              <a:ext uri="{FF2B5EF4-FFF2-40B4-BE49-F238E27FC236}">
                <a16:creationId xmlns:a16="http://schemas.microsoft.com/office/drawing/2014/main" id="{FC0DDA6B-161F-4143-9C28-1DC7D404DA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638" y="1944032"/>
            <a:ext cx="421629" cy="445383"/>
          </a:xfrm>
          <a:prstGeom prst="rect">
            <a:avLst/>
          </a:prstGeom>
        </p:spPr>
      </p:pic>
      <p:pic>
        <p:nvPicPr>
          <p:cNvPr id="79" name="Imagen 21">
            <a:extLst>
              <a:ext uri="{FF2B5EF4-FFF2-40B4-BE49-F238E27FC236}">
                <a16:creationId xmlns:a16="http://schemas.microsoft.com/office/drawing/2014/main" id="{9B0C9D50-1CF3-4A2C-9C24-71F7F5DD31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775" y="1944031"/>
            <a:ext cx="477657" cy="445383"/>
          </a:xfrm>
          <a:prstGeom prst="rect">
            <a:avLst/>
          </a:prstGeom>
        </p:spPr>
      </p:pic>
      <p:pic>
        <p:nvPicPr>
          <p:cNvPr id="80" name="Imagen 23">
            <a:extLst>
              <a:ext uri="{FF2B5EF4-FFF2-40B4-BE49-F238E27FC236}">
                <a16:creationId xmlns:a16="http://schemas.microsoft.com/office/drawing/2014/main" id="{1EAB4AAF-DAFC-4D58-A4BC-EB015A618D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090" y="4286638"/>
            <a:ext cx="436475" cy="445568"/>
          </a:xfrm>
          <a:prstGeom prst="rect">
            <a:avLst/>
          </a:prstGeom>
        </p:spPr>
      </p:pic>
      <p:pic>
        <p:nvPicPr>
          <p:cNvPr id="81" name="Imagen 2">
            <a:extLst>
              <a:ext uri="{FF2B5EF4-FFF2-40B4-BE49-F238E27FC236}">
                <a16:creationId xmlns:a16="http://schemas.microsoft.com/office/drawing/2014/main" id="{6BE205BE-B195-45C0-A6F5-3218A55DE7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322" y="4301888"/>
            <a:ext cx="415068" cy="415068"/>
          </a:xfrm>
          <a:prstGeom prst="rect">
            <a:avLst/>
          </a:prstGeom>
        </p:spPr>
      </p:pic>
      <p:sp>
        <p:nvSpPr>
          <p:cNvPr id="36" name="Freeform 321">
            <a:extLst>
              <a:ext uri="{FF2B5EF4-FFF2-40B4-BE49-F238E27FC236}">
                <a16:creationId xmlns:a16="http://schemas.microsoft.com/office/drawing/2014/main" id="{A6000A7A-D7E2-4F22-AF8F-1AA8F47B8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152828" cy="2347932"/>
          </a:xfrm>
          <a:custGeom>
            <a:avLst/>
            <a:gdLst/>
            <a:ahLst/>
            <a:cxnLst/>
            <a:rect l="0" t="0" r="r" b="b"/>
            <a:pathLst>
              <a:path w="339029" h="369754">
                <a:moveTo>
                  <a:pt x="0" y="174013"/>
                </a:moveTo>
                <a:lnTo>
                  <a:pt x="0" y="0"/>
                </a:lnTo>
                <a:lnTo>
                  <a:pt x="37631" y="0"/>
                </a:lnTo>
                <a:lnTo>
                  <a:pt x="339029" y="174013"/>
                </a:lnTo>
                <a:lnTo>
                  <a:pt x="0" y="369754"/>
                </a:lnTo>
                <a:lnTo>
                  <a:pt x="0" y="174013"/>
                </a:lnTo>
                <a:close/>
              </a:path>
            </a:pathLst>
          </a:custGeom>
          <a:solidFill>
            <a:srgbClr val="28ADEE">
              <a:alpha val="40000"/>
            </a:srgbClr>
          </a:solidFill>
          <a:ln w="9919"/>
        </p:spPr>
        <p:txBody>
          <a:bodyPr/>
          <a:lstStyle/>
          <a:p>
            <a:endParaRPr lang="ru-RU" sz="900" dirty="0"/>
          </a:p>
        </p:txBody>
      </p:sp>
      <p:pic>
        <p:nvPicPr>
          <p:cNvPr id="37" name="Imagen 33">
            <a:extLst>
              <a:ext uri="{FF2B5EF4-FFF2-40B4-BE49-F238E27FC236}">
                <a16:creationId xmlns:a16="http://schemas.microsoft.com/office/drawing/2014/main" id="{8DE21E8B-AC64-437A-81FD-086799392D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105" y="1927037"/>
            <a:ext cx="450764" cy="450764"/>
          </a:xfrm>
          <a:prstGeom prst="rect">
            <a:avLst/>
          </a:prstGeom>
        </p:spPr>
      </p:pic>
      <p:sp>
        <p:nvSpPr>
          <p:cNvPr id="38" name="Freeform 322">
            <a:extLst>
              <a:ext uri="{FF2B5EF4-FFF2-40B4-BE49-F238E27FC236}">
                <a16:creationId xmlns:a16="http://schemas.microsoft.com/office/drawing/2014/main" id="{90423AB8-0A3A-41A8-948D-F22D93BC9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57" y="0"/>
            <a:ext cx="1913878" cy="1104983"/>
          </a:xfrm>
          <a:custGeom>
            <a:avLst/>
            <a:gdLst/>
            <a:ahLst/>
            <a:cxnLst/>
            <a:rect l="0" t="0" r="r" b="b"/>
            <a:pathLst>
              <a:path w="301398" h="174013">
                <a:moveTo>
                  <a:pt x="301398" y="174013"/>
                </a:moveTo>
                <a:lnTo>
                  <a:pt x="0" y="0"/>
                </a:lnTo>
                <a:lnTo>
                  <a:pt x="301398" y="0"/>
                </a:lnTo>
                <a:lnTo>
                  <a:pt x="301398" y="174013"/>
                </a:lnTo>
                <a:close/>
              </a:path>
            </a:pathLst>
          </a:custGeom>
          <a:solidFill>
            <a:srgbClr val="A2F89D">
              <a:alpha val="40000"/>
            </a:srgbClr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9" name="Freeform 323">
            <a:extLst>
              <a:ext uri="{FF2B5EF4-FFF2-40B4-BE49-F238E27FC236}">
                <a16:creationId xmlns:a16="http://schemas.microsoft.com/office/drawing/2014/main" id="{8F03B4C4-78B4-44E4-B702-F57E503A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828" y="0"/>
            <a:ext cx="1913897" cy="1104983"/>
          </a:xfrm>
          <a:custGeom>
            <a:avLst/>
            <a:gdLst/>
            <a:ahLst/>
            <a:cxnLst/>
            <a:rect l="0" t="0" r="r" b="b"/>
            <a:pathLst>
              <a:path w="301401" h="174013">
                <a:moveTo>
                  <a:pt x="0" y="174013"/>
                </a:moveTo>
                <a:lnTo>
                  <a:pt x="3" y="0"/>
                </a:lnTo>
                <a:lnTo>
                  <a:pt x="301401" y="0"/>
                </a:lnTo>
                <a:lnTo>
                  <a:pt x="0" y="174013"/>
                </a:lnTo>
                <a:close/>
              </a:path>
            </a:pathLst>
          </a:custGeom>
          <a:solidFill>
            <a:srgbClr val="59E3A8">
              <a:alpha val="40000"/>
            </a:srgbClr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40" name="Freeform 325">
            <a:extLst>
              <a:ext uri="{FF2B5EF4-FFF2-40B4-BE49-F238E27FC236}">
                <a16:creationId xmlns:a16="http://schemas.microsoft.com/office/drawing/2014/main" id="{66EF9851-3082-4A16-8728-368D156D8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29" y="-2464"/>
            <a:ext cx="554270" cy="2347931"/>
          </a:xfrm>
          <a:custGeom>
            <a:avLst/>
            <a:gdLst/>
            <a:ahLst/>
            <a:cxnLst/>
            <a:rect l="0" t="0" r="r" b="b"/>
            <a:pathLst>
              <a:path w="103126" h="348751">
                <a:moveTo>
                  <a:pt x="0" y="348751"/>
                </a:moveTo>
                <a:lnTo>
                  <a:pt x="103126" y="348751"/>
                </a:lnTo>
                <a:lnTo>
                  <a:pt x="103126" y="0"/>
                </a:lnTo>
                <a:lnTo>
                  <a:pt x="0" y="0"/>
                </a:lnTo>
                <a:lnTo>
                  <a:pt x="0" y="34875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1" name="Freeform 326">
            <a:extLst>
              <a:ext uri="{FF2B5EF4-FFF2-40B4-BE49-F238E27FC236}">
                <a16:creationId xmlns:a16="http://schemas.microsoft.com/office/drawing/2014/main" id="{96B36D21-46D7-4F1E-8E37-2A83844F5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2" name="Freeform 327">
            <a:extLst>
              <a:ext uri="{FF2B5EF4-FFF2-40B4-BE49-F238E27FC236}">
                <a16:creationId xmlns:a16="http://schemas.microsoft.com/office/drawing/2014/main" id="{06F6A8D6-3BAB-4B96-B9FB-CD790E608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761852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3" name="Freeform 328">
            <a:extLst>
              <a:ext uri="{FF2B5EF4-FFF2-40B4-BE49-F238E27FC236}">
                <a16:creationId xmlns:a16="http://schemas.microsoft.com/office/drawing/2014/main" id="{8D5BAFC3-96BE-43E7-A876-57838DF5D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4" name="Freeform 329">
            <a:extLst>
              <a:ext uri="{FF2B5EF4-FFF2-40B4-BE49-F238E27FC236}">
                <a16:creationId xmlns:a16="http://schemas.microsoft.com/office/drawing/2014/main" id="{2F4A64DF-96E4-4675-9F1B-3C41626BF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5" name="Freeform 330">
            <a:extLst>
              <a:ext uri="{FF2B5EF4-FFF2-40B4-BE49-F238E27FC236}">
                <a16:creationId xmlns:a16="http://schemas.microsoft.com/office/drawing/2014/main" id="{BDC8ABF4-954D-4702-B3B3-04A502424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6" name="Freeform 331">
            <a:extLst>
              <a:ext uri="{FF2B5EF4-FFF2-40B4-BE49-F238E27FC236}">
                <a16:creationId xmlns:a16="http://schemas.microsoft.com/office/drawing/2014/main" id="{BDE368E7-A7F8-4CC7-BE20-EEC850209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34" y="1593260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7" name="Freeform 332">
            <a:extLst>
              <a:ext uri="{FF2B5EF4-FFF2-40B4-BE49-F238E27FC236}">
                <a16:creationId xmlns:a16="http://schemas.microsoft.com/office/drawing/2014/main" id="{F85FE61E-D19F-475B-B2D3-186E88786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77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8" name="Freeform 333">
            <a:extLst>
              <a:ext uri="{FF2B5EF4-FFF2-40B4-BE49-F238E27FC236}">
                <a16:creationId xmlns:a16="http://schemas.microsoft.com/office/drawing/2014/main" id="{8B4061F2-3515-4DD7-98E7-C55FD3587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649451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9" name="Freeform 334">
            <a:extLst>
              <a:ext uri="{FF2B5EF4-FFF2-40B4-BE49-F238E27FC236}">
                <a16:creationId xmlns:a16="http://schemas.microsoft.com/office/drawing/2014/main" id="{3E6C5883-3CCB-4AF4-B290-B90AF002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81805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0" name="Freeform 335">
            <a:extLst>
              <a:ext uri="{FF2B5EF4-FFF2-40B4-BE49-F238E27FC236}">
                <a16:creationId xmlns:a16="http://schemas.microsoft.com/office/drawing/2014/main" id="{B0323097-DAC7-4F90-8A19-2D81CEAF5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60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1" name="Freeform 336">
            <a:extLst>
              <a:ext uri="{FF2B5EF4-FFF2-40B4-BE49-F238E27FC236}">
                <a16:creationId xmlns:a16="http://schemas.microsoft.com/office/drawing/2014/main" id="{934CEDC0-6D13-493A-BA8A-846938687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2" name="Freeform 337">
            <a:extLst>
              <a:ext uri="{FF2B5EF4-FFF2-40B4-BE49-F238E27FC236}">
                <a16:creationId xmlns:a16="http://schemas.microsoft.com/office/drawing/2014/main" id="{DFA8EE2F-2EA4-4B20-B3BA-654C37281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3" name="Freeform 338">
            <a:extLst>
              <a:ext uri="{FF2B5EF4-FFF2-40B4-BE49-F238E27FC236}">
                <a16:creationId xmlns:a16="http://schemas.microsoft.com/office/drawing/2014/main" id="{323C0E78-2CE3-45DC-864A-4D0E1EE67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705648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4" name="Freeform 339">
            <a:extLst>
              <a:ext uri="{FF2B5EF4-FFF2-40B4-BE49-F238E27FC236}">
                <a16:creationId xmlns:a16="http://schemas.microsoft.com/office/drawing/2014/main" id="{D48EC880-1753-407D-A339-078D48415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874247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5" name="Freeform 340">
            <a:extLst>
              <a:ext uri="{FF2B5EF4-FFF2-40B4-BE49-F238E27FC236}">
                <a16:creationId xmlns:a16="http://schemas.microsoft.com/office/drawing/2014/main" id="{B1FBFBE8-959E-4C63-B713-503CD436B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874247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6" name="Freeform 341">
            <a:extLst>
              <a:ext uri="{FF2B5EF4-FFF2-40B4-BE49-F238E27FC236}">
                <a16:creationId xmlns:a16="http://schemas.microsoft.com/office/drawing/2014/main" id="{15A89AEF-C44E-43BD-AF28-A751F3CD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7" name="Freeform 342">
            <a:extLst>
              <a:ext uri="{FF2B5EF4-FFF2-40B4-BE49-F238E27FC236}">
                <a16:creationId xmlns:a16="http://schemas.microsoft.com/office/drawing/2014/main" id="{EA40339F-9261-414B-97F7-2671F176B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70" y="159326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E1C956-FFCD-AAC7-CBD2-2BD8B821C0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77" y="4384280"/>
            <a:ext cx="1303887" cy="130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3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reeform 304"/>
          <p:cNvSpPr>
            <a:spLocks noChangeArrowheads="1"/>
          </p:cNvSpPr>
          <p:nvPr/>
        </p:nvSpPr>
        <p:spPr bwMode="auto">
          <a:xfrm>
            <a:off x="11476274" y="383388"/>
            <a:ext cx="211411" cy="200711"/>
          </a:xfrm>
          <a:custGeom>
            <a:avLst/>
            <a:gdLst/>
            <a:ahLst/>
            <a:cxnLst/>
            <a:rect l="0" t="0" r="r" b="b"/>
            <a:pathLst>
              <a:path w="33294" h="31609">
                <a:moveTo>
                  <a:pt x="7766" y="19875"/>
                </a:moveTo>
                <a:lnTo>
                  <a:pt x="7766" y="10609"/>
                </a:lnTo>
                <a:cubicBezTo>
                  <a:pt x="7766" y="10565"/>
                  <a:pt x="7766" y="10534"/>
                  <a:pt x="7766" y="10512"/>
                </a:cubicBezTo>
                <a:cubicBezTo>
                  <a:pt x="7766" y="9021"/>
                  <a:pt x="8600" y="6959"/>
                  <a:pt x="12347" y="6959"/>
                </a:cubicBezTo>
                <a:lnTo>
                  <a:pt x="20947" y="6959"/>
                </a:lnTo>
                <a:cubicBezTo>
                  <a:pt x="24694" y="6959"/>
                  <a:pt x="25525" y="9021"/>
                  <a:pt x="25525" y="10512"/>
                </a:cubicBezTo>
                <a:cubicBezTo>
                  <a:pt x="25525" y="10975"/>
                  <a:pt x="25528" y="15231"/>
                  <a:pt x="25528" y="19875"/>
                </a:cubicBezTo>
                <a:lnTo>
                  <a:pt x="7766" y="19875"/>
                </a:lnTo>
                <a:close/>
                <a:moveTo>
                  <a:pt x="33222" y="7415"/>
                </a:moveTo>
                <a:cubicBezTo>
                  <a:pt x="33141" y="2550"/>
                  <a:pt x="28197" y="0"/>
                  <a:pt x="19891" y="0"/>
                </a:cubicBezTo>
                <a:lnTo>
                  <a:pt x="13400" y="0"/>
                </a:lnTo>
                <a:cubicBezTo>
                  <a:pt x="5097" y="0"/>
                  <a:pt x="150" y="2550"/>
                  <a:pt x="72" y="7415"/>
                </a:cubicBezTo>
                <a:lnTo>
                  <a:pt x="0" y="10512"/>
                </a:lnTo>
                <a:lnTo>
                  <a:pt x="0" y="31609"/>
                </a:lnTo>
                <a:lnTo>
                  <a:pt x="7766" y="31609"/>
                </a:lnTo>
                <a:cubicBezTo>
                  <a:pt x="7766" y="31609"/>
                  <a:pt x="7769" y="28343"/>
                  <a:pt x="7769" y="25409"/>
                </a:cubicBezTo>
                <a:lnTo>
                  <a:pt x="25532" y="25409"/>
                </a:lnTo>
                <a:cubicBezTo>
                  <a:pt x="25532" y="28818"/>
                  <a:pt x="25532" y="31609"/>
                  <a:pt x="25532" y="31609"/>
                </a:cubicBezTo>
                <a:lnTo>
                  <a:pt x="33291" y="31609"/>
                </a:lnTo>
                <a:lnTo>
                  <a:pt x="33291" y="10512"/>
                </a:lnTo>
                <a:lnTo>
                  <a:pt x="33294" y="10512"/>
                </a:lnTo>
                <a:lnTo>
                  <a:pt x="33222" y="74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5" name="Freeform 305"/>
          <p:cNvSpPr>
            <a:spLocks noChangeArrowheads="1"/>
          </p:cNvSpPr>
          <p:nvPr/>
        </p:nvSpPr>
        <p:spPr bwMode="auto">
          <a:xfrm>
            <a:off x="10927412" y="633552"/>
            <a:ext cx="45022" cy="49784"/>
          </a:xfrm>
          <a:custGeom>
            <a:avLst/>
            <a:gdLst/>
            <a:ahLst/>
            <a:cxnLst/>
            <a:rect l="0" t="0" r="r" b="b"/>
            <a:pathLst>
              <a:path w="7090" h="7840">
                <a:moveTo>
                  <a:pt x="7090" y="0"/>
                </a:moveTo>
                <a:lnTo>
                  <a:pt x="0" y="0"/>
                </a:lnTo>
                <a:lnTo>
                  <a:pt x="0" y="1734"/>
                </a:lnTo>
                <a:lnTo>
                  <a:pt x="2578" y="1734"/>
                </a:lnTo>
                <a:lnTo>
                  <a:pt x="2578" y="7840"/>
                </a:lnTo>
                <a:lnTo>
                  <a:pt x="4509" y="7840"/>
                </a:lnTo>
                <a:lnTo>
                  <a:pt x="4509" y="1734"/>
                </a:lnTo>
                <a:lnTo>
                  <a:pt x="7090" y="1734"/>
                </a:lnTo>
                <a:lnTo>
                  <a:pt x="709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6" name="Freeform 306"/>
          <p:cNvSpPr>
            <a:spLocks noChangeArrowheads="1"/>
          </p:cNvSpPr>
          <p:nvPr/>
        </p:nvSpPr>
        <p:spPr bwMode="auto">
          <a:xfrm>
            <a:off x="11534256" y="633552"/>
            <a:ext cx="12281" cy="49784"/>
          </a:xfrm>
          <a:custGeom>
            <a:avLst/>
            <a:gdLst/>
            <a:ahLst/>
            <a:cxnLst/>
            <a:rect l="0" t="0" r="r" b="b"/>
            <a:pathLst>
              <a:path w="1935" h="7840">
                <a:moveTo>
                  <a:pt x="0" y="7840"/>
                </a:moveTo>
                <a:lnTo>
                  <a:pt x="1935" y="7840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7" name="Freeform 307"/>
          <p:cNvSpPr>
            <a:spLocks noChangeArrowheads="1"/>
          </p:cNvSpPr>
          <p:nvPr/>
        </p:nvSpPr>
        <p:spPr bwMode="auto">
          <a:xfrm>
            <a:off x="11336612" y="633552"/>
            <a:ext cx="45041" cy="49784"/>
          </a:xfrm>
          <a:custGeom>
            <a:avLst/>
            <a:gdLst/>
            <a:ahLst/>
            <a:cxnLst/>
            <a:rect l="0" t="0" r="r" b="b"/>
            <a:pathLst>
              <a:path w="7094" h="7840">
                <a:moveTo>
                  <a:pt x="7094" y="6106"/>
                </a:moveTo>
                <a:lnTo>
                  <a:pt x="1935" y="610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7094" y="7840"/>
                </a:lnTo>
                <a:lnTo>
                  <a:pt x="7094" y="610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8" name="Freeform 308"/>
          <p:cNvSpPr>
            <a:spLocks noChangeArrowheads="1"/>
          </p:cNvSpPr>
          <p:nvPr/>
        </p:nvSpPr>
        <p:spPr bwMode="auto">
          <a:xfrm>
            <a:off x="11462050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4009" y="3625"/>
                </a:moveTo>
                <a:lnTo>
                  <a:pt x="4009" y="4971"/>
                </a:lnTo>
                <a:lnTo>
                  <a:pt x="7428" y="4971"/>
                </a:lnTo>
                <a:cubicBezTo>
                  <a:pt x="7428" y="4971"/>
                  <a:pt x="7428" y="5100"/>
                  <a:pt x="7428" y="5221"/>
                </a:cubicBezTo>
                <a:cubicBezTo>
                  <a:pt x="7428" y="5593"/>
                  <a:pt x="7218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5221"/>
                  <a:pt x="1934" y="2784"/>
                  <a:pt x="1934" y="2615"/>
                </a:cubicBez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812" y="2615"/>
                  <a:pt x="9362" y="2615"/>
                  <a:pt x="9362" y="2615"/>
                </a:cubicBezTo>
                <a:lnTo>
                  <a:pt x="9346" y="1846"/>
                </a:lnTo>
                <a:cubicBezTo>
                  <a:pt x="9325" y="634"/>
                  <a:pt x="8093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3" y="7840"/>
                  <a:pt x="9325" y="7203"/>
                  <a:pt x="9346" y="5990"/>
                </a:cubicBezTo>
                <a:lnTo>
                  <a:pt x="9362" y="5221"/>
                </a:lnTo>
                <a:lnTo>
                  <a:pt x="9362" y="3625"/>
                </a:lnTo>
                <a:lnTo>
                  <a:pt x="4009" y="362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9" name="Freeform 309"/>
          <p:cNvSpPr>
            <a:spLocks noChangeArrowheads="1"/>
          </p:cNvSpPr>
          <p:nvPr/>
        </p:nvSpPr>
        <p:spPr bwMode="auto">
          <a:xfrm>
            <a:off x="11265829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7429" y="5221"/>
                </a:moveTo>
                <a:cubicBezTo>
                  <a:pt x="7429" y="5593"/>
                  <a:pt x="7219" y="6106"/>
                  <a:pt x="6288" y="6106"/>
                </a:cubicBezTo>
                <a:lnTo>
                  <a:pt x="3075" y="6106"/>
                </a:lnTo>
                <a:cubicBezTo>
                  <a:pt x="2141" y="6106"/>
                  <a:pt x="1935" y="5593"/>
                  <a:pt x="1935" y="5221"/>
                </a:cubicBezTo>
                <a:cubicBezTo>
                  <a:pt x="1935" y="4834"/>
                  <a:pt x="1935" y="2615"/>
                  <a:pt x="1935" y="2615"/>
                </a:cubicBezTo>
                <a:cubicBezTo>
                  <a:pt x="1935" y="2246"/>
                  <a:pt x="2141" y="1734"/>
                  <a:pt x="3075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429" y="3040"/>
                  <a:pt x="7429" y="4796"/>
                  <a:pt x="7429" y="5221"/>
                </a:cubicBezTo>
                <a:moveTo>
                  <a:pt x="9363" y="2615"/>
                </a:moveTo>
                <a:lnTo>
                  <a:pt x="9341" y="1846"/>
                </a:lnTo>
                <a:cubicBezTo>
                  <a:pt x="9326" y="634"/>
                  <a:pt x="8094" y="0"/>
                  <a:pt x="6029" y="0"/>
                </a:cubicBezTo>
                <a:lnTo>
                  <a:pt x="3335" y="0"/>
                </a:lnTo>
                <a:cubicBezTo>
                  <a:pt x="1266" y="0"/>
                  <a:pt x="38" y="634"/>
                  <a:pt x="16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6" y="5990"/>
                </a:lnTo>
                <a:cubicBezTo>
                  <a:pt x="38" y="7203"/>
                  <a:pt x="1266" y="7840"/>
                  <a:pt x="3335" y="7840"/>
                </a:cubicBezTo>
                <a:lnTo>
                  <a:pt x="6029" y="7840"/>
                </a:lnTo>
                <a:cubicBezTo>
                  <a:pt x="8094" y="7840"/>
                  <a:pt x="9326" y="7203"/>
                  <a:pt x="9341" y="5990"/>
                </a:cubicBezTo>
                <a:lnTo>
                  <a:pt x="9363" y="5221"/>
                </a:lnTo>
                <a:lnTo>
                  <a:pt x="9363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0" name="Freeform 310"/>
          <p:cNvSpPr>
            <a:spLocks noChangeArrowheads="1"/>
          </p:cNvSpPr>
          <p:nvPr/>
        </p:nvSpPr>
        <p:spPr bwMode="auto">
          <a:xfrm>
            <a:off x="11390314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7428" y="5221"/>
                </a:moveTo>
                <a:cubicBezTo>
                  <a:pt x="7428" y="5593"/>
                  <a:pt x="7218" y="6106"/>
                  <a:pt x="6290" y="6106"/>
                </a:cubicBez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34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428" y="3040"/>
                  <a:pt x="7428" y="4796"/>
                  <a:pt x="7428" y="5221"/>
                </a:cubicBezTo>
                <a:moveTo>
                  <a:pt x="9362" y="2615"/>
                </a:move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4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62" y="5221"/>
                </a:lnTo>
                <a:lnTo>
                  <a:pt x="9362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1" name="Freeform 311"/>
          <p:cNvSpPr>
            <a:spLocks noChangeArrowheads="1"/>
          </p:cNvSpPr>
          <p:nvPr/>
        </p:nvSpPr>
        <p:spPr bwMode="auto">
          <a:xfrm>
            <a:off x="11051732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6287" y="6106"/>
                </a:move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75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19" y="1734"/>
                  <a:pt x="7428" y="2246"/>
                  <a:pt x="7428" y="2615"/>
                </a:cubicBezTo>
                <a:cubicBezTo>
                  <a:pt x="7812" y="2615"/>
                  <a:pt x="9359" y="2615"/>
                  <a:pt x="9359" y="2615"/>
                </a:cubicBezTo>
                <a:lnTo>
                  <a:pt x="9340" y="1846"/>
                </a:lnTo>
                <a:cubicBezTo>
                  <a:pt x="9322" y="634"/>
                  <a:pt x="8090" y="0"/>
                  <a:pt x="6025" y="0"/>
                </a:cubicBezTo>
                <a:lnTo>
                  <a:pt x="3334" y="0"/>
                </a:lnTo>
                <a:cubicBezTo>
                  <a:pt x="1269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9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2" y="7203"/>
                  <a:pt x="9340" y="5990"/>
                </a:cubicBezTo>
                <a:lnTo>
                  <a:pt x="9359" y="5221"/>
                </a:lnTo>
                <a:cubicBezTo>
                  <a:pt x="9359" y="5221"/>
                  <a:pt x="7812" y="5221"/>
                  <a:pt x="7428" y="5221"/>
                </a:cubicBezTo>
                <a:cubicBezTo>
                  <a:pt x="7428" y="5593"/>
                  <a:pt x="7219" y="6106"/>
                  <a:pt x="6287" y="610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2" name="Freeform 312"/>
          <p:cNvSpPr>
            <a:spLocks noChangeArrowheads="1"/>
          </p:cNvSpPr>
          <p:nvPr/>
        </p:nvSpPr>
        <p:spPr bwMode="auto">
          <a:xfrm>
            <a:off x="11193642" y="633552"/>
            <a:ext cx="60522" cy="49784"/>
          </a:xfrm>
          <a:custGeom>
            <a:avLst/>
            <a:gdLst/>
            <a:ahLst/>
            <a:cxnLst/>
            <a:rect l="0" t="0" r="r" b="b"/>
            <a:pathLst>
              <a:path w="9531" h="7840">
                <a:moveTo>
                  <a:pt x="7600" y="0"/>
                </a:moveTo>
                <a:lnTo>
                  <a:pt x="7600" y="5740"/>
                </a:lnTo>
                <a:cubicBezTo>
                  <a:pt x="7081" y="5081"/>
                  <a:pt x="3128" y="956"/>
                  <a:pt x="2772" y="506"/>
                </a:cubicBezTo>
                <a:cubicBezTo>
                  <a:pt x="2443" y="93"/>
                  <a:pt x="2100" y="0"/>
                  <a:pt x="1934" y="0"/>
                </a:cubicBezTo>
                <a:lnTo>
                  <a:pt x="0" y="0"/>
                </a:lnTo>
                <a:lnTo>
                  <a:pt x="0" y="7840"/>
                </a:lnTo>
                <a:lnTo>
                  <a:pt x="1934" y="7840"/>
                </a:lnTo>
                <a:lnTo>
                  <a:pt x="1934" y="2096"/>
                </a:lnTo>
                <a:cubicBezTo>
                  <a:pt x="2450" y="2759"/>
                  <a:pt x="6403" y="6884"/>
                  <a:pt x="6759" y="7331"/>
                </a:cubicBezTo>
                <a:cubicBezTo>
                  <a:pt x="7090" y="7746"/>
                  <a:pt x="7431" y="7840"/>
                  <a:pt x="7600" y="7840"/>
                </a:cubicBezTo>
                <a:lnTo>
                  <a:pt x="9531" y="7840"/>
                </a:lnTo>
                <a:lnTo>
                  <a:pt x="9531" y="0"/>
                </a:lnTo>
                <a:lnTo>
                  <a:pt x="760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3" name="Freeform 313"/>
          <p:cNvSpPr>
            <a:spLocks noChangeArrowheads="1"/>
          </p:cNvSpPr>
          <p:nvPr/>
        </p:nvSpPr>
        <p:spPr bwMode="auto">
          <a:xfrm>
            <a:off x="1098094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4" y="1846"/>
                </a:lnTo>
                <a:cubicBezTo>
                  <a:pt x="9322" y="634"/>
                  <a:pt x="8091" y="0"/>
                  <a:pt x="6025" y="0"/>
                </a:cubicBezTo>
                <a:lnTo>
                  <a:pt x="3334" y="0"/>
                </a:lnTo>
                <a:cubicBezTo>
                  <a:pt x="1265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5" y="7840"/>
                  <a:pt x="3334" y="7840"/>
                </a:cubicBezTo>
                <a:lnTo>
                  <a:pt x="6025" y="7840"/>
                </a:lnTo>
                <a:cubicBezTo>
                  <a:pt x="8091" y="7840"/>
                  <a:pt x="9322" y="7203"/>
                  <a:pt x="9344" y="5990"/>
                </a:cubicBezTo>
                <a:lnTo>
                  <a:pt x="9359" y="5221"/>
                </a:lnTo>
                <a:cubicBezTo>
                  <a:pt x="9359" y="5221"/>
                  <a:pt x="7816" y="5221"/>
                  <a:pt x="7428" y="5221"/>
                </a:cubicBezTo>
                <a:cubicBezTo>
                  <a:pt x="7428" y="5593"/>
                  <a:pt x="7222" y="6106"/>
                  <a:pt x="6287" y="6106"/>
                </a:cubicBezTo>
                <a:lnTo>
                  <a:pt x="3072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22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4" name="Freeform 314"/>
          <p:cNvSpPr>
            <a:spLocks noChangeArrowheads="1"/>
          </p:cNvSpPr>
          <p:nvPr/>
        </p:nvSpPr>
        <p:spPr bwMode="auto">
          <a:xfrm>
            <a:off x="1155919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59" y="5221"/>
                </a:lnTo>
                <a:cubicBezTo>
                  <a:pt x="9359" y="5221"/>
                  <a:pt x="7815" y="5221"/>
                  <a:pt x="7428" y="5221"/>
                </a:cubicBezTo>
                <a:cubicBezTo>
                  <a:pt x="7428" y="5593"/>
                  <a:pt x="7221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21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5" name="Freeform 315"/>
          <p:cNvSpPr>
            <a:spLocks noChangeArrowheads="1"/>
          </p:cNvSpPr>
          <p:nvPr/>
        </p:nvSpPr>
        <p:spPr bwMode="auto">
          <a:xfrm>
            <a:off x="11628052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1935" y="2800"/>
                </a:moveTo>
                <a:lnTo>
                  <a:pt x="1935" y="2615"/>
                </a:lnTo>
                <a:cubicBezTo>
                  <a:pt x="1935" y="2615"/>
                  <a:pt x="1935" y="2821"/>
                  <a:pt x="1935" y="2615"/>
                </a:cubicBezTo>
                <a:cubicBezTo>
                  <a:pt x="1935" y="2246"/>
                  <a:pt x="2144" y="1734"/>
                  <a:pt x="3072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813" y="2615"/>
                  <a:pt x="9363" y="2615"/>
                  <a:pt x="9363" y="2615"/>
                </a:cubicBezTo>
                <a:lnTo>
                  <a:pt x="9344" y="1846"/>
                </a:lnTo>
                <a:cubicBezTo>
                  <a:pt x="9322" y="634"/>
                  <a:pt x="8094" y="0"/>
                  <a:pt x="6025" y="0"/>
                </a:cubicBezTo>
                <a:lnTo>
                  <a:pt x="3338" y="0"/>
                </a:lnTo>
                <a:cubicBezTo>
                  <a:pt x="1269" y="0"/>
                  <a:pt x="38" y="634"/>
                  <a:pt x="16" y="1846"/>
                </a:cubicBezTo>
                <a:lnTo>
                  <a:pt x="0" y="2615"/>
                </a:lnTo>
                <a:lnTo>
                  <a:pt x="0" y="4390"/>
                </a:lnTo>
                <a:lnTo>
                  <a:pt x="597" y="4437"/>
                </a:lnTo>
                <a:lnTo>
                  <a:pt x="7429" y="4962"/>
                </a:lnTo>
                <a:lnTo>
                  <a:pt x="7429" y="5221"/>
                </a:lnTo>
                <a:cubicBezTo>
                  <a:pt x="7429" y="5593"/>
                  <a:pt x="7219" y="6106"/>
                  <a:pt x="6288" y="6106"/>
                </a:cubicBezTo>
                <a:lnTo>
                  <a:pt x="3072" y="6106"/>
                </a:lnTo>
                <a:cubicBezTo>
                  <a:pt x="2144" y="6106"/>
                  <a:pt x="1935" y="5593"/>
                  <a:pt x="1935" y="5221"/>
                </a:cubicBezTo>
                <a:cubicBezTo>
                  <a:pt x="1550" y="5221"/>
                  <a:pt x="0" y="5221"/>
                  <a:pt x="0" y="5221"/>
                </a:cubicBezTo>
                <a:lnTo>
                  <a:pt x="16" y="5990"/>
                </a:lnTo>
                <a:cubicBezTo>
                  <a:pt x="38" y="7203"/>
                  <a:pt x="1269" y="7840"/>
                  <a:pt x="3338" y="7840"/>
                </a:cubicBezTo>
                <a:lnTo>
                  <a:pt x="6025" y="7840"/>
                </a:lnTo>
                <a:cubicBezTo>
                  <a:pt x="8094" y="7840"/>
                  <a:pt x="9322" y="7203"/>
                  <a:pt x="9344" y="5990"/>
                </a:cubicBezTo>
                <a:lnTo>
                  <a:pt x="9360" y="5284"/>
                </a:lnTo>
                <a:lnTo>
                  <a:pt x="9363" y="3375"/>
                </a:lnTo>
                <a:lnTo>
                  <a:pt x="1935" y="280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6" name="Freeform 316"/>
          <p:cNvSpPr>
            <a:spLocks noChangeArrowheads="1"/>
          </p:cNvSpPr>
          <p:nvPr/>
        </p:nvSpPr>
        <p:spPr bwMode="auto">
          <a:xfrm>
            <a:off x="11122001" y="633552"/>
            <a:ext cx="58712" cy="49784"/>
          </a:xfrm>
          <a:custGeom>
            <a:avLst/>
            <a:gdLst/>
            <a:ahLst/>
            <a:cxnLst/>
            <a:rect l="0" t="0" r="r" b="b"/>
            <a:pathLst>
              <a:path w="9247" h="7840">
                <a:moveTo>
                  <a:pt x="7313" y="0"/>
                </a:moveTo>
                <a:lnTo>
                  <a:pt x="7313" y="3146"/>
                </a:lnTo>
                <a:lnTo>
                  <a:pt x="1935" y="314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1935" y="4878"/>
                </a:lnTo>
                <a:lnTo>
                  <a:pt x="7313" y="4878"/>
                </a:lnTo>
                <a:lnTo>
                  <a:pt x="7313" y="7840"/>
                </a:lnTo>
                <a:lnTo>
                  <a:pt x="9247" y="7840"/>
                </a:lnTo>
                <a:lnTo>
                  <a:pt x="9247" y="0"/>
                </a:lnTo>
                <a:lnTo>
                  <a:pt x="731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7" name="Freeform 317"/>
          <p:cNvSpPr>
            <a:spLocks noChangeArrowheads="1"/>
          </p:cNvSpPr>
          <p:nvPr/>
        </p:nvSpPr>
        <p:spPr bwMode="auto">
          <a:xfrm>
            <a:off x="11164940" y="385026"/>
            <a:ext cx="254311" cy="180004"/>
          </a:xfrm>
          <a:custGeom>
            <a:avLst/>
            <a:gdLst/>
            <a:ahLst/>
            <a:cxnLst/>
            <a:rect l="0" t="0" r="r" b="b"/>
            <a:pathLst>
              <a:path w="40050" h="28347">
                <a:moveTo>
                  <a:pt x="21966" y="2319"/>
                </a:moveTo>
                <a:cubicBezTo>
                  <a:pt x="22450" y="2387"/>
                  <a:pt x="36250" y="4316"/>
                  <a:pt x="36250" y="4316"/>
                </a:cubicBezTo>
                <a:lnTo>
                  <a:pt x="40050" y="3634"/>
                </a:lnTo>
                <a:lnTo>
                  <a:pt x="21237" y="316"/>
                </a:lnTo>
                <a:cubicBezTo>
                  <a:pt x="19750" y="53"/>
                  <a:pt x="19222" y="0"/>
                  <a:pt x="19041" y="0"/>
                </a:cubicBezTo>
                <a:cubicBezTo>
                  <a:pt x="18647" y="0"/>
                  <a:pt x="17297" y="237"/>
                  <a:pt x="16844" y="319"/>
                </a:cubicBezTo>
                <a:lnTo>
                  <a:pt x="2947" y="2962"/>
                </a:lnTo>
                <a:cubicBezTo>
                  <a:pt x="84" y="3591"/>
                  <a:pt x="0" y="6578"/>
                  <a:pt x="0" y="6916"/>
                </a:cubicBezTo>
                <a:lnTo>
                  <a:pt x="0" y="22247"/>
                </a:lnTo>
                <a:cubicBezTo>
                  <a:pt x="0" y="24319"/>
                  <a:pt x="1750" y="25263"/>
                  <a:pt x="2797" y="25497"/>
                </a:cubicBezTo>
                <a:lnTo>
                  <a:pt x="18284" y="28266"/>
                </a:lnTo>
                <a:cubicBezTo>
                  <a:pt x="18778" y="28338"/>
                  <a:pt x="18972" y="28347"/>
                  <a:pt x="19044" y="28347"/>
                </a:cubicBezTo>
                <a:cubicBezTo>
                  <a:pt x="19131" y="28347"/>
                  <a:pt x="19328" y="28334"/>
                  <a:pt x="19769" y="28272"/>
                </a:cubicBezTo>
                <a:lnTo>
                  <a:pt x="35222" y="25503"/>
                </a:lnTo>
                <a:cubicBezTo>
                  <a:pt x="37119" y="25172"/>
                  <a:pt x="38084" y="23863"/>
                  <a:pt x="38084" y="21613"/>
                </a:cubicBezTo>
                <a:lnTo>
                  <a:pt x="38084" y="17600"/>
                </a:lnTo>
                <a:lnTo>
                  <a:pt x="32275" y="17600"/>
                </a:lnTo>
                <a:lnTo>
                  <a:pt x="32275" y="22075"/>
                </a:lnTo>
                <a:cubicBezTo>
                  <a:pt x="32222" y="22588"/>
                  <a:pt x="32297" y="24703"/>
                  <a:pt x="29756" y="25109"/>
                </a:cubicBezTo>
                <a:cubicBezTo>
                  <a:pt x="28934" y="25241"/>
                  <a:pt x="24619" y="25797"/>
                  <a:pt x="21722" y="26166"/>
                </a:cubicBezTo>
                <a:cubicBezTo>
                  <a:pt x="20725" y="26294"/>
                  <a:pt x="19506" y="26359"/>
                  <a:pt x="19041" y="26359"/>
                </a:cubicBezTo>
                <a:cubicBezTo>
                  <a:pt x="18612" y="26359"/>
                  <a:pt x="17634" y="26325"/>
                  <a:pt x="16678" y="26213"/>
                </a:cubicBezTo>
                <a:cubicBezTo>
                  <a:pt x="13491" y="25816"/>
                  <a:pt x="8206" y="25156"/>
                  <a:pt x="8206" y="25156"/>
                </a:cubicBezTo>
                <a:cubicBezTo>
                  <a:pt x="5575" y="24706"/>
                  <a:pt x="5662" y="22963"/>
                  <a:pt x="5662" y="22059"/>
                </a:cubicBezTo>
                <a:lnTo>
                  <a:pt x="5662" y="7081"/>
                </a:lnTo>
                <a:cubicBezTo>
                  <a:pt x="5662" y="5744"/>
                  <a:pt x="6284" y="4316"/>
                  <a:pt x="8019" y="3941"/>
                </a:cubicBezTo>
                <a:cubicBezTo>
                  <a:pt x="8087" y="3925"/>
                  <a:pt x="15887" y="2428"/>
                  <a:pt x="16228" y="2359"/>
                </a:cubicBezTo>
                <a:cubicBezTo>
                  <a:pt x="16575" y="2294"/>
                  <a:pt x="17772" y="2044"/>
                  <a:pt x="19041" y="2044"/>
                </a:cubicBezTo>
                <a:cubicBezTo>
                  <a:pt x="20312" y="2044"/>
                  <a:pt x="21481" y="2253"/>
                  <a:pt x="21966" y="2319"/>
                </a:cubicBezTo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8" name="Freeform 318"/>
          <p:cNvSpPr>
            <a:spLocks noChangeArrowheads="1"/>
          </p:cNvSpPr>
          <p:nvPr/>
        </p:nvSpPr>
        <p:spPr bwMode="auto">
          <a:xfrm>
            <a:off x="11242791" y="452603"/>
            <a:ext cx="38259" cy="39364"/>
          </a:xfrm>
          <a:custGeom>
            <a:avLst/>
            <a:gdLst/>
            <a:ahLst/>
            <a:cxnLst/>
            <a:rect l="0" t="0" r="r" b="b"/>
            <a:pathLst>
              <a:path w="6025" h="6200">
                <a:moveTo>
                  <a:pt x="0" y="6200"/>
                </a:moveTo>
                <a:lnTo>
                  <a:pt x="6025" y="6200"/>
                </a:lnTo>
                <a:lnTo>
                  <a:pt x="6025" y="0"/>
                </a:lnTo>
                <a:lnTo>
                  <a:pt x="0" y="318"/>
                </a:lnTo>
                <a:lnTo>
                  <a:pt x="0" y="6200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9" name="Freeform 319"/>
          <p:cNvSpPr>
            <a:spLocks noChangeArrowheads="1"/>
          </p:cNvSpPr>
          <p:nvPr/>
        </p:nvSpPr>
        <p:spPr bwMode="auto">
          <a:xfrm>
            <a:off x="11138708" y="342875"/>
            <a:ext cx="294304" cy="264236"/>
          </a:xfrm>
          <a:custGeom>
            <a:avLst/>
            <a:gdLst/>
            <a:ahLst/>
            <a:cxnLst/>
            <a:rect l="0" t="0" r="r" b="b"/>
            <a:pathLst>
              <a:path w="46347" h="41613">
                <a:moveTo>
                  <a:pt x="46347" y="6779"/>
                </a:moveTo>
                <a:cubicBezTo>
                  <a:pt x="46347" y="5813"/>
                  <a:pt x="45878" y="5129"/>
                  <a:pt x="44856" y="4875"/>
                </a:cubicBezTo>
                <a:cubicBezTo>
                  <a:pt x="44853" y="4875"/>
                  <a:pt x="44850" y="4872"/>
                  <a:pt x="44847" y="4872"/>
                </a:cubicBezTo>
                <a:cubicBezTo>
                  <a:pt x="44687" y="4835"/>
                  <a:pt x="25690" y="279"/>
                  <a:pt x="25590" y="257"/>
                </a:cubicBezTo>
                <a:cubicBezTo>
                  <a:pt x="25225" y="172"/>
                  <a:pt x="24556" y="47"/>
                  <a:pt x="23787" y="0"/>
                </a:cubicBezTo>
                <a:lnTo>
                  <a:pt x="22559" y="0"/>
                </a:lnTo>
                <a:cubicBezTo>
                  <a:pt x="21768" y="47"/>
                  <a:pt x="21087" y="182"/>
                  <a:pt x="20728" y="260"/>
                </a:cubicBezTo>
                <a:cubicBezTo>
                  <a:pt x="20647" y="282"/>
                  <a:pt x="7559" y="3419"/>
                  <a:pt x="7381" y="3460"/>
                </a:cubicBezTo>
                <a:cubicBezTo>
                  <a:pt x="3181" y="4432"/>
                  <a:pt x="0" y="5679"/>
                  <a:pt x="0" y="12247"/>
                </a:cubicBezTo>
                <a:cubicBezTo>
                  <a:pt x="0" y="14329"/>
                  <a:pt x="0" y="27051"/>
                  <a:pt x="0" y="28979"/>
                </a:cubicBezTo>
                <a:cubicBezTo>
                  <a:pt x="0" y="36051"/>
                  <a:pt x="2481" y="37301"/>
                  <a:pt x="6068" y="38332"/>
                </a:cubicBezTo>
                <a:cubicBezTo>
                  <a:pt x="6100" y="38341"/>
                  <a:pt x="15387" y="40238"/>
                  <a:pt x="20925" y="41372"/>
                </a:cubicBezTo>
                <a:cubicBezTo>
                  <a:pt x="20937" y="41372"/>
                  <a:pt x="20947" y="41376"/>
                  <a:pt x="20959" y="41379"/>
                </a:cubicBezTo>
                <a:cubicBezTo>
                  <a:pt x="21462" y="41482"/>
                  <a:pt x="22287" y="41613"/>
                  <a:pt x="23172" y="41613"/>
                </a:cubicBezTo>
                <a:cubicBezTo>
                  <a:pt x="24072" y="41613"/>
                  <a:pt x="24909" y="41476"/>
                  <a:pt x="25412" y="41372"/>
                </a:cubicBezTo>
                <a:lnTo>
                  <a:pt x="25443" y="41366"/>
                </a:lnTo>
                <a:cubicBezTo>
                  <a:pt x="25443" y="41366"/>
                  <a:pt x="40244" y="38341"/>
                  <a:pt x="40281" y="38332"/>
                </a:cubicBezTo>
                <a:cubicBezTo>
                  <a:pt x="45859" y="37054"/>
                  <a:pt x="46347" y="33838"/>
                  <a:pt x="46347" y="28979"/>
                </a:cubicBezTo>
                <a:lnTo>
                  <a:pt x="46347" y="18179"/>
                </a:lnTo>
                <a:lnTo>
                  <a:pt x="23172" y="17238"/>
                </a:lnTo>
                <a:lnTo>
                  <a:pt x="23172" y="23479"/>
                </a:lnTo>
                <a:lnTo>
                  <a:pt x="42975" y="23479"/>
                </a:lnTo>
                <a:lnTo>
                  <a:pt x="42975" y="28251"/>
                </a:lnTo>
                <a:cubicBezTo>
                  <a:pt x="42975" y="32032"/>
                  <a:pt x="40500" y="32710"/>
                  <a:pt x="39481" y="32888"/>
                </a:cubicBezTo>
                <a:lnTo>
                  <a:pt x="25450" y="35404"/>
                </a:lnTo>
                <a:lnTo>
                  <a:pt x="23925" y="35672"/>
                </a:lnTo>
                <a:cubicBezTo>
                  <a:pt x="23584" y="35719"/>
                  <a:pt x="23331" y="35744"/>
                  <a:pt x="23175" y="35744"/>
                </a:cubicBezTo>
                <a:cubicBezTo>
                  <a:pt x="23015" y="35744"/>
                  <a:pt x="22753" y="35716"/>
                  <a:pt x="22406" y="35669"/>
                </a:cubicBezTo>
                <a:lnTo>
                  <a:pt x="20212" y="35279"/>
                </a:lnTo>
                <a:lnTo>
                  <a:pt x="6778" y="32879"/>
                </a:lnTo>
                <a:cubicBezTo>
                  <a:pt x="5181" y="32529"/>
                  <a:pt x="3375" y="31194"/>
                  <a:pt x="3375" y="28885"/>
                </a:cubicBezTo>
                <a:lnTo>
                  <a:pt x="3375" y="13554"/>
                </a:lnTo>
                <a:cubicBezTo>
                  <a:pt x="3375" y="12141"/>
                  <a:pt x="4043" y="9482"/>
                  <a:pt x="6925" y="8860"/>
                </a:cubicBezTo>
                <a:lnTo>
                  <a:pt x="11993" y="7894"/>
                </a:lnTo>
                <a:lnTo>
                  <a:pt x="22097" y="6000"/>
                </a:lnTo>
                <a:cubicBezTo>
                  <a:pt x="22606" y="5922"/>
                  <a:pt x="22968" y="5879"/>
                  <a:pt x="23172" y="5879"/>
                </a:cubicBezTo>
                <a:cubicBezTo>
                  <a:pt x="23515" y="5879"/>
                  <a:pt x="24356" y="6007"/>
                  <a:pt x="25481" y="6207"/>
                </a:cubicBezTo>
                <a:lnTo>
                  <a:pt x="46347" y="9885"/>
                </a:lnTo>
                <a:lnTo>
                  <a:pt x="46347" y="6779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20" name="Freeform 320"/>
          <p:cNvSpPr>
            <a:spLocks noChangeArrowheads="1"/>
          </p:cNvSpPr>
          <p:nvPr/>
        </p:nvSpPr>
        <p:spPr bwMode="auto">
          <a:xfrm>
            <a:off x="10927412" y="383388"/>
            <a:ext cx="168586" cy="200711"/>
          </a:xfrm>
          <a:custGeom>
            <a:avLst/>
            <a:gdLst/>
            <a:ahLst/>
            <a:cxnLst/>
            <a:rect l="0" t="0" r="r" b="b"/>
            <a:pathLst>
              <a:path w="26550" h="31609">
                <a:moveTo>
                  <a:pt x="26550" y="5596"/>
                </a:moveTo>
                <a:lnTo>
                  <a:pt x="26550" y="0"/>
                </a:lnTo>
                <a:lnTo>
                  <a:pt x="0" y="0"/>
                </a:lnTo>
                <a:lnTo>
                  <a:pt x="0" y="5596"/>
                </a:lnTo>
                <a:lnTo>
                  <a:pt x="9690" y="5596"/>
                </a:lnTo>
                <a:lnTo>
                  <a:pt x="9690" y="26012"/>
                </a:lnTo>
                <a:lnTo>
                  <a:pt x="0" y="26012"/>
                </a:lnTo>
                <a:lnTo>
                  <a:pt x="0" y="31609"/>
                </a:lnTo>
                <a:lnTo>
                  <a:pt x="26550" y="31609"/>
                </a:lnTo>
                <a:lnTo>
                  <a:pt x="26550" y="26012"/>
                </a:lnTo>
                <a:lnTo>
                  <a:pt x="17484" y="26012"/>
                </a:lnTo>
                <a:lnTo>
                  <a:pt x="17484" y="5596"/>
                </a:lnTo>
                <a:lnTo>
                  <a:pt x="26550" y="559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pic>
        <p:nvPicPr>
          <p:cNvPr id="109" name="image35.png">
            <a:extLst>
              <a:ext uri="{FF2B5EF4-FFF2-40B4-BE49-F238E27FC236}">
                <a16:creationId xmlns:a16="http://schemas.microsoft.com/office/drawing/2014/main" id="{E53FB106-3AB6-478A-5E89-78C1AED35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13" cy="6858000"/>
          </a:xfrm>
          <a:prstGeom prst="rect">
            <a:avLst/>
          </a:prstGeom>
        </p:spPr>
      </p:pic>
      <p:sp>
        <p:nvSpPr>
          <p:cNvPr id="110" name="Freeform 605">
            <a:extLst>
              <a:ext uri="{FF2B5EF4-FFF2-40B4-BE49-F238E27FC236}">
                <a16:creationId xmlns:a16="http://schemas.microsoft.com/office/drawing/2014/main" id="{D26A9CE3-662C-CDE9-7DD4-38F015E66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096013" cy="6858000"/>
          </a:xfrm>
          <a:custGeom>
            <a:avLst/>
            <a:gdLst/>
            <a:ahLst/>
            <a:cxnLst/>
            <a:rect l="0" t="0" r="r" b="b"/>
            <a:pathLst>
              <a:path w="960003" h="1080000">
                <a:moveTo>
                  <a:pt x="0" y="0"/>
                </a:moveTo>
                <a:lnTo>
                  <a:pt x="960003" y="0"/>
                </a:lnTo>
                <a:lnTo>
                  <a:pt x="960003" y="1080000"/>
                </a:lnTo>
                <a:lnTo>
                  <a:pt x="553792" y="1080000"/>
                </a:lnTo>
                <a:lnTo>
                  <a:pt x="310132" y="798490"/>
                </a:lnTo>
                <a:lnTo>
                  <a:pt x="0" y="440183"/>
                </a:lnTo>
                <a:lnTo>
                  <a:pt x="0" y="0"/>
                </a:lnTo>
                <a:close/>
                <a:moveTo>
                  <a:pt x="310132" y="798490"/>
                </a:moveTo>
                <a:lnTo>
                  <a:pt x="212532" y="1080000"/>
                </a:lnTo>
                <a:lnTo>
                  <a:pt x="212529" y="1080000"/>
                </a:lnTo>
                <a:lnTo>
                  <a:pt x="310132" y="798490"/>
                </a:lnTo>
                <a:close/>
              </a:path>
            </a:pathLst>
          </a:custGeom>
          <a:solidFill>
            <a:srgbClr val="336699">
              <a:alpha val="63921"/>
            </a:srgb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1" name="Freeform 606">
            <a:extLst>
              <a:ext uri="{FF2B5EF4-FFF2-40B4-BE49-F238E27FC236}">
                <a16:creationId xmlns:a16="http://schemas.microsoft.com/office/drawing/2014/main" id="{7B63D68E-E4F8-9370-7495-C97FC8A21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5162"/>
            <a:ext cx="1969332" cy="2653710"/>
          </a:xfrm>
          <a:custGeom>
            <a:avLst/>
            <a:gdLst/>
            <a:ahLst/>
            <a:cxnLst/>
            <a:rect l="0" t="0" r="r" b="b"/>
            <a:pathLst>
              <a:path w="310132" h="417907">
                <a:moveTo>
                  <a:pt x="0" y="417907"/>
                </a:moveTo>
                <a:lnTo>
                  <a:pt x="310132" y="358307"/>
                </a:lnTo>
                <a:lnTo>
                  <a:pt x="0" y="0"/>
                </a:lnTo>
                <a:lnTo>
                  <a:pt x="0" y="417907"/>
                </a:lnTo>
                <a:close/>
              </a:path>
            </a:pathLst>
          </a:custGeom>
          <a:solidFill>
            <a:srgbClr val="28ADEE">
              <a:alpha val="40000"/>
            </a:srgb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2" name="Freeform 607">
            <a:extLst>
              <a:ext uri="{FF2B5EF4-FFF2-40B4-BE49-F238E27FC236}">
                <a16:creationId xmlns:a16="http://schemas.microsoft.com/office/drawing/2014/main" id="{97AE92AC-0D54-518B-4266-3333A793F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70405"/>
            <a:ext cx="1969332" cy="1787589"/>
          </a:xfrm>
          <a:custGeom>
            <a:avLst/>
            <a:gdLst/>
            <a:ahLst/>
            <a:cxnLst/>
            <a:rect l="0" t="0" r="r" b="b"/>
            <a:pathLst>
              <a:path w="310132" h="281510">
                <a:moveTo>
                  <a:pt x="310132" y="0"/>
                </a:moveTo>
                <a:lnTo>
                  <a:pt x="0" y="59600"/>
                </a:lnTo>
                <a:lnTo>
                  <a:pt x="0" y="281510"/>
                </a:lnTo>
                <a:lnTo>
                  <a:pt x="212529" y="281510"/>
                </a:lnTo>
                <a:lnTo>
                  <a:pt x="310132" y="0"/>
                </a:lnTo>
                <a:close/>
              </a:path>
            </a:pathLst>
          </a:custGeom>
          <a:solidFill>
            <a:srgbClr val="A2F89D">
              <a:alpha val="40000"/>
            </a:srgb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3" name="Freeform 608">
            <a:extLst>
              <a:ext uri="{FF2B5EF4-FFF2-40B4-BE49-F238E27FC236}">
                <a16:creationId xmlns:a16="http://schemas.microsoft.com/office/drawing/2014/main" id="{9C64C417-82F2-7C06-4308-30D69C5AC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572" y="5070405"/>
            <a:ext cx="2167001" cy="1787589"/>
          </a:xfrm>
          <a:custGeom>
            <a:avLst/>
            <a:gdLst/>
            <a:ahLst/>
            <a:cxnLst/>
            <a:rect l="0" t="0" r="r" b="b"/>
            <a:pathLst>
              <a:path w="341260" h="281510">
                <a:moveTo>
                  <a:pt x="97600" y="0"/>
                </a:moveTo>
                <a:lnTo>
                  <a:pt x="0" y="281510"/>
                </a:lnTo>
                <a:lnTo>
                  <a:pt x="341260" y="281510"/>
                </a:lnTo>
                <a:lnTo>
                  <a:pt x="97600" y="0"/>
                </a:lnTo>
                <a:close/>
              </a:path>
            </a:pathLst>
          </a:custGeom>
          <a:solidFill>
            <a:srgbClr val="59E3A8">
              <a:alpha val="40000"/>
            </a:srgb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4" name="Freeform 609">
            <a:extLst>
              <a:ext uri="{FF2B5EF4-FFF2-40B4-BE49-F238E27FC236}">
                <a16:creationId xmlns:a16="http://schemas.microsoft.com/office/drawing/2014/main" id="{E6A2408D-19AD-9659-F511-499DCE99A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5162"/>
            <a:ext cx="1969332" cy="2653710"/>
          </a:xfrm>
          <a:custGeom>
            <a:avLst/>
            <a:gdLst/>
            <a:ahLst/>
            <a:cxnLst/>
            <a:rect l="0" t="0" r="r" b="b"/>
            <a:pathLst>
              <a:path w="310132" h="417907">
                <a:moveTo>
                  <a:pt x="0" y="417907"/>
                </a:moveTo>
                <a:lnTo>
                  <a:pt x="310132" y="358307"/>
                </a:lnTo>
                <a:lnTo>
                  <a:pt x="0" y="0"/>
                </a:lnTo>
                <a:lnTo>
                  <a:pt x="0" y="417907"/>
                </a:lnTo>
                <a:close/>
              </a:path>
            </a:pathLst>
          </a:custGeom>
          <a:solidFill>
            <a:srgbClr val="28ADEE">
              <a:alpha val="40000"/>
            </a:srgb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5" name="Freeform 610">
            <a:extLst>
              <a:ext uri="{FF2B5EF4-FFF2-40B4-BE49-F238E27FC236}">
                <a16:creationId xmlns:a16="http://schemas.microsoft.com/office/drawing/2014/main" id="{04ED327A-19F2-9806-30D8-D272011ED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70405"/>
            <a:ext cx="1969332" cy="1787589"/>
          </a:xfrm>
          <a:custGeom>
            <a:avLst/>
            <a:gdLst/>
            <a:ahLst/>
            <a:cxnLst/>
            <a:rect l="0" t="0" r="r" b="b"/>
            <a:pathLst>
              <a:path w="310132" h="281510">
                <a:moveTo>
                  <a:pt x="310132" y="0"/>
                </a:moveTo>
                <a:lnTo>
                  <a:pt x="0" y="59600"/>
                </a:lnTo>
                <a:lnTo>
                  <a:pt x="0" y="281510"/>
                </a:lnTo>
                <a:lnTo>
                  <a:pt x="212529" y="281510"/>
                </a:lnTo>
                <a:lnTo>
                  <a:pt x="310132" y="0"/>
                </a:lnTo>
                <a:close/>
              </a:path>
            </a:pathLst>
          </a:custGeom>
          <a:solidFill>
            <a:srgbClr val="A2F89D">
              <a:alpha val="40000"/>
            </a:srgb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6" name="Freeform 611">
            <a:extLst>
              <a:ext uri="{FF2B5EF4-FFF2-40B4-BE49-F238E27FC236}">
                <a16:creationId xmlns:a16="http://schemas.microsoft.com/office/drawing/2014/main" id="{BA731557-1C99-8115-6243-9B1ADFC0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572" y="5070405"/>
            <a:ext cx="2167001" cy="1787589"/>
          </a:xfrm>
          <a:custGeom>
            <a:avLst/>
            <a:gdLst/>
            <a:ahLst/>
            <a:cxnLst/>
            <a:rect l="0" t="0" r="r" b="b"/>
            <a:pathLst>
              <a:path w="341260" h="281510">
                <a:moveTo>
                  <a:pt x="97600" y="0"/>
                </a:moveTo>
                <a:lnTo>
                  <a:pt x="0" y="281510"/>
                </a:lnTo>
                <a:lnTo>
                  <a:pt x="341260" y="281510"/>
                </a:lnTo>
                <a:lnTo>
                  <a:pt x="97600" y="0"/>
                </a:lnTo>
                <a:close/>
              </a:path>
            </a:pathLst>
          </a:custGeom>
          <a:solidFill>
            <a:srgbClr val="59E3A8">
              <a:alpha val="40000"/>
            </a:srgb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7" name="Text Box 655">
            <a:extLst>
              <a:ext uri="{FF2B5EF4-FFF2-40B4-BE49-F238E27FC236}">
                <a16:creationId xmlns:a16="http://schemas.microsoft.com/office/drawing/2014/main" id="{482CC65E-911F-6CC7-9521-715334E68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784" y="4847292"/>
            <a:ext cx="3222285" cy="34817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13"/>
              </a:lnSpc>
            </a:pPr>
            <a:r>
              <a:rPr sz="2320" u="sng" kern="2" dirty="0">
                <a:solidFill>
                  <a:srgbClr val="28ADEE"/>
                </a:solidFill>
                <a:latin typeface="Fira Sans Condensed" panose="020B0503050000020004" pitchFamily="34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3dpowerguide.com</a:t>
            </a:r>
            <a:endParaRPr sz="2320" u="sng" kern="2" dirty="0">
              <a:solidFill>
                <a:srgbClr val="28ADEE"/>
              </a:solidFill>
              <a:latin typeface="Fira Sans Condensed" panose="020B0503050000020004" pitchFamily="34" charset="0"/>
            </a:endParaRPr>
          </a:p>
        </p:txBody>
      </p: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04956B6D-AC04-0752-CA98-3A960CDDD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77" y="4384280"/>
            <a:ext cx="1303887" cy="1303887"/>
          </a:xfrm>
          <a:prstGeom prst="rect">
            <a:avLst/>
          </a:prstGeom>
        </p:spPr>
      </p:pic>
      <p:sp>
        <p:nvSpPr>
          <p:cNvPr id="119" name="Freeform 414">
            <a:extLst>
              <a:ext uri="{FF2B5EF4-FFF2-40B4-BE49-F238E27FC236}">
                <a16:creationId xmlns:a16="http://schemas.microsoft.com/office/drawing/2014/main" id="{B9B89B0A-924A-C9AF-29A6-567A4D3DD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548" y="4493138"/>
            <a:ext cx="2276698" cy="230010"/>
          </a:xfrm>
          <a:custGeom>
            <a:avLst/>
            <a:gdLst/>
            <a:ahLst/>
            <a:cxnLst/>
            <a:rect l="0" t="0" r="r" b="b"/>
            <a:pathLst>
              <a:path w="358535" h="36222">
                <a:moveTo>
                  <a:pt x="16040" y="7694"/>
                </a:moveTo>
                <a:cubicBezTo>
                  <a:pt x="19175" y="7694"/>
                  <a:pt x="21300" y="9844"/>
                  <a:pt x="21300" y="13110"/>
                </a:cubicBezTo>
                <a:cubicBezTo>
                  <a:pt x="21300" y="16141"/>
                  <a:pt x="19278" y="18550"/>
                  <a:pt x="16040" y="18550"/>
                </a:cubicBezTo>
                <a:lnTo>
                  <a:pt x="8525" y="18550"/>
                </a:lnTo>
                <a:lnTo>
                  <a:pt x="8525" y="7694"/>
                </a:lnTo>
                <a:lnTo>
                  <a:pt x="16040" y="7694"/>
                </a:lnTo>
                <a:close/>
                <a:moveTo>
                  <a:pt x="30031" y="13135"/>
                </a:moveTo>
                <a:cubicBezTo>
                  <a:pt x="30031" y="5597"/>
                  <a:pt x="24228" y="516"/>
                  <a:pt x="16634" y="516"/>
                </a:cubicBezTo>
                <a:lnTo>
                  <a:pt x="0" y="516"/>
                </a:lnTo>
                <a:lnTo>
                  <a:pt x="0" y="35704"/>
                </a:lnTo>
                <a:lnTo>
                  <a:pt x="8525" y="35704"/>
                </a:lnTo>
                <a:lnTo>
                  <a:pt x="8525" y="25729"/>
                </a:lnTo>
                <a:lnTo>
                  <a:pt x="16634" y="25729"/>
                </a:lnTo>
                <a:cubicBezTo>
                  <a:pt x="24228" y="25729"/>
                  <a:pt x="30031" y="20650"/>
                  <a:pt x="30031" y="13135"/>
                </a:cubicBezTo>
                <a:moveTo>
                  <a:pt x="33709" y="18060"/>
                </a:moveTo>
                <a:cubicBezTo>
                  <a:pt x="33709" y="28760"/>
                  <a:pt x="41353" y="36222"/>
                  <a:pt x="52468" y="36222"/>
                </a:cubicBezTo>
                <a:cubicBezTo>
                  <a:pt x="63531" y="36222"/>
                  <a:pt x="71122" y="28785"/>
                  <a:pt x="71122" y="18085"/>
                </a:cubicBezTo>
                <a:cubicBezTo>
                  <a:pt x="71122" y="7435"/>
                  <a:pt x="63531" y="0"/>
                  <a:pt x="52468" y="0"/>
                </a:cubicBezTo>
                <a:cubicBezTo>
                  <a:pt x="41353" y="0"/>
                  <a:pt x="33709" y="7410"/>
                  <a:pt x="33709" y="18060"/>
                </a:cubicBezTo>
                <a:moveTo>
                  <a:pt x="42390" y="18085"/>
                </a:moveTo>
                <a:cubicBezTo>
                  <a:pt x="42390" y="12047"/>
                  <a:pt x="46509" y="7904"/>
                  <a:pt x="52547" y="7904"/>
                </a:cubicBezTo>
                <a:cubicBezTo>
                  <a:pt x="58478" y="7904"/>
                  <a:pt x="62443" y="12047"/>
                  <a:pt x="62443" y="18085"/>
                </a:cubicBezTo>
                <a:cubicBezTo>
                  <a:pt x="62443" y="24172"/>
                  <a:pt x="58478" y="28372"/>
                  <a:pt x="52547" y="28372"/>
                </a:cubicBezTo>
                <a:cubicBezTo>
                  <a:pt x="46509" y="28372"/>
                  <a:pt x="42390" y="24172"/>
                  <a:pt x="42390" y="18085"/>
                </a:cubicBezTo>
                <a:moveTo>
                  <a:pt x="83790" y="35704"/>
                </a:moveTo>
                <a:lnTo>
                  <a:pt x="94622" y="35704"/>
                </a:lnTo>
                <a:lnTo>
                  <a:pt x="100428" y="16425"/>
                </a:lnTo>
                <a:lnTo>
                  <a:pt x="106231" y="35704"/>
                </a:lnTo>
                <a:lnTo>
                  <a:pt x="117059" y="35704"/>
                </a:lnTo>
                <a:lnTo>
                  <a:pt x="126544" y="516"/>
                </a:lnTo>
                <a:lnTo>
                  <a:pt x="117944" y="516"/>
                </a:lnTo>
                <a:lnTo>
                  <a:pt x="111075" y="26660"/>
                </a:lnTo>
                <a:lnTo>
                  <a:pt x="103822" y="1035"/>
                </a:lnTo>
                <a:lnTo>
                  <a:pt x="97031" y="1035"/>
                </a:lnTo>
                <a:lnTo>
                  <a:pt x="89778" y="26660"/>
                </a:lnTo>
                <a:lnTo>
                  <a:pt x="82912" y="516"/>
                </a:lnTo>
                <a:lnTo>
                  <a:pt x="74309" y="516"/>
                </a:lnTo>
                <a:lnTo>
                  <a:pt x="83790" y="35704"/>
                </a:lnTo>
                <a:close/>
                <a:moveTo>
                  <a:pt x="157944" y="28554"/>
                </a:moveTo>
                <a:lnTo>
                  <a:pt x="139653" y="28554"/>
                </a:lnTo>
                <a:lnTo>
                  <a:pt x="139653" y="21375"/>
                </a:lnTo>
                <a:lnTo>
                  <a:pt x="155641" y="21375"/>
                </a:lnTo>
                <a:lnTo>
                  <a:pt x="155641" y="14225"/>
                </a:lnTo>
                <a:lnTo>
                  <a:pt x="139653" y="14225"/>
                </a:lnTo>
                <a:lnTo>
                  <a:pt x="139653" y="7694"/>
                </a:lnTo>
                <a:lnTo>
                  <a:pt x="157687" y="7694"/>
                </a:lnTo>
                <a:lnTo>
                  <a:pt x="157687" y="516"/>
                </a:lnTo>
                <a:lnTo>
                  <a:pt x="131128" y="516"/>
                </a:lnTo>
                <a:lnTo>
                  <a:pt x="131128" y="35704"/>
                </a:lnTo>
                <a:lnTo>
                  <a:pt x="157944" y="35704"/>
                </a:lnTo>
                <a:lnTo>
                  <a:pt x="157944" y="28554"/>
                </a:lnTo>
                <a:close/>
                <a:moveTo>
                  <a:pt x="171962" y="25729"/>
                </a:moveTo>
                <a:lnTo>
                  <a:pt x="178544" y="25729"/>
                </a:lnTo>
                <a:lnTo>
                  <a:pt x="186031" y="35679"/>
                </a:lnTo>
                <a:lnTo>
                  <a:pt x="196266" y="35679"/>
                </a:lnTo>
                <a:lnTo>
                  <a:pt x="187250" y="23966"/>
                </a:lnTo>
                <a:cubicBezTo>
                  <a:pt x="190981" y="21763"/>
                  <a:pt x="193544" y="17669"/>
                  <a:pt x="193544" y="13110"/>
                </a:cubicBezTo>
                <a:cubicBezTo>
                  <a:pt x="193544" y="5672"/>
                  <a:pt x="187741" y="516"/>
                  <a:pt x="180150" y="516"/>
                </a:cubicBezTo>
                <a:lnTo>
                  <a:pt x="163437" y="516"/>
                </a:lnTo>
                <a:lnTo>
                  <a:pt x="163437" y="35704"/>
                </a:lnTo>
                <a:lnTo>
                  <a:pt x="171962" y="35704"/>
                </a:lnTo>
                <a:lnTo>
                  <a:pt x="171962" y="25729"/>
                </a:lnTo>
                <a:close/>
                <a:moveTo>
                  <a:pt x="179553" y="7694"/>
                </a:moveTo>
                <a:cubicBezTo>
                  <a:pt x="182687" y="7694"/>
                  <a:pt x="184813" y="9844"/>
                  <a:pt x="184813" y="13110"/>
                </a:cubicBezTo>
                <a:cubicBezTo>
                  <a:pt x="184813" y="16141"/>
                  <a:pt x="182794" y="18550"/>
                  <a:pt x="179553" y="18550"/>
                </a:cubicBezTo>
                <a:lnTo>
                  <a:pt x="171962" y="18550"/>
                </a:lnTo>
                <a:lnTo>
                  <a:pt x="171962" y="7694"/>
                </a:lnTo>
                <a:lnTo>
                  <a:pt x="179553" y="7694"/>
                </a:lnTo>
                <a:close/>
                <a:moveTo>
                  <a:pt x="225206" y="27775"/>
                </a:moveTo>
                <a:cubicBezTo>
                  <a:pt x="223678" y="28372"/>
                  <a:pt x="220959" y="28629"/>
                  <a:pt x="219325" y="28629"/>
                </a:cubicBezTo>
                <a:cubicBezTo>
                  <a:pt x="212872" y="28629"/>
                  <a:pt x="208053" y="24641"/>
                  <a:pt x="208053" y="18060"/>
                </a:cubicBezTo>
                <a:cubicBezTo>
                  <a:pt x="208053" y="10466"/>
                  <a:pt x="214194" y="7566"/>
                  <a:pt x="220959" y="7566"/>
                </a:cubicBezTo>
                <a:cubicBezTo>
                  <a:pt x="224559" y="7566"/>
                  <a:pt x="228344" y="8394"/>
                  <a:pt x="231450" y="9766"/>
                </a:cubicBezTo>
                <a:lnTo>
                  <a:pt x="232022" y="2410"/>
                </a:lnTo>
                <a:cubicBezTo>
                  <a:pt x="228291" y="804"/>
                  <a:pt x="224197" y="0"/>
                  <a:pt x="220206" y="0"/>
                </a:cubicBezTo>
                <a:cubicBezTo>
                  <a:pt x="209400" y="0"/>
                  <a:pt x="199322" y="5932"/>
                  <a:pt x="199322" y="18060"/>
                </a:cubicBezTo>
                <a:cubicBezTo>
                  <a:pt x="199322" y="25082"/>
                  <a:pt x="202744" y="30782"/>
                  <a:pt x="208934" y="33891"/>
                </a:cubicBezTo>
                <a:cubicBezTo>
                  <a:pt x="212044" y="35444"/>
                  <a:pt x="215647" y="36197"/>
                  <a:pt x="219741" y="36197"/>
                </a:cubicBezTo>
                <a:cubicBezTo>
                  <a:pt x="224325" y="36197"/>
                  <a:pt x="229663" y="34797"/>
                  <a:pt x="233731" y="32647"/>
                </a:cubicBezTo>
                <a:lnTo>
                  <a:pt x="233731" y="15494"/>
                </a:lnTo>
                <a:lnTo>
                  <a:pt x="217019" y="15494"/>
                </a:lnTo>
                <a:lnTo>
                  <a:pt x="217019" y="22413"/>
                </a:lnTo>
                <a:lnTo>
                  <a:pt x="225206" y="22413"/>
                </a:lnTo>
                <a:lnTo>
                  <a:pt x="225206" y="27775"/>
                </a:lnTo>
                <a:close/>
                <a:moveTo>
                  <a:pt x="239456" y="23035"/>
                </a:moveTo>
                <a:cubicBezTo>
                  <a:pt x="239456" y="31997"/>
                  <a:pt x="246166" y="36222"/>
                  <a:pt x="254950" y="36222"/>
                </a:cubicBezTo>
                <a:cubicBezTo>
                  <a:pt x="263060" y="36222"/>
                  <a:pt x="270472" y="32335"/>
                  <a:pt x="270472" y="23035"/>
                </a:cubicBezTo>
                <a:lnTo>
                  <a:pt x="270472" y="516"/>
                </a:lnTo>
                <a:lnTo>
                  <a:pt x="261947" y="516"/>
                </a:lnTo>
                <a:lnTo>
                  <a:pt x="261947" y="22566"/>
                </a:lnTo>
                <a:cubicBezTo>
                  <a:pt x="261947" y="26766"/>
                  <a:pt x="259147" y="28838"/>
                  <a:pt x="254950" y="28838"/>
                </a:cubicBezTo>
                <a:cubicBezTo>
                  <a:pt x="251013" y="28838"/>
                  <a:pt x="247981" y="26947"/>
                  <a:pt x="247981" y="22566"/>
                </a:cubicBezTo>
                <a:lnTo>
                  <a:pt x="247981" y="516"/>
                </a:lnTo>
                <a:lnTo>
                  <a:pt x="239456" y="516"/>
                </a:lnTo>
                <a:lnTo>
                  <a:pt x="239456" y="23035"/>
                </a:lnTo>
                <a:close/>
                <a:moveTo>
                  <a:pt x="285732" y="516"/>
                </a:moveTo>
                <a:lnTo>
                  <a:pt x="277207" y="516"/>
                </a:lnTo>
                <a:lnTo>
                  <a:pt x="277207" y="35704"/>
                </a:lnTo>
                <a:lnTo>
                  <a:pt x="285732" y="35704"/>
                </a:lnTo>
                <a:lnTo>
                  <a:pt x="285732" y="516"/>
                </a:lnTo>
                <a:close/>
                <a:moveTo>
                  <a:pt x="308091" y="35704"/>
                </a:moveTo>
                <a:cubicBezTo>
                  <a:pt x="319075" y="35704"/>
                  <a:pt x="326122" y="29279"/>
                  <a:pt x="326122" y="18032"/>
                </a:cubicBezTo>
                <a:cubicBezTo>
                  <a:pt x="326122" y="6841"/>
                  <a:pt x="319360" y="516"/>
                  <a:pt x="308091" y="516"/>
                </a:cubicBezTo>
                <a:lnTo>
                  <a:pt x="292675" y="516"/>
                </a:lnTo>
                <a:lnTo>
                  <a:pt x="292675" y="35704"/>
                </a:lnTo>
                <a:lnTo>
                  <a:pt x="308091" y="35704"/>
                </a:lnTo>
                <a:close/>
                <a:moveTo>
                  <a:pt x="307363" y="7694"/>
                </a:moveTo>
                <a:cubicBezTo>
                  <a:pt x="314050" y="7694"/>
                  <a:pt x="317391" y="11141"/>
                  <a:pt x="317391" y="18032"/>
                </a:cubicBezTo>
                <a:cubicBezTo>
                  <a:pt x="317391" y="24691"/>
                  <a:pt x="314203" y="28554"/>
                  <a:pt x="307363" y="28554"/>
                </a:cubicBezTo>
                <a:lnTo>
                  <a:pt x="301197" y="28554"/>
                </a:lnTo>
                <a:lnTo>
                  <a:pt x="301197" y="7694"/>
                </a:lnTo>
                <a:lnTo>
                  <a:pt x="307363" y="7694"/>
                </a:lnTo>
                <a:close/>
                <a:moveTo>
                  <a:pt x="358535" y="28554"/>
                </a:moveTo>
                <a:lnTo>
                  <a:pt x="340244" y="28554"/>
                </a:lnTo>
                <a:lnTo>
                  <a:pt x="340244" y="21375"/>
                </a:lnTo>
                <a:lnTo>
                  <a:pt x="356232" y="21375"/>
                </a:lnTo>
                <a:lnTo>
                  <a:pt x="356232" y="14225"/>
                </a:lnTo>
                <a:lnTo>
                  <a:pt x="340244" y="14225"/>
                </a:lnTo>
                <a:lnTo>
                  <a:pt x="340244" y="7694"/>
                </a:lnTo>
                <a:lnTo>
                  <a:pt x="358279" y="7694"/>
                </a:lnTo>
                <a:lnTo>
                  <a:pt x="358279" y="516"/>
                </a:lnTo>
                <a:lnTo>
                  <a:pt x="331719" y="516"/>
                </a:lnTo>
                <a:lnTo>
                  <a:pt x="331719" y="35704"/>
                </a:lnTo>
                <a:lnTo>
                  <a:pt x="358535" y="35704"/>
                </a:lnTo>
                <a:lnTo>
                  <a:pt x="358535" y="28554"/>
                </a:lnTo>
                <a:close/>
              </a:path>
            </a:pathLst>
          </a:custGeom>
          <a:solidFill>
            <a:srgbClr val="1A1A1A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20" name="Freeform 415">
            <a:extLst>
              <a:ext uri="{FF2B5EF4-FFF2-40B4-BE49-F238E27FC236}">
                <a16:creationId xmlns:a16="http://schemas.microsoft.com/office/drawing/2014/main" id="{A4EF463B-5634-9D12-BCFA-0EFE1A139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314" y="4298657"/>
            <a:ext cx="197974" cy="171603"/>
          </a:xfrm>
          <a:custGeom>
            <a:avLst/>
            <a:gdLst/>
            <a:ahLst/>
            <a:cxnLst/>
            <a:rect l="0" t="0" r="r" b="b"/>
            <a:pathLst>
              <a:path w="31178" h="27025">
                <a:moveTo>
                  <a:pt x="15591" y="0"/>
                </a:moveTo>
                <a:lnTo>
                  <a:pt x="31178" y="27025"/>
                </a:lnTo>
                <a:lnTo>
                  <a:pt x="0" y="27025"/>
                </a:lnTo>
                <a:lnTo>
                  <a:pt x="15591" y="0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21" name="Freeform 416">
            <a:extLst>
              <a:ext uri="{FF2B5EF4-FFF2-40B4-BE49-F238E27FC236}">
                <a16:creationId xmlns:a16="http://schemas.microsoft.com/office/drawing/2014/main" id="{C2156D99-898E-16FB-37BD-6745FF34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914" y="4560163"/>
            <a:ext cx="197974" cy="171603"/>
          </a:xfrm>
          <a:custGeom>
            <a:avLst/>
            <a:gdLst/>
            <a:ahLst/>
            <a:cxnLst/>
            <a:rect l="0" t="0" r="r" b="b"/>
            <a:pathLst>
              <a:path w="31178" h="27025">
                <a:moveTo>
                  <a:pt x="15591" y="0"/>
                </a:moveTo>
                <a:lnTo>
                  <a:pt x="31178" y="27025"/>
                </a:lnTo>
                <a:lnTo>
                  <a:pt x="0" y="27025"/>
                </a:lnTo>
                <a:lnTo>
                  <a:pt x="15591" y="0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22" name="Freeform 417">
            <a:extLst>
              <a:ext uri="{FF2B5EF4-FFF2-40B4-BE49-F238E27FC236}">
                <a16:creationId xmlns:a16="http://schemas.microsoft.com/office/drawing/2014/main" id="{B9EA9CB4-82BC-B73D-F41E-DD01D3D08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514" y="4734489"/>
            <a:ext cx="197974" cy="171603"/>
          </a:xfrm>
          <a:custGeom>
            <a:avLst/>
            <a:gdLst/>
            <a:ahLst/>
            <a:cxnLst/>
            <a:rect l="0" t="0" r="r" b="b"/>
            <a:pathLst>
              <a:path w="31178" h="27025">
                <a:moveTo>
                  <a:pt x="15591" y="0"/>
                </a:moveTo>
                <a:lnTo>
                  <a:pt x="31178" y="27025"/>
                </a:lnTo>
                <a:lnTo>
                  <a:pt x="0" y="27025"/>
                </a:lnTo>
                <a:lnTo>
                  <a:pt x="15591" y="0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23" name="Freeform 418">
            <a:extLst>
              <a:ext uri="{FF2B5EF4-FFF2-40B4-BE49-F238E27FC236}">
                <a16:creationId xmlns:a16="http://schemas.microsoft.com/office/drawing/2014/main" id="{35A31219-2F9A-B068-A72E-DAA975349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140" y="4560163"/>
            <a:ext cx="197974" cy="171603"/>
          </a:xfrm>
          <a:custGeom>
            <a:avLst/>
            <a:gdLst/>
            <a:ahLst/>
            <a:cxnLst/>
            <a:rect l="0" t="0" r="r" b="b"/>
            <a:pathLst>
              <a:path w="31178" h="27025">
                <a:moveTo>
                  <a:pt x="15588" y="0"/>
                </a:moveTo>
                <a:lnTo>
                  <a:pt x="31178" y="27025"/>
                </a:lnTo>
                <a:lnTo>
                  <a:pt x="0" y="27025"/>
                </a:lnTo>
                <a:lnTo>
                  <a:pt x="15588" y="0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24" name="Freeform 419">
            <a:extLst>
              <a:ext uri="{FF2B5EF4-FFF2-40B4-BE49-F238E27FC236}">
                <a16:creationId xmlns:a16="http://schemas.microsoft.com/office/drawing/2014/main" id="{18B00A7D-12CF-6E0A-C102-3EBFE9EAF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140" y="4473009"/>
            <a:ext cx="197974" cy="171577"/>
          </a:xfrm>
          <a:custGeom>
            <a:avLst/>
            <a:gdLst/>
            <a:ahLst/>
            <a:cxnLst/>
            <a:rect l="0" t="0" r="r" b="b"/>
            <a:pathLst>
              <a:path w="31178" h="27021">
                <a:moveTo>
                  <a:pt x="15591" y="0"/>
                </a:moveTo>
                <a:lnTo>
                  <a:pt x="31178" y="27021"/>
                </a:lnTo>
                <a:lnTo>
                  <a:pt x="0" y="27021"/>
                </a:lnTo>
                <a:lnTo>
                  <a:pt x="15591" y="0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25" name="Freeform 420">
            <a:extLst>
              <a:ext uri="{FF2B5EF4-FFF2-40B4-BE49-F238E27FC236}">
                <a16:creationId xmlns:a16="http://schemas.microsoft.com/office/drawing/2014/main" id="{4C9777B6-1D65-33A4-D72A-725EDB269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6540" y="4647329"/>
            <a:ext cx="197974" cy="171584"/>
          </a:xfrm>
          <a:custGeom>
            <a:avLst/>
            <a:gdLst/>
            <a:ahLst/>
            <a:cxnLst/>
            <a:rect l="0" t="0" r="r" b="b"/>
            <a:pathLst>
              <a:path w="31178" h="27022">
                <a:moveTo>
                  <a:pt x="15588" y="0"/>
                </a:moveTo>
                <a:lnTo>
                  <a:pt x="31178" y="27022"/>
                </a:lnTo>
                <a:lnTo>
                  <a:pt x="0" y="27022"/>
                </a:lnTo>
                <a:lnTo>
                  <a:pt x="15588" y="0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26" name="Freeform 421">
            <a:extLst>
              <a:ext uri="{FF2B5EF4-FFF2-40B4-BE49-F238E27FC236}">
                <a16:creationId xmlns:a16="http://schemas.microsoft.com/office/drawing/2014/main" id="{E044AE0D-1FE9-6591-C435-8D2DE961C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6540" y="4298657"/>
            <a:ext cx="197974" cy="171603"/>
          </a:xfrm>
          <a:custGeom>
            <a:avLst/>
            <a:gdLst/>
            <a:ahLst/>
            <a:cxnLst/>
            <a:rect l="0" t="0" r="r" b="b"/>
            <a:pathLst>
              <a:path w="31178" h="27025">
                <a:moveTo>
                  <a:pt x="15588" y="0"/>
                </a:moveTo>
                <a:lnTo>
                  <a:pt x="31178" y="27025"/>
                </a:lnTo>
                <a:lnTo>
                  <a:pt x="0" y="27025"/>
                </a:lnTo>
                <a:lnTo>
                  <a:pt x="15588" y="0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27" name="Freeform 422">
            <a:extLst>
              <a:ext uri="{FF2B5EF4-FFF2-40B4-BE49-F238E27FC236}">
                <a16:creationId xmlns:a16="http://schemas.microsoft.com/office/drawing/2014/main" id="{F57707FF-B68C-BA26-BB67-AC0AA9D48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714" y="4298479"/>
            <a:ext cx="197974" cy="171603"/>
          </a:xfrm>
          <a:custGeom>
            <a:avLst/>
            <a:gdLst/>
            <a:ahLst/>
            <a:cxnLst/>
            <a:rect l="0" t="0" r="r" b="b"/>
            <a:pathLst>
              <a:path w="31178" h="27025">
                <a:moveTo>
                  <a:pt x="15591" y="27025"/>
                </a:moveTo>
                <a:lnTo>
                  <a:pt x="0" y="0"/>
                </a:lnTo>
                <a:lnTo>
                  <a:pt x="31178" y="0"/>
                </a:lnTo>
                <a:lnTo>
                  <a:pt x="15591" y="27025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256" name="Freeform 423">
            <a:extLst>
              <a:ext uri="{FF2B5EF4-FFF2-40B4-BE49-F238E27FC236}">
                <a16:creationId xmlns:a16="http://schemas.microsoft.com/office/drawing/2014/main" id="{63BA1924-F712-0451-6D7E-BD7B4A490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514" y="4559979"/>
            <a:ext cx="197974" cy="171609"/>
          </a:xfrm>
          <a:custGeom>
            <a:avLst/>
            <a:gdLst/>
            <a:ahLst/>
            <a:cxnLst/>
            <a:rect l="0" t="0" r="r" b="b"/>
            <a:pathLst>
              <a:path w="31178" h="27026">
                <a:moveTo>
                  <a:pt x="15591" y="27026"/>
                </a:moveTo>
                <a:lnTo>
                  <a:pt x="0" y="0"/>
                </a:lnTo>
                <a:lnTo>
                  <a:pt x="31178" y="0"/>
                </a:lnTo>
                <a:lnTo>
                  <a:pt x="15591" y="27026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257" name="Freeform 424">
            <a:extLst>
              <a:ext uri="{FF2B5EF4-FFF2-40B4-BE49-F238E27FC236}">
                <a16:creationId xmlns:a16="http://schemas.microsoft.com/office/drawing/2014/main" id="{678C2398-0C8E-E9BE-A9B3-0B9E5D436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914" y="4734311"/>
            <a:ext cx="197974" cy="171603"/>
          </a:xfrm>
          <a:custGeom>
            <a:avLst/>
            <a:gdLst/>
            <a:ahLst/>
            <a:cxnLst/>
            <a:rect l="0" t="0" r="r" b="b"/>
            <a:pathLst>
              <a:path w="31178" h="27025">
                <a:moveTo>
                  <a:pt x="15591" y="27025"/>
                </a:moveTo>
                <a:lnTo>
                  <a:pt x="0" y="0"/>
                </a:lnTo>
                <a:lnTo>
                  <a:pt x="31178" y="0"/>
                </a:lnTo>
                <a:lnTo>
                  <a:pt x="15591" y="27025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258" name="Freeform 425">
            <a:extLst>
              <a:ext uri="{FF2B5EF4-FFF2-40B4-BE49-F238E27FC236}">
                <a16:creationId xmlns:a16="http://schemas.microsoft.com/office/drawing/2014/main" id="{6D24ECBF-1220-BA70-53C3-77E1325C3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140" y="4734311"/>
            <a:ext cx="197974" cy="171603"/>
          </a:xfrm>
          <a:custGeom>
            <a:avLst/>
            <a:gdLst/>
            <a:ahLst/>
            <a:cxnLst/>
            <a:rect l="0" t="0" r="r" b="b"/>
            <a:pathLst>
              <a:path w="31178" h="27025">
                <a:moveTo>
                  <a:pt x="15588" y="27025"/>
                </a:moveTo>
                <a:lnTo>
                  <a:pt x="0" y="0"/>
                </a:lnTo>
                <a:lnTo>
                  <a:pt x="31178" y="0"/>
                </a:lnTo>
                <a:lnTo>
                  <a:pt x="15588" y="27025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259" name="Freeform 426">
            <a:extLst>
              <a:ext uri="{FF2B5EF4-FFF2-40B4-BE49-F238E27FC236}">
                <a16:creationId xmlns:a16="http://schemas.microsoft.com/office/drawing/2014/main" id="{40CE4BAC-E5EE-8200-2FEF-6D0267BAF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4940" y="4298479"/>
            <a:ext cx="197974" cy="171603"/>
          </a:xfrm>
          <a:custGeom>
            <a:avLst/>
            <a:gdLst/>
            <a:ahLst/>
            <a:cxnLst/>
            <a:rect l="0" t="0" r="r" b="b"/>
            <a:pathLst>
              <a:path w="31178" h="27025">
                <a:moveTo>
                  <a:pt x="15588" y="27025"/>
                </a:moveTo>
                <a:lnTo>
                  <a:pt x="0" y="0"/>
                </a:lnTo>
                <a:lnTo>
                  <a:pt x="31178" y="0"/>
                </a:lnTo>
                <a:lnTo>
                  <a:pt x="15588" y="27025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260" name="Freeform 427">
            <a:extLst>
              <a:ext uri="{FF2B5EF4-FFF2-40B4-BE49-F238E27FC236}">
                <a16:creationId xmlns:a16="http://schemas.microsoft.com/office/drawing/2014/main" id="{C703687D-5FC1-E0B9-BAAB-3FFE00EBE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114" y="4298657"/>
            <a:ext cx="197974" cy="171603"/>
          </a:xfrm>
          <a:custGeom>
            <a:avLst/>
            <a:gdLst/>
            <a:ahLst/>
            <a:cxnLst/>
            <a:rect l="0" t="0" r="r" b="b"/>
            <a:pathLst>
              <a:path w="31178" h="27025">
                <a:moveTo>
                  <a:pt x="15591" y="0"/>
                </a:moveTo>
                <a:lnTo>
                  <a:pt x="31178" y="27025"/>
                </a:lnTo>
                <a:lnTo>
                  <a:pt x="0" y="27025"/>
                </a:lnTo>
                <a:lnTo>
                  <a:pt x="15591" y="0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261" name="Freeform 428">
            <a:extLst>
              <a:ext uri="{FF2B5EF4-FFF2-40B4-BE49-F238E27FC236}">
                <a16:creationId xmlns:a16="http://schemas.microsoft.com/office/drawing/2014/main" id="{4A8BE24E-D145-E71B-8924-911EC3EB8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114" y="4472799"/>
            <a:ext cx="197974" cy="171603"/>
          </a:xfrm>
          <a:custGeom>
            <a:avLst/>
            <a:gdLst/>
            <a:ahLst/>
            <a:cxnLst/>
            <a:rect l="0" t="0" r="r" b="b"/>
            <a:pathLst>
              <a:path w="31178" h="27025">
                <a:moveTo>
                  <a:pt x="15591" y="27025"/>
                </a:moveTo>
                <a:lnTo>
                  <a:pt x="0" y="0"/>
                </a:lnTo>
                <a:lnTo>
                  <a:pt x="31178" y="0"/>
                </a:lnTo>
                <a:lnTo>
                  <a:pt x="15591" y="27025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262" name="Freeform 429">
            <a:extLst>
              <a:ext uri="{FF2B5EF4-FFF2-40B4-BE49-F238E27FC236}">
                <a16:creationId xmlns:a16="http://schemas.microsoft.com/office/drawing/2014/main" id="{C4B58592-E7A0-4377-1FE7-B203C0E28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6540" y="4472799"/>
            <a:ext cx="197974" cy="171603"/>
          </a:xfrm>
          <a:custGeom>
            <a:avLst/>
            <a:gdLst/>
            <a:ahLst/>
            <a:cxnLst/>
            <a:rect l="0" t="0" r="r" b="b"/>
            <a:pathLst>
              <a:path w="31178" h="27025">
                <a:moveTo>
                  <a:pt x="15588" y="27025"/>
                </a:moveTo>
                <a:lnTo>
                  <a:pt x="0" y="0"/>
                </a:lnTo>
                <a:lnTo>
                  <a:pt x="31178" y="0"/>
                </a:lnTo>
                <a:lnTo>
                  <a:pt x="15588" y="27025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263" name="Freeform 430">
            <a:extLst>
              <a:ext uri="{FF2B5EF4-FFF2-40B4-BE49-F238E27FC236}">
                <a16:creationId xmlns:a16="http://schemas.microsoft.com/office/drawing/2014/main" id="{93B0FBA2-5368-15EF-E82D-8B3C5B9CC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140" y="4647126"/>
            <a:ext cx="197974" cy="171609"/>
          </a:xfrm>
          <a:custGeom>
            <a:avLst/>
            <a:gdLst/>
            <a:ahLst/>
            <a:cxnLst/>
            <a:rect l="0" t="0" r="r" b="b"/>
            <a:pathLst>
              <a:path w="31178" h="27026">
                <a:moveTo>
                  <a:pt x="15591" y="27026"/>
                </a:moveTo>
                <a:lnTo>
                  <a:pt x="0" y="0"/>
                </a:lnTo>
                <a:lnTo>
                  <a:pt x="31178" y="0"/>
                </a:lnTo>
                <a:lnTo>
                  <a:pt x="15591" y="27026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264" name="Freeform 649">
            <a:extLst>
              <a:ext uri="{FF2B5EF4-FFF2-40B4-BE49-F238E27FC236}">
                <a16:creationId xmlns:a16="http://schemas.microsoft.com/office/drawing/2014/main" id="{9DFB48C4-23B7-16A9-2030-0F0ADA277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8692" y="5300388"/>
            <a:ext cx="217113" cy="217367"/>
          </a:xfrm>
          <a:custGeom>
            <a:avLst/>
            <a:gdLst/>
            <a:ahLst/>
            <a:cxnLst/>
            <a:rect l="0" t="0" r="r" b="b"/>
            <a:pathLst>
              <a:path w="34191" h="34232">
                <a:moveTo>
                  <a:pt x="0" y="8298"/>
                </a:moveTo>
                <a:lnTo>
                  <a:pt x="85" y="9801"/>
                </a:lnTo>
                <a:cubicBezTo>
                  <a:pt x="125" y="10060"/>
                  <a:pt x="175" y="10220"/>
                  <a:pt x="185" y="10495"/>
                </a:cubicBezTo>
                <a:cubicBezTo>
                  <a:pt x="207" y="11260"/>
                  <a:pt x="347" y="11307"/>
                  <a:pt x="428" y="11835"/>
                </a:cubicBezTo>
                <a:cubicBezTo>
                  <a:pt x="463" y="12085"/>
                  <a:pt x="475" y="12298"/>
                  <a:pt x="547" y="12507"/>
                </a:cubicBezTo>
                <a:cubicBezTo>
                  <a:pt x="625" y="12720"/>
                  <a:pt x="669" y="12873"/>
                  <a:pt x="732" y="13117"/>
                </a:cubicBezTo>
                <a:lnTo>
                  <a:pt x="1357" y="14929"/>
                </a:lnTo>
                <a:cubicBezTo>
                  <a:pt x="1488" y="15182"/>
                  <a:pt x="1435" y="15260"/>
                  <a:pt x="1572" y="15504"/>
                </a:cubicBezTo>
                <a:lnTo>
                  <a:pt x="2257" y="17014"/>
                </a:lnTo>
                <a:cubicBezTo>
                  <a:pt x="2328" y="17201"/>
                  <a:pt x="2253" y="17045"/>
                  <a:pt x="2335" y="17179"/>
                </a:cubicBezTo>
                <a:cubicBezTo>
                  <a:pt x="2685" y="17757"/>
                  <a:pt x="2966" y="18426"/>
                  <a:pt x="3319" y="18998"/>
                </a:cubicBezTo>
                <a:lnTo>
                  <a:pt x="4088" y="20242"/>
                </a:lnTo>
                <a:cubicBezTo>
                  <a:pt x="4153" y="20348"/>
                  <a:pt x="4163" y="20342"/>
                  <a:pt x="4241" y="20454"/>
                </a:cubicBezTo>
                <a:lnTo>
                  <a:pt x="5003" y="21582"/>
                </a:lnTo>
                <a:cubicBezTo>
                  <a:pt x="5010" y="21592"/>
                  <a:pt x="5019" y="21607"/>
                  <a:pt x="5025" y="21620"/>
                </a:cubicBezTo>
                <a:lnTo>
                  <a:pt x="5450" y="22170"/>
                </a:lnTo>
                <a:cubicBezTo>
                  <a:pt x="5460" y="22179"/>
                  <a:pt x="5469" y="22195"/>
                  <a:pt x="5478" y="22204"/>
                </a:cubicBezTo>
                <a:lnTo>
                  <a:pt x="5913" y="22807"/>
                </a:lnTo>
                <a:cubicBezTo>
                  <a:pt x="6475" y="23367"/>
                  <a:pt x="7060" y="24185"/>
                  <a:pt x="7625" y="24807"/>
                </a:cubicBezTo>
                <a:cubicBezTo>
                  <a:pt x="7635" y="24817"/>
                  <a:pt x="7647" y="24829"/>
                  <a:pt x="7657" y="24842"/>
                </a:cubicBezTo>
                <a:cubicBezTo>
                  <a:pt x="7666" y="24848"/>
                  <a:pt x="7675" y="24864"/>
                  <a:pt x="7685" y="24873"/>
                </a:cubicBezTo>
                <a:cubicBezTo>
                  <a:pt x="8516" y="25773"/>
                  <a:pt x="9391" y="26610"/>
                  <a:pt x="10294" y="27445"/>
                </a:cubicBezTo>
                <a:lnTo>
                  <a:pt x="11403" y="28345"/>
                </a:lnTo>
                <a:cubicBezTo>
                  <a:pt x="11460" y="28395"/>
                  <a:pt x="11472" y="28404"/>
                  <a:pt x="11532" y="28460"/>
                </a:cubicBezTo>
                <a:cubicBezTo>
                  <a:pt x="11638" y="28554"/>
                  <a:pt x="11657" y="28576"/>
                  <a:pt x="11763" y="28657"/>
                </a:cubicBezTo>
                <a:lnTo>
                  <a:pt x="14588" y="30645"/>
                </a:lnTo>
                <a:cubicBezTo>
                  <a:pt x="14700" y="30707"/>
                  <a:pt x="14725" y="30714"/>
                  <a:pt x="14819" y="30779"/>
                </a:cubicBezTo>
                <a:cubicBezTo>
                  <a:pt x="14969" y="30882"/>
                  <a:pt x="14885" y="30848"/>
                  <a:pt x="15082" y="30945"/>
                </a:cubicBezTo>
                <a:lnTo>
                  <a:pt x="16672" y="31792"/>
                </a:lnTo>
                <a:cubicBezTo>
                  <a:pt x="16807" y="31873"/>
                  <a:pt x="16753" y="31860"/>
                  <a:pt x="16894" y="31935"/>
                </a:cubicBezTo>
                <a:lnTo>
                  <a:pt x="17479" y="32204"/>
                </a:lnTo>
                <a:cubicBezTo>
                  <a:pt x="17616" y="32254"/>
                  <a:pt x="17625" y="32254"/>
                  <a:pt x="17772" y="32339"/>
                </a:cubicBezTo>
                <a:cubicBezTo>
                  <a:pt x="18166" y="32560"/>
                  <a:pt x="18591" y="32654"/>
                  <a:pt x="18891" y="32804"/>
                </a:cubicBezTo>
                <a:lnTo>
                  <a:pt x="21272" y="33651"/>
                </a:lnTo>
                <a:cubicBezTo>
                  <a:pt x="21454" y="33729"/>
                  <a:pt x="21719" y="33729"/>
                  <a:pt x="21938" y="33776"/>
                </a:cubicBezTo>
                <a:cubicBezTo>
                  <a:pt x="22204" y="33835"/>
                  <a:pt x="22322" y="33914"/>
                  <a:pt x="22613" y="33957"/>
                </a:cubicBezTo>
                <a:cubicBezTo>
                  <a:pt x="24229" y="34185"/>
                  <a:pt x="25738" y="34386"/>
                  <a:pt x="27410" y="34064"/>
                </a:cubicBezTo>
                <a:cubicBezTo>
                  <a:pt x="27641" y="34020"/>
                  <a:pt x="28057" y="33998"/>
                  <a:pt x="28297" y="33914"/>
                </a:cubicBezTo>
                <a:lnTo>
                  <a:pt x="29088" y="33670"/>
                </a:lnTo>
                <a:cubicBezTo>
                  <a:pt x="29675" y="33417"/>
                  <a:pt x="30235" y="33120"/>
                  <a:pt x="30744" y="32767"/>
                </a:cubicBezTo>
                <a:lnTo>
                  <a:pt x="31594" y="32092"/>
                </a:lnTo>
                <a:cubicBezTo>
                  <a:pt x="31604" y="32082"/>
                  <a:pt x="31616" y="32070"/>
                  <a:pt x="31625" y="32064"/>
                </a:cubicBezTo>
                <a:lnTo>
                  <a:pt x="32629" y="30932"/>
                </a:lnTo>
                <a:cubicBezTo>
                  <a:pt x="32638" y="30923"/>
                  <a:pt x="32650" y="30910"/>
                  <a:pt x="32657" y="30901"/>
                </a:cubicBezTo>
                <a:cubicBezTo>
                  <a:pt x="33266" y="30132"/>
                  <a:pt x="33672" y="29082"/>
                  <a:pt x="33922" y="28142"/>
                </a:cubicBezTo>
                <a:cubicBezTo>
                  <a:pt x="34038" y="27707"/>
                  <a:pt x="34191" y="26685"/>
                  <a:pt x="34191" y="26217"/>
                </a:cubicBezTo>
                <a:cubicBezTo>
                  <a:pt x="34191" y="25823"/>
                  <a:pt x="33869" y="25476"/>
                  <a:pt x="33588" y="25298"/>
                </a:cubicBezTo>
                <a:lnTo>
                  <a:pt x="25925" y="21379"/>
                </a:lnTo>
                <a:cubicBezTo>
                  <a:pt x="25750" y="21270"/>
                  <a:pt x="25579" y="21204"/>
                  <a:pt x="25404" y="21110"/>
                </a:cubicBezTo>
                <a:cubicBezTo>
                  <a:pt x="24875" y="20823"/>
                  <a:pt x="24213" y="20557"/>
                  <a:pt x="23716" y="20982"/>
                </a:cubicBezTo>
                <a:cubicBezTo>
                  <a:pt x="23625" y="21057"/>
                  <a:pt x="23607" y="21076"/>
                  <a:pt x="23519" y="21154"/>
                </a:cubicBezTo>
                <a:cubicBezTo>
                  <a:pt x="23510" y="21160"/>
                  <a:pt x="23497" y="21176"/>
                  <a:pt x="23488" y="21182"/>
                </a:cubicBezTo>
                <a:lnTo>
                  <a:pt x="21888" y="22629"/>
                </a:lnTo>
                <a:cubicBezTo>
                  <a:pt x="21879" y="22639"/>
                  <a:pt x="21866" y="22651"/>
                  <a:pt x="21857" y="22657"/>
                </a:cubicBezTo>
                <a:lnTo>
                  <a:pt x="20966" y="23476"/>
                </a:lnTo>
                <a:cubicBezTo>
                  <a:pt x="20897" y="23545"/>
                  <a:pt x="20913" y="23523"/>
                  <a:pt x="20838" y="23592"/>
                </a:cubicBezTo>
                <a:cubicBezTo>
                  <a:pt x="20782" y="23645"/>
                  <a:pt x="20810" y="23617"/>
                  <a:pt x="20744" y="23682"/>
                </a:cubicBezTo>
                <a:lnTo>
                  <a:pt x="20272" y="24123"/>
                </a:lnTo>
                <a:cubicBezTo>
                  <a:pt x="19575" y="24723"/>
                  <a:pt x="19097" y="25198"/>
                  <a:pt x="18144" y="24592"/>
                </a:cubicBezTo>
                <a:lnTo>
                  <a:pt x="17441" y="24139"/>
                </a:lnTo>
                <a:cubicBezTo>
                  <a:pt x="17313" y="24048"/>
                  <a:pt x="17244" y="24020"/>
                  <a:pt x="17110" y="23920"/>
                </a:cubicBezTo>
                <a:lnTo>
                  <a:pt x="15741" y="22910"/>
                </a:lnTo>
                <a:cubicBezTo>
                  <a:pt x="15616" y="22801"/>
                  <a:pt x="15557" y="22717"/>
                  <a:pt x="15428" y="22614"/>
                </a:cubicBezTo>
                <a:cubicBezTo>
                  <a:pt x="15210" y="22435"/>
                  <a:pt x="14963" y="22254"/>
                  <a:pt x="14766" y="22057"/>
                </a:cubicBezTo>
                <a:cubicBezTo>
                  <a:pt x="14647" y="21942"/>
                  <a:pt x="14594" y="21910"/>
                  <a:pt x="14475" y="21801"/>
                </a:cubicBezTo>
                <a:cubicBezTo>
                  <a:pt x="14357" y="21692"/>
                  <a:pt x="14416" y="21732"/>
                  <a:pt x="14325" y="21645"/>
                </a:cubicBezTo>
                <a:cubicBezTo>
                  <a:pt x="14260" y="21582"/>
                  <a:pt x="14244" y="21579"/>
                  <a:pt x="14160" y="21507"/>
                </a:cubicBezTo>
                <a:cubicBezTo>
                  <a:pt x="13772" y="21176"/>
                  <a:pt x="12991" y="20414"/>
                  <a:pt x="12669" y="20010"/>
                </a:cubicBezTo>
                <a:cubicBezTo>
                  <a:pt x="12235" y="19467"/>
                  <a:pt x="11719" y="18951"/>
                  <a:pt x="11313" y="18382"/>
                </a:cubicBezTo>
                <a:lnTo>
                  <a:pt x="10572" y="17351"/>
                </a:lnTo>
                <a:cubicBezTo>
                  <a:pt x="10488" y="17214"/>
                  <a:pt x="10419" y="17145"/>
                  <a:pt x="10316" y="17001"/>
                </a:cubicBezTo>
                <a:cubicBezTo>
                  <a:pt x="10310" y="16989"/>
                  <a:pt x="10300" y="16973"/>
                  <a:pt x="10291" y="16964"/>
                </a:cubicBezTo>
                <a:lnTo>
                  <a:pt x="9741" y="16110"/>
                </a:lnTo>
                <a:cubicBezTo>
                  <a:pt x="9519" y="15757"/>
                  <a:pt x="9447" y="15501"/>
                  <a:pt x="9447" y="15126"/>
                </a:cubicBezTo>
                <a:cubicBezTo>
                  <a:pt x="9447" y="14989"/>
                  <a:pt x="9557" y="14854"/>
                  <a:pt x="9628" y="14698"/>
                </a:cubicBezTo>
                <a:cubicBezTo>
                  <a:pt x="9878" y="14170"/>
                  <a:pt x="13113" y="11310"/>
                  <a:pt x="13625" y="10589"/>
                </a:cubicBezTo>
                <a:cubicBezTo>
                  <a:pt x="13707" y="10476"/>
                  <a:pt x="13688" y="10470"/>
                  <a:pt x="13741" y="10339"/>
                </a:cubicBezTo>
                <a:cubicBezTo>
                  <a:pt x="13813" y="10164"/>
                  <a:pt x="13894" y="10029"/>
                  <a:pt x="13882" y="9835"/>
                </a:cubicBezTo>
                <a:lnTo>
                  <a:pt x="13735" y="9317"/>
                </a:lnTo>
                <a:cubicBezTo>
                  <a:pt x="13513" y="8720"/>
                  <a:pt x="13160" y="8142"/>
                  <a:pt x="12835" y="7595"/>
                </a:cubicBezTo>
                <a:lnTo>
                  <a:pt x="12200" y="6460"/>
                </a:lnTo>
                <a:cubicBezTo>
                  <a:pt x="12197" y="6448"/>
                  <a:pt x="12153" y="6348"/>
                  <a:pt x="12147" y="6332"/>
                </a:cubicBezTo>
                <a:lnTo>
                  <a:pt x="11450" y="5079"/>
                </a:lnTo>
                <a:cubicBezTo>
                  <a:pt x="11400" y="4985"/>
                  <a:pt x="11403" y="4967"/>
                  <a:pt x="11353" y="4870"/>
                </a:cubicBezTo>
                <a:cubicBezTo>
                  <a:pt x="11272" y="4717"/>
                  <a:pt x="11278" y="4760"/>
                  <a:pt x="11210" y="4648"/>
                </a:cubicBezTo>
                <a:lnTo>
                  <a:pt x="10769" y="3807"/>
                </a:lnTo>
                <a:cubicBezTo>
                  <a:pt x="10432" y="3285"/>
                  <a:pt x="10069" y="2423"/>
                  <a:pt x="9735" y="1917"/>
                </a:cubicBezTo>
                <a:cubicBezTo>
                  <a:pt x="9625" y="1751"/>
                  <a:pt x="9703" y="1879"/>
                  <a:pt x="9603" y="1682"/>
                </a:cubicBezTo>
                <a:cubicBezTo>
                  <a:pt x="9532" y="1535"/>
                  <a:pt x="9563" y="1598"/>
                  <a:pt x="9491" y="1492"/>
                </a:cubicBezTo>
                <a:cubicBezTo>
                  <a:pt x="9375" y="1314"/>
                  <a:pt x="9466" y="1489"/>
                  <a:pt x="9360" y="1257"/>
                </a:cubicBezTo>
                <a:cubicBezTo>
                  <a:pt x="8938" y="329"/>
                  <a:pt x="8578" y="-136"/>
                  <a:pt x="7463" y="35"/>
                </a:cubicBezTo>
                <a:cubicBezTo>
                  <a:pt x="7266" y="67"/>
                  <a:pt x="7110" y="95"/>
                  <a:pt x="6950" y="132"/>
                </a:cubicBezTo>
                <a:cubicBezTo>
                  <a:pt x="6594" y="220"/>
                  <a:pt x="6200" y="198"/>
                  <a:pt x="5819" y="342"/>
                </a:cubicBezTo>
                <a:cubicBezTo>
                  <a:pt x="5560" y="439"/>
                  <a:pt x="5569" y="410"/>
                  <a:pt x="5278" y="473"/>
                </a:cubicBezTo>
                <a:cubicBezTo>
                  <a:pt x="4991" y="532"/>
                  <a:pt x="5047" y="560"/>
                  <a:pt x="4841" y="648"/>
                </a:cubicBezTo>
                <a:cubicBezTo>
                  <a:pt x="4472" y="807"/>
                  <a:pt x="4041" y="932"/>
                  <a:pt x="3700" y="1151"/>
                </a:cubicBezTo>
                <a:lnTo>
                  <a:pt x="2710" y="1804"/>
                </a:lnTo>
                <a:cubicBezTo>
                  <a:pt x="2350" y="2085"/>
                  <a:pt x="2044" y="2467"/>
                  <a:pt x="1763" y="2807"/>
                </a:cubicBezTo>
                <a:cubicBezTo>
                  <a:pt x="1544" y="3070"/>
                  <a:pt x="1363" y="3273"/>
                  <a:pt x="1207" y="3595"/>
                </a:cubicBezTo>
                <a:cubicBezTo>
                  <a:pt x="1085" y="3851"/>
                  <a:pt x="866" y="4145"/>
                  <a:pt x="760" y="4426"/>
                </a:cubicBezTo>
                <a:lnTo>
                  <a:pt x="269" y="5948"/>
                </a:lnTo>
                <a:cubicBezTo>
                  <a:pt x="191" y="6301"/>
                  <a:pt x="169" y="6723"/>
                  <a:pt x="119" y="7076"/>
                </a:cubicBezTo>
                <a:cubicBezTo>
                  <a:pt x="72" y="7392"/>
                  <a:pt x="0" y="7964"/>
                  <a:pt x="0" y="8298"/>
                </a:cubicBezTo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265" name="Text Box 651">
            <a:extLst>
              <a:ext uri="{FF2B5EF4-FFF2-40B4-BE49-F238E27FC236}">
                <a16:creationId xmlns:a16="http://schemas.microsoft.com/office/drawing/2014/main" id="{2C2D667D-E834-C381-96A1-5A2AA4452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496" y="5271096"/>
            <a:ext cx="2627783" cy="30001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18"/>
              </a:lnSpc>
            </a:pPr>
            <a:r>
              <a:rPr sz="2318" kern="2" dirty="0">
                <a:solidFill>
                  <a:srgbClr val="000000">
                    <a:alpha val="100000"/>
                  </a:srgbClr>
                </a:solidFill>
                <a:latin typeface="Fira Sans Condensed" panose="020B0503050000020004" pitchFamily="34" charset="0"/>
              </a:rPr>
              <a:t>+7 495 212 21 01</a:t>
            </a:r>
          </a:p>
        </p:txBody>
      </p:sp>
      <p:sp>
        <p:nvSpPr>
          <p:cNvPr id="266" name="Freeform 649">
            <a:extLst>
              <a:ext uri="{FF2B5EF4-FFF2-40B4-BE49-F238E27FC236}">
                <a16:creationId xmlns:a16="http://schemas.microsoft.com/office/drawing/2014/main" id="{0250A64A-26EC-85D6-CCA2-EFE59827D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074" y="2759210"/>
            <a:ext cx="217113" cy="217367"/>
          </a:xfrm>
          <a:custGeom>
            <a:avLst/>
            <a:gdLst/>
            <a:ahLst/>
            <a:cxnLst/>
            <a:rect l="0" t="0" r="r" b="b"/>
            <a:pathLst>
              <a:path w="34191" h="34232">
                <a:moveTo>
                  <a:pt x="0" y="8298"/>
                </a:moveTo>
                <a:lnTo>
                  <a:pt x="85" y="9801"/>
                </a:lnTo>
                <a:cubicBezTo>
                  <a:pt x="125" y="10060"/>
                  <a:pt x="175" y="10220"/>
                  <a:pt x="185" y="10495"/>
                </a:cubicBezTo>
                <a:cubicBezTo>
                  <a:pt x="207" y="11260"/>
                  <a:pt x="347" y="11307"/>
                  <a:pt x="428" y="11835"/>
                </a:cubicBezTo>
                <a:cubicBezTo>
                  <a:pt x="463" y="12085"/>
                  <a:pt x="475" y="12298"/>
                  <a:pt x="547" y="12507"/>
                </a:cubicBezTo>
                <a:cubicBezTo>
                  <a:pt x="625" y="12720"/>
                  <a:pt x="669" y="12873"/>
                  <a:pt x="732" y="13117"/>
                </a:cubicBezTo>
                <a:lnTo>
                  <a:pt x="1357" y="14929"/>
                </a:lnTo>
                <a:cubicBezTo>
                  <a:pt x="1488" y="15182"/>
                  <a:pt x="1435" y="15260"/>
                  <a:pt x="1572" y="15504"/>
                </a:cubicBezTo>
                <a:lnTo>
                  <a:pt x="2257" y="17014"/>
                </a:lnTo>
                <a:cubicBezTo>
                  <a:pt x="2328" y="17201"/>
                  <a:pt x="2253" y="17045"/>
                  <a:pt x="2335" y="17179"/>
                </a:cubicBezTo>
                <a:cubicBezTo>
                  <a:pt x="2685" y="17757"/>
                  <a:pt x="2966" y="18426"/>
                  <a:pt x="3319" y="18998"/>
                </a:cubicBezTo>
                <a:lnTo>
                  <a:pt x="4088" y="20242"/>
                </a:lnTo>
                <a:cubicBezTo>
                  <a:pt x="4153" y="20348"/>
                  <a:pt x="4163" y="20342"/>
                  <a:pt x="4241" y="20454"/>
                </a:cubicBezTo>
                <a:lnTo>
                  <a:pt x="5003" y="21582"/>
                </a:lnTo>
                <a:cubicBezTo>
                  <a:pt x="5010" y="21592"/>
                  <a:pt x="5019" y="21607"/>
                  <a:pt x="5025" y="21620"/>
                </a:cubicBezTo>
                <a:lnTo>
                  <a:pt x="5450" y="22170"/>
                </a:lnTo>
                <a:cubicBezTo>
                  <a:pt x="5460" y="22179"/>
                  <a:pt x="5469" y="22195"/>
                  <a:pt x="5478" y="22204"/>
                </a:cubicBezTo>
                <a:lnTo>
                  <a:pt x="5913" y="22807"/>
                </a:lnTo>
                <a:cubicBezTo>
                  <a:pt x="6475" y="23367"/>
                  <a:pt x="7060" y="24185"/>
                  <a:pt x="7625" y="24807"/>
                </a:cubicBezTo>
                <a:cubicBezTo>
                  <a:pt x="7635" y="24817"/>
                  <a:pt x="7647" y="24829"/>
                  <a:pt x="7657" y="24842"/>
                </a:cubicBezTo>
                <a:cubicBezTo>
                  <a:pt x="7666" y="24848"/>
                  <a:pt x="7675" y="24864"/>
                  <a:pt x="7685" y="24873"/>
                </a:cubicBezTo>
                <a:cubicBezTo>
                  <a:pt x="8516" y="25773"/>
                  <a:pt x="9391" y="26610"/>
                  <a:pt x="10294" y="27445"/>
                </a:cubicBezTo>
                <a:lnTo>
                  <a:pt x="11403" y="28345"/>
                </a:lnTo>
                <a:cubicBezTo>
                  <a:pt x="11460" y="28395"/>
                  <a:pt x="11472" y="28404"/>
                  <a:pt x="11532" y="28460"/>
                </a:cubicBezTo>
                <a:cubicBezTo>
                  <a:pt x="11638" y="28554"/>
                  <a:pt x="11657" y="28576"/>
                  <a:pt x="11763" y="28657"/>
                </a:cubicBezTo>
                <a:lnTo>
                  <a:pt x="14588" y="30645"/>
                </a:lnTo>
                <a:cubicBezTo>
                  <a:pt x="14700" y="30707"/>
                  <a:pt x="14725" y="30714"/>
                  <a:pt x="14819" y="30779"/>
                </a:cubicBezTo>
                <a:cubicBezTo>
                  <a:pt x="14969" y="30882"/>
                  <a:pt x="14885" y="30848"/>
                  <a:pt x="15082" y="30945"/>
                </a:cubicBezTo>
                <a:lnTo>
                  <a:pt x="16672" y="31792"/>
                </a:lnTo>
                <a:cubicBezTo>
                  <a:pt x="16807" y="31873"/>
                  <a:pt x="16753" y="31860"/>
                  <a:pt x="16894" y="31935"/>
                </a:cubicBezTo>
                <a:lnTo>
                  <a:pt x="17479" y="32204"/>
                </a:lnTo>
                <a:cubicBezTo>
                  <a:pt x="17616" y="32254"/>
                  <a:pt x="17625" y="32254"/>
                  <a:pt x="17772" y="32339"/>
                </a:cubicBezTo>
                <a:cubicBezTo>
                  <a:pt x="18166" y="32560"/>
                  <a:pt x="18591" y="32654"/>
                  <a:pt x="18891" y="32804"/>
                </a:cubicBezTo>
                <a:lnTo>
                  <a:pt x="21272" y="33651"/>
                </a:lnTo>
                <a:cubicBezTo>
                  <a:pt x="21454" y="33729"/>
                  <a:pt x="21719" y="33729"/>
                  <a:pt x="21938" y="33776"/>
                </a:cubicBezTo>
                <a:cubicBezTo>
                  <a:pt x="22204" y="33835"/>
                  <a:pt x="22322" y="33914"/>
                  <a:pt x="22613" y="33957"/>
                </a:cubicBezTo>
                <a:cubicBezTo>
                  <a:pt x="24229" y="34185"/>
                  <a:pt x="25738" y="34386"/>
                  <a:pt x="27410" y="34064"/>
                </a:cubicBezTo>
                <a:cubicBezTo>
                  <a:pt x="27641" y="34020"/>
                  <a:pt x="28057" y="33998"/>
                  <a:pt x="28297" y="33914"/>
                </a:cubicBezTo>
                <a:lnTo>
                  <a:pt x="29088" y="33670"/>
                </a:lnTo>
                <a:cubicBezTo>
                  <a:pt x="29675" y="33417"/>
                  <a:pt x="30235" y="33120"/>
                  <a:pt x="30744" y="32767"/>
                </a:cubicBezTo>
                <a:lnTo>
                  <a:pt x="31594" y="32092"/>
                </a:lnTo>
                <a:cubicBezTo>
                  <a:pt x="31604" y="32082"/>
                  <a:pt x="31616" y="32070"/>
                  <a:pt x="31625" y="32064"/>
                </a:cubicBezTo>
                <a:lnTo>
                  <a:pt x="32629" y="30932"/>
                </a:lnTo>
                <a:cubicBezTo>
                  <a:pt x="32638" y="30923"/>
                  <a:pt x="32650" y="30910"/>
                  <a:pt x="32657" y="30901"/>
                </a:cubicBezTo>
                <a:cubicBezTo>
                  <a:pt x="33266" y="30132"/>
                  <a:pt x="33672" y="29082"/>
                  <a:pt x="33922" y="28142"/>
                </a:cubicBezTo>
                <a:cubicBezTo>
                  <a:pt x="34038" y="27707"/>
                  <a:pt x="34191" y="26685"/>
                  <a:pt x="34191" y="26217"/>
                </a:cubicBezTo>
                <a:cubicBezTo>
                  <a:pt x="34191" y="25823"/>
                  <a:pt x="33869" y="25476"/>
                  <a:pt x="33588" y="25298"/>
                </a:cubicBezTo>
                <a:lnTo>
                  <a:pt x="25925" y="21379"/>
                </a:lnTo>
                <a:cubicBezTo>
                  <a:pt x="25750" y="21270"/>
                  <a:pt x="25579" y="21204"/>
                  <a:pt x="25404" y="21110"/>
                </a:cubicBezTo>
                <a:cubicBezTo>
                  <a:pt x="24875" y="20823"/>
                  <a:pt x="24213" y="20557"/>
                  <a:pt x="23716" y="20982"/>
                </a:cubicBezTo>
                <a:cubicBezTo>
                  <a:pt x="23625" y="21057"/>
                  <a:pt x="23607" y="21076"/>
                  <a:pt x="23519" y="21154"/>
                </a:cubicBezTo>
                <a:cubicBezTo>
                  <a:pt x="23510" y="21160"/>
                  <a:pt x="23497" y="21176"/>
                  <a:pt x="23488" y="21182"/>
                </a:cubicBezTo>
                <a:lnTo>
                  <a:pt x="21888" y="22629"/>
                </a:lnTo>
                <a:cubicBezTo>
                  <a:pt x="21879" y="22639"/>
                  <a:pt x="21866" y="22651"/>
                  <a:pt x="21857" y="22657"/>
                </a:cubicBezTo>
                <a:lnTo>
                  <a:pt x="20966" y="23476"/>
                </a:lnTo>
                <a:cubicBezTo>
                  <a:pt x="20897" y="23545"/>
                  <a:pt x="20913" y="23523"/>
                  <a:pt x="20838" y="23592"/>
                </a:cubicBezTo>
                <a:cubicBezTo>
                  <a:pt x="20782" y="23645"/>
                  <a:pt x="20810" y="23617"/>
                  <a:pt x="20744" y="23682"/>
                </a:cubicBezTo>
                <a:lnTo>
                  <a:pt x="20272" y="24123"/>
                </a:lnTo>
                <a:cubicBezTo>
                  <a:pt x="19575" y="24723"/>
                  <a:pt x="19097" y="25198"/>
                  <a:pt x="18144" y="24592"/>
                </a:cubicBezTo>
                <a:lnTo>
                  <a:pt x="17441" y="24139"/>
                </a:lnTo>
                <a:cubicBezTo>
                  <a:pt x="17313" y="24048"/>
                  <a:pt x="17244" y="24020"/>
                  <a:pt x="17110" y="23920"/>
                </a:cubicBezTo>
                <a:lnTo>
                  <a:pt x="15741" y="22910"/>
                </a:lnTo>
                <a:cubicBezTo>
                  <a:pt x="15616" y="22801"/>
                  <a:pt x="15557" y="22717"/>
                  <a:pt x="15428" y="22614"/>
                </a:cubicBezTo>
                <a:cubicBezTo>
                  <a:pt x="15210" y="22435"/>
                  <a:pt x="14963" y="22254"/>
                  <a:pt x="14766" y="22057"/>
                </a:cubicBezTo>
                <a:cubicBezTo>
                  <a:pt x="14647" y="21942"/>
                  <a:pt x="14594" y="21910"/>
                  <a:pt x="14475" y="21801"/>
                </a:cubicBezTo>
                <a:cubicBezTo>
                  <a:pt x="14357" y="21692"/>
                  <a:pt x="14416" y="21732"/>
                  <a:pt x="14325" y="21645"/>
                </a:cubicBezTo>
                <a:cubicBezTo>
                  <a:pt x="14260" y="21582"/>
                  <a:pt x="14244" y="21579"/>
                  <a:pt x="14160" y="21507"/>
                </a:cubicBezTo>
                <a:cubicBezTo>
                  <a:pt x="13772" y="21176"/>
                  <a:pt x="12991" y="20414"/>
                  <a:pt x="12669" y="20010"/>
                </a:cubicBezTo>
                <a:cubicBezTo>
                  <a:pt x="12235" y="19467"/>
                  <a:pt x="11719" y="18951"/>
                  <a:pt x="11313" y="18382"/>
                </a:cubicBezTo>
                <a:lnTo>
                  <a:pt x="10572" y="17351"/>
                </a:lnTo>
                <a:cubicBezTo>
                  <a:pt x="10488" y="17214"/>
                  <a:pt x="10419" y="17145"/>
                  <a:pt x="10316" y="17001"/>
                </a:cubicBezTo>
                <a:cubicBezTo>
                  <a:pt x="10310" y="16989"/>
                  <a:pt x="10300" y="16973"/>
                  <a:pt x="10291" y="16964"/>
                </a:cubicBezTo>
                <a:lnTo>
                  <a:pt x="9741" y="16110"/>
                </a:lnTo>
                <a:cubicBezTo>
                  <a:pt x="9519" y="15757"/>
                  <a:pt x="9447" y="15501"/>
                  <a:pt x="9447" y="15126"/>
                </a:cubicBezTo>
                <a:cubicBezTo>
                  <a:pt x="9447" y="14989"/>
                  <a:pt x="9557" y="14854"/>
                  <a:pt x="9628" y="14698"/>
                </a:cubicBezTo>
                <a:cubicBezTo>
                  <a:pt x="9878" y="14170"/>
                  <a:pt x="13113" y="11310"/>
                  <a:pt x="13625" y="10589"/>
                </a:cubicBezTo>
                <a:cubicBezTo>
                  <a:pt x="13707" y="10476"/>
                  <a:pt x="13688" y="10470"/>
                  <a:pt x="13741" y="10339"/>
                </a:cubicBezTo>
                <a:cubicBezTo>
                  <a:pt x="13813" y="10164"/>
                  <a:pt x="13894" y="10029"/>
                  <a:pt x="13882" y="9835"/>
                </a:cubicBezTo>
                <a:lnTo>
                  <a:pt x="13735" y="9317"/>
                </a:lnTo>
                <a:cubicBezTo>
                  <a:pt x="13513" y="8720"/>
                  <a:pt x="13160" y="8142"/>
                  <a:pt x="12835" y="7595"/>
                </a:cubicBezTo>
                <a:lnTo>
                  <a:pt x="12200" y="6460"/>
                </a:lnTo>
                <a:cubicBezTo>
                  <a:pt x="12197" y="6448"/>
                  <a:pt x="12153" y="6348"/>
                  <a:pt x="12147" y="6332"/>
                </a:cubicBezTo>
                <a:lnTo>
                  <a:pt x="11450" y="5079"/>
                </a:lnTo>
                <a:cubicBezTo>
                  <a:pt x="11400" y="4985"/>
                  <a:pt x="11403" y="4967"/>
                  <a:pt x="11353" y="4870"/>
                </a:cubicBezTo>
                <a:cubicBezTo>
                  <a:pt x="11272" y="4717"/>
                  <a:pt x="11278" y="4760"/>
                  <a:pt x="11210" y="4648"/>
                </a:cubicBezTo>
                <a:lnTo>
                  <a:pt x="10769" y="3807"/>
                </a:lnTo>
                <a:cubicBezTo>
                  <a:pt x="10432" y="3285"/>
                  <a:pt x="10069" y="2423"/>
                  <a:pt x="9735" y="1917"/>
                </a:cubicBezTo>
                <a:cubicBezTo>
                  <a:pt x="9625" y="1751"/>
                  <a:pt x="9703" y="1879"/>
                  <a:pt x="9603" y="1682"/>
                </a:cubicBezTo>
                <a:cubicBezTo>
                  <a:pt x="9532" y="1535"/>
                  <a:pt x="9563" y="1598"/>
                  <a:pt x="9491" y="1492"/>
                </a:cubicBezTo>
                <a:cubicBezTo>
                  <a:pt x="9375" y="1314"/>
                  <a:pt x="9466" y="1489"/>
                  <a:pt x="9360" y="1257"/>
                </a:cubicBezTo>
                <a:cubicBezTo>
                  <a:pt x="8938" y="329"/>
                  <a:pt x="8578" y="-136"/>
                  <a:pt x="7463" y="35"/>
                </a:cubicBezTo>
                <a:cubicBezTo>
                  <a:pt x="7266" y="67"/>
                  <a:pt x="7110" y="95"/>
                  <a:pt x="6950" y="132"/>
                </a:cubicBezTo>
                <a:cubicBezTo>
                  <a:pt x="6594" y="220"/>
                  <a:pt x="6200" y="198"/>
                  <a:pt x="5819" y="342"/>
                </a:cubicBezTo>
                <a:cubicBezTo>
                  <a:pt x="5560" y="439"/>
                  <a:pt x="5569" y="410"/>
                  <a:pt x="5278" y="473"/>
                </a:cubicBezTo>
                <a:cubicBezTo>
                  <a:pt x="4991" y="532"/>
                  <a:pt x="5047" y="560"/>
                  <a:pt x="4841" y="648"/>
                </a:cubicBezTo>
                <a:cubicBezTo>
                  <a:pt x="4472" y="807"/>
                  <a:pt x="4041" y="932"/>
                  <a:pt x="3700" y="1151"/>
                </a:cubicBezTo>
                <a:lnTo>
                  <a:pt x="2710" y="1804"/>
                </a:lnTo>
                <a:cubicBezTo>
                  <a:pt x="2350" y="2085"/>
                  <a:pt x="2044" y="2467"/>
                  <a:pt x="1763" y="2807"/>
                </a:cubicBezTo>
                <a:cubicBezTo>
                  <a:pt x="1544" y="3070"/>
                  <a:pt x="1363" y="3273"/>
                  <a:pt x="1207" y="3595"/>
                </a:cubicBezTo>
                <a:cubicBezTo>
                  <a:pt x="1085" y="3851"/>
                  <a:pt x="866" y="4145"/>
                  <a:pt x="760" y="4426"/>
                </a:cubicBezTo>
                <a:lnTo>
                  <a:pt x="269" y="5948"/>
                </a:lnTo>
                <a:cubicBezTo>
                  <a:pt x="191" y="6301"/>
                  <a:pt x="169" y="6723"/>
                  <a:pt x="119" y="7076"/>
                </a:cubicBezTo>
                <a:cubicBezTo>
                  <a:pt x="72" y="7392"/>
                  <a:pt x="0" y="7964"/>
                  <a:pt x="0" y="8298"/>
                </a:cubicBezTo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267" name="Freeform 650">
            <a:extLst>
              <a:ext uri="{FF2B5EF4-FFF2-40B4-BE49-F238E27FC236}">
                <a16:creationId xmlns:a16="http://schemas.microsoft.com/office/drawing/2014/main" id="{D60969F0-0766-8CBE-2044-71C70DEBA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9422" y="2348759"/>
            <a:ext cx="232442" cy="152921"/>
          </a:xfrm>
          <a:custGeom>
            <a:avLst/>
            <a:gdLst/>
            <a:ahLst/>
            <a:cxnLst/>
            <a:rect l="0" t="0" r="r" b="b"/>
            <a:pathLst>
              <a:path w="36606" h="24082">
                <a:moveTo>
                  <a:pt x="1244" y="0"/>
                </a:moveTo>
                <a:lnTo>
                  <a:pt x="35363" y="0"/>
                </a:lnTo>
                <a:cubicBezTo>
                  <a:pt x="36050" y="0"/>
                  <a:pt x="36606" y="557"/>
                  <a:pt x="36606" y="1244"/>
                </a:cubicBezTo>
                <a:lnTo>
                  <a:pt x="36606" y="22835"/>
                </a:lnTo>
                <a:cubicBezTo>
                  <a:pt x="36606" y="23522"/>
                  <a:pt x="36050" y="24082"/>
                  <a:pt x="35363" y="24082"/>
                </a:cubicBezTo>
                <a:lnTo>
                  <a:pt x="1244" y="24082"/>
                </a:lnTo>
                <a:cubicBezTo>
                  <a:pt x="556" y="24082"/>
                  <a:pt x="0" y="23522"/>
                  <a:pt x="0" y="22835"/>
                </a:cubicBezTo>
                <a:lnTo>
                  <a:pt x="0" y="1244"/>
                </a:lnTo>
                <a:cubicBezTo>
                  <a:pt x="0" y="557"/>
                  <a:pt x="556" y="0"/>
                  <a:pt x="1244" y="0"/>
                </a:cubicBezTo>
                <a:moveTo>
                  <a:pt x="5044" y="2491"/>
                </a:moveTo>
                <a:lnTo>
                  <a:pt x="18059" y="12041"/>
                </a:lnTo>
                <a:lnTo>
                  <a:pt x="31469" y="2491"/>
                </a:lnTo>
                <a:lnTo>
                  <a:pt x="5044" y="2491"/>
                </a:lnTo>
                <a:close/>
                <a:moveTo>
                  <a:pt x="34116" y="3657"/>
                </a:moveTo>
                <a:lnTo>
                  <a:pt x="18806" y="14560"/>
                </a:lnTo>
                <a:cubicBezTo>
                  <a:pt x="18378" y="14888"/>
                  <a:pt x="17769" y="14910"/>
                  <a:pt x="17313" y="14578"/>
                </a:cubicBezTo>
                <a:lnTo>
                  <a:pt x="2491" y="3700"/>
                </a:lnTo>
                <a:lnTo>
                  <a:pt x="2491" y="21588"/>
                </a:lnTo>
                <a:lnTo>
                  <a:pt x="34116" y="21588"/>
                </a:lnTo>
                <a:lnTo>
                  <a:pt x="34116" y="3657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268" name="Text Box 651">
            <a:extLst>
              <a:ext uri="{FF2B5EF4-FFF2-40B4-BE49-F238E27FC236}">
                <a16:creationId xmlns:a16="http://schemas.microsoft.com/office/drawing/2014/main" id="{D4D90A2F-0E5A-ADC1-FA5B-E3388FB63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878" y="2729918"/>
            <a:ext cx="2627783" cy="30001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algn="l" defTabSz="914400" rtl="0" eaLnBrk="1" latinLnBrk="0" hangingPunct="1"/>
            <a:lvl2pPr marL="457200" algn="l" defTabSz="914400" rtl="0" eaLnBrk="1" latinLnBrk="0" hangingPunct="1"/>
            <a:lvl3pPr marL="914400" algn="l" defTabSz="914400" rtl="0" eaLnBrk="1" latinLnBrk="0" hangingPunct="1"/>
            <a:lvl4pPr marL="1371600" algn="l" defTabSz="914400" rtl="0" eaLnBrk="1" latinLnBrk="0" hangingPunct="1"/>
            <a:lvl5pPr marL="1828800" algn="l" defTabSz="914400" rtl="0" eaLnBrk="1" latinLnBrk="0" hangingPunct="1"/>
            <a:lvl6pPr marL="2286000" algn="l" defTabSz="914400" rtl="0" eaLnBrk="1" latinLnBrk="0" hangingPunct="1"/>
            <a:lvl7pPr marL="2743200" algn="l" defTabSz="914400" rtl="0" eaLnBrk="1" latinLnBrk="0" hangingPunct="1"/>
            <a:lvl8pPr marL="3200400" algn="l" defTabSz="914400" rtl="0" eaLnBrk="1" latinLnBrk="0" hangingPunct="1"/>
            <a:lvl9pPr marL="3657600" algn="l" defTabSz="914400" rtl="0" eaLnBrk="1" latinLnBrk="0" hangingPunct="1"/>
          </a:lstStyle>
          <a:p>
            <a:pPr>
              <a:lnSpc>
                <a:spcPts val="2318"/>
              </a:lnSpc>
            </a:pPr>
            <a:r>
              <a:rPr sz="2318" kern="2" dirty="0">
                <a:solidFill>
                  <a:srgbClr val="000000">
                    <a:alpha val="100000"/>
                  </a:srgbClr>
                </a:solidFill>
                <a:latin typeface="Fira Sans Condensed" panose="020B0503050000020004" pitchFamily="34" charset="0"/>
              </a:rPr>
              <a:t>+7 </a:t>
            </a:r>
            <a:r>
              <a:rPr lang="en-US" sz="2318" kern="2" dirty="0">
                <a:solidFill>
                  <a:srgbClr val="000000">
                    <a:alpha val="100000"/>
                  </a:srgbClr>
                </a:solidFill>
                <a:latin typeface="Fira Sans Condensed" panose="020B0503050000020004" pitchFamily="34" charset="0"/>
              </a:rPr>
              <a:t>495</a:t>
            </a:r>
            <a:r>
              <a:rPr lang="ru-RU" sz="2318" kern="2" dirty="0">
                <a:solidFill>
                  <a:srgbClr val="000000">
                    <a:alpha val="100000"/>
                  </a:srgbClr>
                </a:solidFill>
                <a:latin typeface="Fira Sans Condensed" panose="020B0503050000020004" pitchFamily="34" charset="0"/>
              </a:rPr>
              <a:t>-</a:t>
            </a:r>
            <a:r>
              <a:rPr lang="en-US" sz="2318" kern="2" dirty="0">
                <a:solidFill>
                  <a:srgbClr val="000000">
                    <a:alpha val="100000"/>
                  </a:srgbClr>
                </a:solidFill>
                <a:latin typeface="Fira Sans Condensed" panose="020B0503050000020004" pitchFamily="34" charset="0"/>
              </a:rPr>
              <a:t>212</a:t>
            </a:r>
            <a:r>
              <a:rPr lang="ru-RU" sz="2318" kern="2" dirty="0">
                <a:solidFill>
                  <a:srgbClr val="000000">
                    <a:alpha val="100000"/>
                  </a:srgbClr>
                </a:solidFill>
                <a:latin typeface="Fira Sans Condensed" panose="020B0503050000020004" pitchFamily="34" charset="0"/>
              </a:rPr>
              <a:t>-2</a:t>
            </a:r>
            <a:r>
              <a:rPr lang="en-US" sz="2318" kern="2" dirty="0">
                <a:solidFill>
                  <a:srgbClr val="000000">
                    <a:alpha val="100000"/>
                  </a:srgbClr>
                </a:solidFill>
                <a:latin typeface="Fira Sans Condensed" panose="020B0503050000020004" pitchFamily="34" charset="0"/>
              </a:rPr>
              <a:t>1</a:t>
            </a:r>
            <a:r>
              <a:rPr lang="ru-RU" sz="2318" kern="2" dirty="0">
                <a:solidFill>
                  <a:srgbClr val="000000">
                    <a:alpha val="100000"/>
                  </a:srgbClr>
                </a:solidFill>
                <a:latin typeface="Fira Sans Condensed" panose="020B0503050000020004" pitchFamily="34" charset="0"/>
              </a:rPr>
              <a:t>-</a:t>
            </a:r>
            <a:r>
              <a:rPr lang="en-US" sz="2318" kern="2" dirty="0">
                <a:solidFill>
                  <a:srgbClr val="000000">
                    <a:alpha val="100000"/>
                  </a:srgbClr>
                </a:solidFill>
                <a:latin typeface="Fira Sans Condensed" panose="020B0503050000020004" pitchFamily="34" charset="0"/>
              </a:rPr>
              <a:t>01</a:t>
            </a:r>
            <a:endParaRPr sz="2318" kern="2" dirty="0">
              <a:solidFill>
                <a:srgbClr val="000000">
                  <a:alpha val="100000"/>
                </a:srgbClr>
              </a:solidFill>
              <a:latin typeface="Fira Sans Condensed" panose="020B0503050000020004" pitchFamily="34" charset="0"/>
            </a:endParaRPr>
          </a:p>
        </p:txBody>
      </p:sp>
      <p:sp>
        <p:nvSpPr>
          <p:cNvPr id="269" name="Text Box 656">
            <a:extLst>
              <a:ext uri="{FF2B5EF4-FFF2-40B4-BE49-F238E27FC236}">
                <a16:creationId xmlns:a16="http://schemas.microsoft.com/office/drawing/2014/main" id="{F8DC302A-A630-61F4-0FD4-D5332DE99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713" y="2273651"/>
            <a:ext cx="2971739" cy="30001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algn="l" defTabSz="914400" rtl="0" eaLnBrk="1" latinLnBrk="0" hangingPunct="1"/>
            <a:lvl2pPr marL="457200" algn="l" defTabSz="914400" rtl="0" eaLnBrk="1" latinLnBrk="0" hangingPunct="1"/>
            <a:lvl3pPr marL="914400" algn="l" defTabSz="914400" rtl="0" eaLnBrk="1" latinLnBrk="0" hangingPunct="1"/>
            <a:lvl4pPr marL="1371600" algn="l" defTabSz="914400" rtl="0" eaLnBrk="1" latinLnBrk="0" hangingPunct="1"/>
            <a:lvl5pPr marL="1828800" algn="l" defTabSz="914400" rtl="0" eaLnBrk="1" latinLnBrk="0" hangingPunct="1"/>
            <a:lvl6pPr marL="2286000" algn="l" defTabSz="914400" rtl="0" eaLnBrk="1" latinLnBrk="0" hangingPunct="1"/>
            <a:lvl7pPr marL="2743200" algn="l" defTabSz="914400" rtl="0" eaLnBrk="1" latinLnBrk="0" hangingPunct="1"/>
            <a:lvl8pPr marL="3200400" algn="l" defTabSz="914400" rtl="0" eaLnBrk="1" latinLnBrk="0" hangingPunct="1"/>
            <a:lvl9pPr marL="3657600" algn="l" defTabSz="914400" rtl="0" eaLnBrk="1" latinLnBrk="0" hangingPunct="1"/>
          </a:lstStyle>
          <a:p>
            <a:pPr>
              <a:lnSpc>
                <a:spcPts val="2318"/>
              </a:lnSpc>
            </a:pPr>
            <a:r>
              <a:rPr lang="en-US" sz="2318" kern="2" dirty="0">
                <a:solidFill>
                  <a:srgbClr val="000000">
                    <a:alpha val="100000"/>
                  </a:srgbClr>
                </a:solidFill>
                <a:latin typeface="Fira Sans Condensed" panose="020B0503050000020004" pitchFamily="34" charset="0"/>
              </a:rPr>
              <a:t>info@igatec.com</a:t>
            </a:r>
            <a:endParaRPr sz="2318" kern="2" dirty="0">
              <a:solidFill>
                <a:srgbClr val="000000">
                  <a:alpha val="100000"/>
                </a:srgbClr>
              </a:solidFill>
              <a:latin typeface="Fira Sans Condensed" panose="020B0503050000020004" pitchFamily="34" charset="0"/>
            </a:endParaRPr>
          </a:p>
        </p:txBody>
      </p:sp>
      <p:sp>
        <p:nvSpPr>
          <p:cNvPr id="270" name="Text Box 656">
            <a:extLst>
              <a:ext uri="{FF2B5EF4-FFF2-40B4-BE49-F238E27FC236}">
                <a16:creationId xmlns:a16="http://schemas.microsoft.com/office/drawing/2014/main" id="{B02B8FE6-7664-9F09-E5DC-63AD0ED75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784" y="1642455"/>
            <a:ext cx="4062219" cy="32316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algn="l" defTabSz="914400" rtl="0" eaLnBrk="1" latinLnBrk="0" hangingPunct="1"/>
            <a:lvl2pPr marL="457200" algn="l" defTabSz="914400" rtl="0" eaLnBrk="1" latinLnBrk="0" hangingPunct="1"/>
            <a:lvl3pPr marL="914400" algn="l" defTabSz="914400" rtl="0" eaLnBrk="1" latinLnBrk="0" hangingPunct="1"/>
            <a:lvl4pPr marL="1371600" algn="l" defTabSz="914400" rtl="0" eaLnBrk="1" latinLnBrk="0" hangingPunct="1"/>
            <a:lvl5pPr marL="1828800" algn="l" defTabSz="914400" rtl="0" eaLnBrk="1" latinLnBrk="0" hangingPunct="1"/>
            <a:lvl6pPr marL="2286000" algn="l" defTabSz="914400" rtl="0" eaLnBrk="1" latinLnBrk="0" hangingPunct="1"/>
            <a:lvl7pPr marL="2743200" algn="l" defTabSz="914400" rtl="0" eaLnBrk="1" latinLnBrk="0" hangingPunct="1"/>
            <a:lvl8pPr marL="3200400" algn="l" defTabSz="914400" rtl="0" eaLnBrk="1" latinLnBrk="0" hangingPunct="1"/>
            <a:lvl9pPr marL="3657600" algn="l" defTabSz="914400" rtl="0" eaLnBrk="1" latinLnBrk="0" hangingPunct="1"/>
          </a:lstStyle>
          <a:p>
            <a:pPr>
              <a:lnSpc>
                <a:spcPts val="2318"/>
              </a:lnSpc>
            </a:pPr>
            <a:r>
              <a:rPr lang="en-US" sz="3000" b="1" kern="2" dirty="0">
                <a:solidFill>
                  <a:srgbClr val="000000">
                    <a:alpha val="100000"/>
                  </a:srgbClr>
                </a:solidFill>
                <a:latin typeface="Fira Sans Condensed" panose="020B0503050000020004" pitchFamily="34" charset="0"/>
              </a:rPr>
              <a:t>IGA Technologies</a:t>
            </a:r>
            <a:endParaRPr sz="3000" b="1" kern="2" dirty="0">
              <a:solidFill>
                <a:srgbClr val="000000">
                  <a:alpha val="100000"/>
                </a:srgbClr>
              </a:solidFill>
              <a:latin typeface="Fira Sans Condensed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40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21">
            <a:extLst>
              <a:ext uri="{FF2B5EF4-FFF2-40B4-BE49-F238E27FC236}">
                <a16:creationId xmlns:a16="http://schemas.microsoft.com/office/drawing/2014/main" id="{352DAF95-39DF-0C38-F079-DBE2291AB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946699" cy="2123121"/>
          </a:xfrm>
          <a:custGeom>
            <a:avLst/>
            <a:gdLst/>
            <a:ahLst/>
            <a:cxnLst/>
            <a:rect l="0" t="0" r="r" b="b"/>
            <a:pathLst>
              <a:path w="339029" h="369754">
                <a:moveTo>
                  <a:pt x="0" y="174013"/>
                </a:moveTo>
                <a:lnTo>
                  <a:pt x="0" y="0"/>
                </a:lnTo>
                <a:lnTo>
                  <a:pt x="37631" y="0"/>
                </a:lnTo>
                <a:lnTo>
                  <a:pt x="339029" y="174013"/>
                </a:lnTo>
                <a:lnTo>
                  <a:pt x="0" y="369754"/>
                </a:lnTo>
                <a:lnTo>
                  <a:pt x="0" y="174013"/>
                </a:lnTo>
                <a:close/>
              </a:path>
            </a:pathLst>
          </a:custGeom>
          <a:solidFill>
            <a:srgbClr val="28ADEE">
              <a:alpha val="40000"/>
            </a:srgbClr>
          </a:solidFill>
          <a:ln w="9919"/>
        </p:spPr>
        <p:txBody>
          <a:bodyPr/>
          <a:lstStyle/>
          <a:p>
            <a:endParaRPr lang="ru-RU" sz="900" dirty="0"/>
          </a:p>
        </p:txBody>
      </p:sp>
      <p:sp>
        <p:nvSpPr>
          <p:cNvPr id="40" name="Freeform 322">
            <a:extLst>
              <a:ext uri="{FF2B5EF4-FFF2-40B4-BE49-F238E27FC236}">
                <a16:creationId xmlns:a16="http://schemas.microsoft.com/office/drawing/2014/main" id="{665866E9-478D-DB7B-5150-5065FA978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57" y="0"/>
            <a:ext cx="1707742" cy="985970"/>
          </a:xfrm>
          <a:custGeom>
            <a:avLst/>
            <a:gdLst/>
            <a:ahLst/>
            <a:cxnLst/>
            <a:rect l="0" t="0" r="r" b="b"/>
            <a:pathLst>
              <a:path w="301398" h="174013">
                <a:moveTo>
                  <a:pt x="301398" y="174013"/>
                </a:moveTo>
                <a:lnTo>
                  <a:pt x="0" y="0"/>
                </a:lnTo>
                <a:lnTo>
                  <a:pt x="301398" y="0"/>
                </a:lnTo>
                <a:lnTo>
                  <a:pt x="301398" y="174013"/>
                </a:lnTo>
                <a:close/>
              </a:path>
            </a:pathLst>
          </a:custGeom>
          <a:solidFill>
            <a:srgbClr val="A2F89D">
              <a:alpha val="40000"/>
            </a:srgb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1" name="Freeform 323">
            <a:extLst>
              <a:ext uri="{FF2B5EF4-FFF2-40B4-BE49-F238E27FC236}">
                <a16:creationId xmlns:a16="http://schemas.microsoft.com/office/drawing/2014/main" id="{48131301-40A4-B7E9-02B0-496604100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699" y="0"/>
            <a:ext cx="1707759" cy="985970"/>
          </a:xfrm>
          <a:custGeom>
            <a:avLst/>
            <a:gdLst/>
            <a:ahLst/>
            <a:cxnLst/>
            <a:rect l="0" t="0" r="r" b="b"/>
            <a:pathLst>
              <a:path w="301401" h="174013">
                <a:moveTo>
                  <a:pt x="0" y="174013"/>
                </a:moveTo>
                <a:lnTo>
                  <a:pt x="3" y="0"/>
                </a:lnTo>
                <a:lnTo>
                  <a:pt x="301401" y="0"/>
                </a:lnTo>
                <a:lnTo>
                  <a:pt x="0" y="174013"/>
                </a:lnTo>
                <a:close/>
              </a:path>
            </a:pathLst>
          </a:custGeom>
          <a:solidFill>
            <a:srgbClr val="59E3A8">
              <a:alpha val="40000"/>
            </a:srgb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62" name="Объект 2">
            <a:extLst>
              <a:ext uri="{FF2B5EF4-FFF2-40B4-BE49-F238E27FC236}">
                <a16:creationId xmlns:a16="http://schemas.microsoft.com/office/drawing/2014/main" id="{DB8CE0BB-9A07-3D8B-E479-4E30E0FD2769}"/>
              </a:ext>
            </a:extLst>
          </p:cNvPr>
          <p:cNvSpPr txBox="1">
            <a:spLocks/>
          </p:cNvSpPr>
          <p:nvPr/>
        </p:nvSpPr>
        <p:spPr>
          <a:xfrm>
            <a:off x="3506327" y="1185847"/>
            <a:ext cx="8201932" cy="937275"/>
          </a:xfrm>
          <a:prstGeom prst="rect">
            <a:avLst/>
          </a:prstGeom>
        </p:spPr>
        <p:txBody>
          <a:bodyPr vert="horz" lIns="45720" tIns="22860" rIns="45720" bIns="228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1400" dirty="0">
                <a:latin typeface="Fira Sans Condensed Light" panose="020B0403050000020004" pitchFamily="34" charset="0"/>
              </a:rPr>
              <a:t>IGA </a:t>
            </a:r>
            <a:r>
              <a:rPr lang="en-US" sz="1200" dirty="0">
                <a:latin typeface="Fira Sans Condensed Light" panose="020B0403050000020004" pitchFamily="34" charset="0"/>
              </a:rPr>
              <a:t>Technologies </a:t>
            </a:r>
            <a:r>
              <a:rPr lang="ru-RU" sz="1200" dirty="0">
                <a:latin typeface="Fira Sans Condensed Light" panose="020B0403050000020004" pitchFamily="34" charset="0"/>
              </a:rPr>
              <a:t>– группа компаний </a:t>
            </a:r>
            <a:r>
              <a:rPr lang="ru-RU" sz="1200" dirty="0">
                <a:solidFill>
                  <a:srgbClr val="2F343D"/>
                </a:solidFill>
                <a:latin typeface="Fira Sans Condensed Light" panose="020B0403050000020004" pitchFamily="34" charset="0"/>
              </a:rPr>
              <a:t>которые оказывают профессиональные услуги в области цифровых технологий для реального сектора экономики</a:t>
            </a:r>
            <a:r>
              <a:rPr lang="ru-RU" sz="1200" dirty="0">
                <a:latin typeface="Fira Sans Condensed Light" panose="020B0403050000020004" pitchFamily="34" charset="0"/>
              </a:rPr>
              <a:t>, разработчик программного комплекса </a:t>
            </a:r>
            <a:r>
              <a:rPr lang="en-US" sz="1200" dirty="0">
                <a:latin typeface="Fira Sans Condensed Light" panose="020B0403050000020004" pitchFamily="34" charset="0"/>
              </a:rPr>
              <a:t>POWERGUIDE</a:t>
            </a:r>
            <a:r>
              <a:rPr lang="ru-RU" sz="1200" dirty="0">
                <a:latin typeface="Fira Sans Condensed Light" panose="020B0403050000020004" pitchFamily="34" charset="0"/>
              </a:rPr>
              <a:t>. Правообладателем продукта является ООО Ай-Джи-Эй Системы (входит в ГК)</a:t>
            </a:r>
            <a:endParaRPr lang="en-US" sz="1400" dirty="0">
              <a:latin typeface="Fira Sans Condensed Light" panose="020B0403050000020004" pitchFamily="34" charset="0"/>
            </a:endParaRPr>
          </a:p>
        </p:txBody>
      </p:sp>
      <p:sp>
        <p:nvSpPr>
          <p:cNvPr id="82" name="Freeform 325">
            <a:extLst>
              <a:ext uri="{FF2B5EF4-FFF2-40B4-BE49-F238E27FC236}">
                <a16:creationId xmlns:a16="http://schemas.microsoft.com/office/drawing/2014/main" id="{15FCB449-E42D-4AAF-BE44-127A94FCF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29" y="-2464"/>
            <a:ext cx="554270" cy="2214569"/>
          </a:xfrm>
          <a:custGeom>
            <a:avLst/>
            <a:gdLst/>
            <a:ahLst/>
            <a:cxnLst/>
            <a:rect l="0" t="0" r="r" b="b"/>
            <a:pathLst>
              <a:path w="103126" h="348751">
                <a:moveTo>
                  <a:pt x="0" y="348751"/>
                </a:moveTo>
                <a:lnTo>
                  <a:pt x="103126" y="348751"/>
                </a:lnTo>
                <a:lnTo>
                  <a:pt x="103126" y="0"/>
                </a:lnTo>
                <a:lnTo>
                  <a:pt x="0" y="0"/>
                </a:lnTo>
                <a:lnTo>
                  <a:pt x="0" y="34875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3" name="Freeform 326">
            <a:extLst>
              <a:ext uri="{FF2B5EF4-FFF2-40B4-BE49-F238E27FC236}">
                <a16:creationId xmlns:a16="http://schemas.microsoft.com/office/drawing/2014/main" id="{EAB40C2E-B143-40F4-B532-3F667FD01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4" name="Freeform 327">
            <a:extLst>
              <a:ext uri="{FF2B5EF4-FFF2-40B4-BE49-F238E27FC236}">
                <a16:creationId xmlns:a16="http://schemas.microsoft.com/office/drawing/2014/main" id="{2EDAFB08-14E7-472B-930F-69A253EE6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761852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5" name="Freeform 328">
            <a:extLst>
              <a:ext uri="{FF2B5EF4-FFF2-40B4-BE49-F238E27FC236}">
                <a16:creationId xmlns:a16="http://schemas.microsoft.com/office/drawing/2014/main" id="{835F4B15-3AD6-4C72-80F1-62058F1C6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6" name="Freeform 329">
            <a:extLst>
              <a:ext uri="{FF2B5EF4-FFF2-40B4-BE49-F238E27FC236}">
                <a16:creationId xmlns:a16="http://schemas.microsoft.com/office/drawing/2014/main" id="{080C1F14-FD72-4F3D-84C9-8387B1CE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7" name="Freeform 330">
            <a:extLst>
              <a:ext uri="{FF2B5EF4-FFF2-40B4-BE49-F238E27FC236}">
                <a16:creationId xmlns:a16="http://schemas.microsoft.com/office/drawing/2014/main" id="{35049459-A998-4DE4-ABD0-452EDF941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8" name="Freeform 331">
            <a:extLst>
              <a:ext uri="{FF2B5EF4-FFF2-40B4-BE49-F238E27FC236}">
                <a16:creationId xmlns:a16="http://schemas.microsoft.com/office/drawing/2014/main" id="{3905F31F-8F0C-4B6E-8AFE-C386F1493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34" y="1593260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9" name="Freeform 332">
            <a:extLst>
              <a:ext uri="{FF2B5EF4-FFF2-40B4-BE49-F238E27FC236}">
                <a16:creationId xmlns:a16="http://schemas.microsoft.com/office/drawing/2014/main" id="{02358C6A-1E5D-4C39-9C9F-77D415032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77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0" name="Freeform 333">
            <a:extLst>
              <a:ext uri="{FF2B5EF4-FFF2-40B4-BE49-F238E27FC236}">
                <a16:creationId xmlns:a16="http://schemas.microsoft.com/office/drawing/2014/main" id="{6022036B-D7A9-4C00-B59B-F3A370BE5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649451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1" name="Freeform 334">
            <a:extLst>
              <a:ext uri="{FF2B5EF4-FFF2-40B4-BE49-F238E27FC236}">
                <a16:creationId xmlns:a16="http://schemas.microsoft.com/office/drawing/2014/main" id="{C276729C-18DD-4728-BBB7-E8D9F2177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81805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2" name="Freeform 335">
            <a:extLst>
              <a:ext uri="{FF2B5EF4-FFF2-40B4-BE49-F238E27FC236}">
                <a16:creationId xmlns:a16="http://schemas.microsoft.com/office/drawing/2014/main" id="{67150BFA-0A7D-46C4-A84F-F101E09CB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60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3" name="Freeform 336">
            <a:extLst>
              <a:ext uri="{FF2B5EF4-FFF2-40B4-BE49-F238E27FC236}">
                <a16:creationId xmlns:a16="http://schemas.microsoft.com/office/drawing/2014/main" id="{FBD74088-64D9-4886-9AD1-1969022BC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4" name="Freeform 337">
            <a:extLst>
              <a:ext uri="{FF2B5EF4-FFF2-40B4-BE49-F238E27FC236}">
                <a16:creationId xmlns:a16="http://schemas.microsoft.com/office/drawing/2014/main" id="{B21CB889-949A-42CE-9833-21FD384BC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5" name="Freeform 338">
            <a:extLst>
              <a:ext uri="{FF2B5EF4-FFF2-40B4-BE49-F238E27FC236}">
                <a16:creationId xmlns:a16="http://schemas.microsoft.com/office/drawing/2014/main" id="{34065FBE-854F-4FBF-80CC-D0535B1E3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705648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6" name="Freeform 339">
            <a:extLst>
              <a:ext uri="{FF2B5EF4-FFF2-40B4-BE49-F238E27FC236}">
                <a16:creationId xmlns:a16="http://schemas.microsoft.com/office/drawing/2014/main" id="{4EF47C0C-C0C3-4444-A8E8-74FD30417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874247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7" name="Freeform 340">
            <a:extLst>
              <a:ext uri="{FF2B5EF4-FFF2-40B4-BE49-F238E27FC236}">
                <a16:creationId xmlns:a16="http://schemas.microsoft.com/office/drawing/2014/main" id="{25CCF65F-A4D6-41C5-8432-35AAD125D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874247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8" name="Freeform 341">
            <a:extLst>
              <a:ext uri="{FF2B5EF4-FFF2-40B4-BE49-F238E27FC236}">
                <a16:creationId xmlns:a16="http://schemas.microsoft.com/office/drawing/2014/main" id="{25ECCA2C-8312-4350-A3E2-4EA8FC3DB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9" name="Freeform 342">
            <a:extLst>
              <a:ext uri="{FF2B5EF4-FFF2-40B4-BE49-F238E27FC236}">
                <a16:creationId xmlns:a16="http://schemas.microsoft.com/office/drawing/2014/main" id="{1D47B7DB-0A41-4A25-A386-318D9A040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70" y="159326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pic>
        <p:nvPicPr>
          <p:cNvPr id="102" name="Picture 14" descr="АО «Вертолеты России»: финансовые показатели - топ 100 компаний -  Коммерсантъ">
            <a:extLst>
              <a:ext uri="{FF2B5EF4-FFF2-40B4-BE49-F238E27FC236}">
                <a16:creationId xmlns:a16="http://schemas.microsoft.com/office/drawing/2014/main" id="{C530FC5B-2191-4428-B862-A15DC2129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89" y="2513362"/>
            <a:ext cx="1584461" cy="8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Группа НЛМК — Википедия">
            <a:extLst>
              <a:ext uri="{FF2B5EF4-FFF2-40B4-BE49-F238E27FC236}">
                <a16:creationId xmlns:a16="http://schemas.microsoft.com/office/drawing/2014/main" id="{540B7339-98C4-4C3B-8075-3D50C1C01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53" y="5371917"/>
            <a:ext cx="1100387" cy="77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Логотип РусГидро">
            <a:extLst>
              <a:ext uri="{FF2B5EF4-FFF2-40B4-BE49-F238E27FC236}">
                <a16:creationId xmlns:a16="http://schemas.microsoft.com/office/drawing/2014/main" id="{004EBC58-C15B-4F76-9219-BF9844B50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731" y="4310198"/>
            <a:ext cx="1043202" cy="7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2" descr="Логотип Северсталь / Производство / TopLogos.ru">
            <a:extLst>
              <a:ext uri="{FF2B5EF4-FFF2-40B4-BE49-F238E27FC236}">
                <a16:creationId xmlns:a16="http://schemas.microsoft.com/office/drawing/2014/main" id="{F0554B76-6293-4BA4-800A-A3BC96AD7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91" y="5527164"/>
            <a:ext cx="1247274" cy="3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8" descr="Севмаш ПО, АО Производственное объединение Северное машиностроительное  предприятие">
            <a:extLst>
              <a:ext uri="{FF2B5EF4-FFF2-40B4-BE49-F238E27FC236}">
                <a16:creationId xmlns:a16="http://schemas.microsoft.com/office/drawing/2014/main" id="{8FDCBA62-88D3-4210-9440-F5F71675C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059" y="3258663"/>
            <a:ext cx="1053692" cy="76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Научно-производственное объединение Техномаш | АвиаПорт.Ru">
            <a:extLst>
              <a:ext uri="{FF2B5EF4-FFF2-40B4-BE49-F238E27FC236}">
                <a16:creationId xmlns:a16="http://schemas.microsoft.com/office/drawing/2014/main" id="{033E9D8C-30F4-440C-8B94-0675486F7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6" y="2305614"/>
            <a:ext cx="916489" cy="101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Конференции и мероприятия Информационные спутниковые системы (АО «ИИС»  имени академика М.Ф. Решетнёва)">
            <a:extLst>
              <a:ext uri="{FF2B5EF4-FFF2-40B4-BE49-F238E27FC236}">
                <a16:creationId xmlns:a16="http://schemas.microsoft.com/office/drawing/2014/main" id="{983C558F-8171-4B09-A250-2DF3BBEFA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93" y="2482154"/>
            <a:ext cx="928603" cy="6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8" descr="Логотип Sukhoi (Сухой) / Авиация / TopLogos.ru">
            <a:extLst>
              <a:ext uri="{FF2B5EF4-FFF2-40B4-BE49-F238E27FC236}">
                <a16:creationId xmlns:a16="http://schemas.microsoft.com/office/drawing/2014/main" id="{AF7712EC-E229-48BA-9AFF-C2FA20B71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73" y="2684127"/>
            <a:ext cx="1506491" cy="41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ECAR">
            <a:extLst>
              <a:ext uri="{FF2B5EF4-FFF2-40B4-BE49-F238E27FC236}">
                <a16:creationId xmlns:a16="http://schemas.microsoft.com/office/drawing/2014/main" id="{A291560D-35FD-49E7-8FDD-1AC38D069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297" y="2400072"/>
            <a:ext cx="801437" cy="78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Торговая марка №369131 – ЕВРАЗ: владелец торгового знака и другие данные |  РБК Компании">
            <a:extLst>
              <a:ext uri="{FF2B5EF4-FFF2-40B4-BE49-F238E27FC236}">
                <a16:creationId xmlns:a16="http://schemas.microsoft.com/office/drawing/2014/main" id="{E9B21D01-28C9-469B-8417-507F5C1E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372" y="5585845"/>
            <a:ext cx="1060060" cy="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Русал — Википедия">
            <a:extLst>
              <a:ext uri="{FF2B5EF4-FFF2-40B4-BE49-F238E27FC236}">
                <a16:creationId xmlns:a16="http://schemas.microsoft.com/office/drawing/2014/main" id="{BF6E5762-2914-4CBE-B9C5-84D5027BB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5531017"/>
            <a:ext cx="1087372" cy="5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>
            <a:extLst>
              <a:ext uri="{FF2B5EF4-FFF2-40B4-BE49-F238E27FC236}">
                <a16:creationId xmlns:a16="http://schemas.microsoft.com/office/drawing/2014/main" id="{F73E931F-0DDD-4C23-BC48-BA95E6A6F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6" y="4310444"/>
            <a:ext cx="575834" cy="7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>
            <a:extLst>
              <a:ext uri="{FF2B5EF4-FFF2-40B4-BE49-F238E27FC236}">
                <a16:creationId xmlns:a16="http://schemas.microsoft.com/office/drawing/2014/main" id="{98615D6A-884B-423D-9026-1125D617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33" y="3537674"/>
            <a:ext cx="1887417" cy="47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2E66B52A-9E3A-4F26-83CA-C56C0E732F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81052" y="3622586"/>
            <a:ext cx="1249955" cy="331874"/>
          </a:xfrm>
          <a:prstGeom prst="rect">
            <a:avLst/>
          </a:prstGeom>
        </p:spPr>
      </p:pic>
      <p:pic>
        <p:nvPicPr>
          <p:cNvPr id="116" name="Picture 2">
            <a:extLst>
              <a:ext uri="{FF2B5EF4-FFF2-40B4-BE49-F238E27FC236}">
                <a16:creationId xmlns:a16="http://schemas.microsoft.com/office/drawing/2014/main" id="{C7E61E38-A785-42D6-BA7F-AE3FF3D2A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60" y="4335580"/>
            <a:ext cx="1423701" cy="8542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>
            <a:extLst>
              <a:ext uri="{FF2B5EF4-FFF2-40B4-BE49-F238E27FC236}">
                <a16:creationId xmlns:a16="http://schemas.microsoft.com/office/drawing/2014/main" id="{A5EAAAE0-0249-4142-B2B9-F70A95F59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84" y="2731173"/>
            <a:ext cx="2097585" cy="24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0">
            <a:extLst>
              <a:ext uri="{FF2B5EF4-FFF2-40B4-BE49-F238E27FC236}">
                <a16:creationId xmlns:a16="http://schemas.microsoft.com/office/drawing/2014/main" id="{2758D907-6A76-4630-AF33-6060E4D2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649" y="3499370"/>
            <a:ext cx="1435768" cy="5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8">
            <a:extLst>
              <a:ext uri="{FF2B5EF4-FFF2-40B4-BE49-F238E27FC236}">
                <a16:creationId xmlns:a16="http://schemas.microsoft.com/office/drawing/2014/main" id="{6481825C-7195-4A3F-858A-4E010FC8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554" y="4526463"/>
            <a:ext cx="1396707" cy="5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2" descr="Гидропроект — Википедия">
            <a:extLst>
              <a:ext uri="{FF2B5EF4-FFF2-40B4-BE49-F238E27FC236}">
                <a16:creationId xmlns:a16="http://schemas.microsoft.com/office/drawing/2014/main" id="{6E3C74AA-87EE-4EC4-B294-C7B43CD5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31" y="4414742"/>
            <a:ext cx="947826" cy="7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2443A8AE-5EED-46F8-93F1-DA1EE5D33B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96" y="3164321"/>
            <a:ext cx="1161384" cy="1161384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3E2C798-1E98-474E-9109-4E64507A59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692" y="4325705"/>
            <a:ext cx="856720" cy="856720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1C81839E-60D8-43EA-BBBF-A07F5428500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17" y="2525505"/>
            <a:ext cx="672195" cy="672195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9B6C2E46-E4D3-448B-B058-89E6182BBC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129" y="3261285"/>
            <a:ext cx="949411" cy="94941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1A4F6E1C-BBBB-41E4-AAFF-894EB09DB67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00" y="5516842"/>
            <a:ext cx="734653" cy="393040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7BF33E4D-6DF6-4C75-846E-F494FD6D73C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56" y="5369821"/>
            <a:ext cx="914952" cy="609968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1B286FB8-0062-4EE4-B233-64F3F68E91A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34" y="5444783"/>
            <a:ext cx="510269" cy="573111"/>
          </a:xfrm>
          <a:prstGeom prst="rect">
            <a:avLst/>
          </a:prstGeom>
        </p:spPr>
      </p:pic>
      <p:pic>
        <p:nvPicPr>
          <p:cNvPr id="169" name="Рисунок 16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C191D10-6733-43AB-92C0-912D0BD113E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31" y="5568393"/>
            <a:ext cx="1070565" cy="305485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id="{BAB86111-803A-4E28-96AF-F3394F2BA64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104" y="4145685"/>
            <a:ext cx="1061951" cy="1061951"/>
          </a:xfrm>
          <a:prstGeom prst="rect">
            <a:avLst/>
          </a:prstGeom>
        </p:spPr>
      </p:pic>
      <p:pic>
        <p:nvPicPr>
          <p:cNvPr id="171" name="Picture 4" descr="Логотип ММК / Энергетика и ресурсы / TopLogos.ru">
            <a:extLst>
              <a:ext uri="{FF2B5EF4-FFF2-40B4-BE49-F238E27FC236}">
                <a16:creationId xmlns:a16="http://schemas.microsoft.com/office/drawing/2014/main" id="{08473AFD-A987-4DBF-97D3-FB304085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561" y="5451907"/>
            <a:ext cx="614202" cy="49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03926AAC-A407-4295-A448-1A90715A70C4}"/>
              </a:ext>
            </a:extLst>
          </p:cNvPr>
          <p:cNvSpPr txBox="1"/>
          <p:nvPr/>
        </p:nvSpPr>
        <p:spPr>
          <a:xfrm>
            <a:off x="3085513" y="2164922"/>
            <a:ext cx="6094476" cy="382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>
                <a:latin typeface="Fira Sans Condensed "/>
              </a:rPr>
              <a:t>ПРОЕКТНЫЙ ОПЫТ</a:t>
            </a:r>
            <a:r>
              <a:rPr lang="en-US" sz="1400" b="1" dirty="0">
                <a:latin typeface="Fira Sans Condensed "/>
              </a:rPr>
              <a:t> IGA TECHNOLOGIES</a:t>
            </a:r>
            <a:endParaRPr lang="ru-RU" sz="1400" b="1" dirty="0">
              <a:latin typeface="Fira Sans Condensed 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2A8601-2F50-4208-8B08-F023C3D3B331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742" y="317357"/>
            <a:ext cx="1721021" cy="7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8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347"/>
    </mc:Choice>
    <mc:Fallback xmlns="">
      <p:transition advTm="734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1">
            <a:extLst>
              <a:ext uri="{FF2B5EF4-FFF2-40B4-BE49-F238E27FC236}">
                <a16:creationId xmlns:a16="http://schemas.microsoft.com/office/drawing/2014/main" id="{B43D589F-C885-417D-8ACC-CD1FFD583615}"/>
              </a:ext>
            </a:extLst>
          </p:cNvPr>
          <p:cNvSpPr txBox="1">
            <a:spLocks/>
          </p:cNvSpPr>
          <p:nvPr/>
        </p:nvSpPr>
        <p:spPr>
          <a:xfrm>
            <a:off x="5241390" y="1858667"/>
            <a:ext cx="1734167" cy="7049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Fira Sans Condensed" panose="020B0503050000020004" pitchFamily="34" charset="0"/>
              </a:rPr>
              <a:t>POWERGUIDE INSTRUCTIONS</a:t>
            </a:r>
            <a:endParaRPr lang="ru-RU" sz="1800" dirty="0">
              <a:solidFill>
                <a:schemeClr val="bg1">
                  <a:lumMod val="50000"/>
                </a:schemeClr>
              </a:solidFill>
              <a:latin typeface="Fira Sans Condensed" panose="020B0503050000020004" pitchFamily="34" charset="0"/>
            </a:endParaRPr>
          </a:p>
        </p:txBody>
      </p:sp>
      <p:sp>
        <p:nvSpPr>
          <p:cNvPr id="89" name="Заголовок 1">
            <a:extLst>
              <a:ext uri="{FF2B5EF4-FFF2-40B4-BE49-F238E27FC236}">
                <a16:creationId xmlns:a16="http://schemas.microsoft.com/office/drawing/2014/main" id="{F3F2B209-8E16-4769-BBAD-BC324D973FB4}"/>
              </a:ext>
            </a:extLst>
          </p:cNvPr>
          <p:cNvSpPr txBox="1">
            <a:spLocks/>
          </p:cNvSpPr>
          <p:nvPr/>
        </p:nvSpPr>
        <p:spPr>
          <a:xfrm>
            <a:off x="1665746" y="1858666"/>
            <a:ext cx="1709411" cy="7049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1800" dirty="0">
                <a:solidFill>
                  <a:srgbClr val="44B5D0"/>
                </a:solidFill>
                <a:latin typeface="Fira Sans Condensed" panose="020B0503050000020004" pitchFamily="34" charset="0"/>
              </a:rPr>
              <a:t>POWERGUIDE CATALOGS</a:t>
            </a:r>
            <a:endParaRPr lang="ru-RU" sz="1800" dirty="0">
              <a:solidFill>
                <a:srgbClr val="44B5D0"/>
              </a:solidFill>
              <a:latin typeface="Fira Sans Condensed" panose="020B05030500000200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E437846-F5DA-4B77-869F-F9E25A55B06B}"/>
              </a:ext>
            </a:extLst>
          </p:cNvPr>
          <p:cNvSpPr txBox="1"/>
          <p:nvPr/>
        </p:nvSpPr>
        <p:spPr>
          <a:xfrm>
            <a:off x="1261174" y="2734375"/>
            <a:ext cx="2535274" cy="144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>
                <a:latin typeface="Fira Sans Condensed" panose="020B0503050000020004" pitchFamily="34" charset="0"/>
              </a:rPr>
              <a:t>Программный комплекс для разработки электронных каталогов изделий (</a:t>
            </a:r>
            <a:r>
              <a:rPr lang="ru-RU" sz="1200" b="1" dirty="0">
                <a:latin typeface="Fira Sans Condensed" panose="020B0503050000020004" pitchFamily="34" charset="0"/>
              </a:rPr>
              <a:t>ЭКИ</a:t>
            </a:r>
            <a:r>
              <a:rPr lang="ru-RU" sz="1200" dirty="0">
                <a:latin typeface="Fira Sans Condensed" panose="020B0503050000020004" pitchFamily="34" charset="0"/>
              </a:rPr>
              <a:t>), разработки Технических иллюстраций и документации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B4FB105-50D9-4956-9B99-39ECFCC211E3}"/>
              </a:ext>
            </a:extLst>
          </p:cNvPr>
          <p:cNvSpPr txBox="1"/>
          <p:nvPr/>
        </p:nvSpPr>
        <p:spPr>
          <a:xfrm>
            <a:off x="4828363" y="2725768"/>
            <a:ext cx="2535274" cy="117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Fira Sans Condensed" panose="020B0503050000020004" pitchFamily="34" charset="0"/>
              </a:rPr>
              <a:t>Программный комплекс для разработки интерактивных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Fira Sans Condensed" panose="020B0503050000020004" pitchFamily="34" charset="0"/>
              </a:rPr>
              <a:t>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Fira Sans Condensed" panose="020B0503050000020004" pitchFamily="34" charset="0"/>
              </a:rPr>
              <a:t>электронно-технических руководств и инструкций (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Fira Sans Condensed" panose="020B0503050000020004" pitchFamily="34" charset="0"/>
              </a:rPr>
              <a:t>ИЭТР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Fira Sans Condensed" panose="020B0503050000020004" pitchFamily="34" charset="0"/>
              </a:rPr>
              <a:t>)</a:t>
            </a:r>
          </a:p>
        </p:txBody>
      </p:sp>
      <p:sp>
        <p:nvSpPr>
          <p:cNvPr id="94" name="Заголовок 1">
            <a:extLst>
              <a:ext uri="{FF2B5EF4-FFF2-40B4-BE49-F238E27FC236}">
                <a16:creationId xmlns:a16="http://schemas.microsoft.com/office/drawing/2014/main" id="{F423C18B-2897-4FF1-889D-FF6D6310B929}"/>
              </a:ext>
            </a:extLst>
          </p:cNvPr>
          <p:cNvSpPr txBox="1">
            <a:spLocks/>
          </p:cNvSpPr>
          <p:nvPr/>
        </p:nvSpPr>
        <p:spPr>
          <a:xfrm>
            <a:off x="8909327" y="1858666"/>
            <a:ext cx="1709411" cy="6789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Fira Sans Condensed" panose="020B0503050000020004" pitchFamily="34" charset="0"/>
              </a:rPr>
              <a:t>POWERGUIDE INTEGRATIONS</a:t>
            </a:r>
            <a:endParaRPr lang="ru-RU" sz="1800" dirty="0">
              <a:solidFill>
                <a:schemeClr val="bg1">
                  <a:lumMod val="50000"/>
                </a:schemeClr>
              </a:solidFill>
              <a:latin typeface="Fira Sans Condensed" panose="020B05030500000200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FA3E49C-427A-49DE-A424-3DD3FF617272}"/>
              </a:ext>
            </a:extLst>
          </p:cNvPr>
          <p:cNvSpPr txBox="1"/>
          <p:nvPr/>
        </p:nvSpPr>
        <p:spPr>
          <a:xfrm>
            <a:off x="8505769" y="2725767"/>
            <a:ext cx="2535274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Fira Sans Condensed" panose="020B0503050000020004" pitchFamily="34" charset="0"/>
              </a:rPr>
              <a:t>Внутренний модуль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Fira Sans Condensed" panose="020B0503050000020004" pitchFamily="34" charset="0"/>
              </a:rPr>
              <a:t>для разработки интеграции данных со сторонними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Fira Sans Condensed" panose="020B0503050000020004" pitchFamily="34" charset="0"/>
              </a:rPr>
              <a:t>PLM, ERP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Fira Sans Condensed" panose="020B0503050000020004" pitchFamily="34" charset="0"/>
              </a:rPr>
              <a:t>и др. системами</a:t>
            </a: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4451DC28-B42D-4020-AD83-0C34A7218838}"/>
              </a:ext>
            </a:extLst>
          </p:cNvPr>
          <p:cNvSpPr/>
          <p:nvPr/>
        </p:nvSpPr>
        <p:spPr>
          <a:xfrm>
            <a:off x="5989245" y="1339211"/>
            <a:ext cx="419915" cy="391361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Fira Sans Condensed" panose="020B0503050000020004" pitchFamily="34" charset="0"/>
              </a:rPr>
              <a:t>2</a:t>
            </a:r>
            <a:endParaRPr lang="ru-RU" sz="2400" dirty="0">
              <a:solidFill>
                <a:schemeClr val="bg1">
                  <a:lumMod val="65000"/>
                </a:schemeClr>
              </a:solidFill>
              <a:latin typeface="Fira Sans Condensed" panose="020B0503050000020004" pitchFamily="34" charset="0"/>
            </a:endParaRPr>
          </a:p>
        </p:txBody>
      </p:sp>
      <p:sp>
        <p:nvSpPr>
          <p:cNvPr id="103" name="Овал 102">
            <a:extLst>
              <a:ext uri="{FF2B5EF4-FFF2-40B4-BE49-F238E27FC236}">
                <a16:creationId xmlns:a16="http://schemas.microsoft.com/office/drawing/2014/main" id="{E3AB7146-EFDB-4E6E-B788-000146901EB4}"/>
              </a:ext>
            </a:extLst>
          </p:cNvPr>
          <p:cNvSpPr/>
          <p:nvPr/>
        </p:nvSpPr>
        <p:spPr>
          <a:xfrm>
            <a:off x="2316000" y="1341873"/>
            <a:ext cx="419915" cy="391361"/>
          </a:xfrm>
          <a:prstGeom prst="ellipse">
            <a:avLst/>
          </a:prstGeom>
          <a:noFill/>
          <a:ln w="9525" cap="flat" cmpd="sng" algn="ctr">
            <a:solidFill>
              <a:srgbClr val="44B5D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44B5D0"/>
                </a:solidFill>
                <a:latin typeface="Fira Sans Condensed" panose="020B0503050000020004" pitchFamily="34" charset="0"/>
              </a:rPr>
              <a:t>1</a:t>
            </a:r>
            <a:endParaRPr lang="ru-RU" sz="2400" b="1" dirty="0">
              <a:solidFill>
                <a:srgbClr val="44B5D0"/>
              </a:solidFill>
              <a:latin typeface="Fira Sans Condensed" panose="020B0503050000020004" pitchFamily="34" charset="0"/>
            </a:endParaRP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024A72F7-F725-4E76-9D5C-FDD79071FC04}"/>
              </a:ext>
            </a:extLst>
          </p:cNvPr>
          <p:cNvSpPr/>
          <p:nvPr/>
        </p:nvSpPr>
        <p:spPr>
          <a:xfrm>
            <a:off x="9603852" y="1337947"/>
            <a:ext cx="419915" cy="391361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>
                    <a:lumMod val="65000"/>
                  </a:schemeClr>
                </a:solidFill>
                <a:latin typeface="Fira Sans Condensed" panose="020B0503050000020004" pitchFamily="34" charset="0"/>
              </a:rPr>
              <a:t>3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357897-D264-4507-844D-8AB99582E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32" y="4423818"/>
            <a:ext cx="2822061" cy="1587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103BB41-C215-492F-B0EA-4032404A3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172" y="4362489"/>
            <a:ext cx="2535275" cy="166722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7DEEE7F-53E3-4EC8-918B-EA13BD69A0A2}"/>
              </a:ext>
            </a:extLst>
          </p:cNvPr>
          <p:cNvSpPr/>
          <p:nvPr/>
        </p:nvSpPr>
        <p:spPr>
          <a:xfrm>
            <a:off x="1024348" y="2505775"/>
            <a:ext cx="3129275" cy="3656900"/>
          </a:xfrm>
          <a:prstGeom prst="rect">
            <a:avLst/>
          </a:prstGeom>
          <a:noFill/>
          <a:ln w="9525" cap="flat" cmpd="sng" algn="ctr">
            <a:solidFill>
              <a:srgbClr val="44B5D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 sz="900" dirty="0">
              <a:ln>
                <a:solidFill>
                  <a:srgbClr val="59E3A8"/>
                </a:solidFill>
              </a:ln>
              <a:noFill/>
            </a:endParaRP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EB5BA0E1-A65A-4777-99AD-6C276A36BA9B}"/>
              </a:ext>
            </a:extLst>
          </p:cNvPr>
          <p:cNvSpPr/>
          <p:nvPr/>
        </p:nvSpPr>
        <p:spPr>
          <a:xfrm>
            <a:off x="4634566" y="2505775"/>
            <a:ext cx="3129275" cy="3656900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 sz="900" dirty="0">
              <a:ln>
                <a:solidFill>
                  <a:srgbClr val="59E3A8"/>
                </a:solidFill>
              </a:ln>
              <a:noFill/>
            </a:endParaRP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D8E24DD8-69D7-4DBA-95CC-52D140631215}"/>
              </a:ext>
            </a:extLst>
          </p:cNvPr>
          <p:cNvSpPr/>
          <p:nvPr/>
        </p:nvSpPr>
        <p:spPr>
          <a:xfrm>
            <a:off x="8213353" y="2505775"/>
            <a:ext cx="3129275" cy="3656900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 sz="900" dirty="0">
              <a:ln>
                <a:solidFill>
                  <a:srgbClr val="59E3A8"/>
                </a:solidFill>
              </a:ln>
              <a:noFill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89943BE-BE52-4E33-A93C-6973FF642E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86" y="4440933"/>
            <a:ext cx="2791633" cy="157029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D52469B8-EA1A-442C-9CA9-2D5965C09B33}"/>
              </a:ext>
            </a:extLst>
          </p:cNvPr>
          <p:cNvSpPr txBox="1">
            <a:spLocks/>
          </p:cNvSpPr>
          <p:nvPr/>
        </p:nvSpPr>
        <p:spPr>
          <a:xfrm>
            <a:off x="4120961" y="669565"/>
            <a:ext cx="4114201" cy="2664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ru-RU" sz="1800" dirty="0">
                <a:latin typeface="Fira Sans Condensed" panose="020B0503050000020004" pitchFamily="34" charset="0"/>
              </a:rPr>
              <a:t>СТРУКТУРА ПРОДУКТОВ </a:t>
            </a:r>
            <a:r>
              <a:rPr lang="en-US" sz="1800" dirty="0">
                <a:latin typeface="Fira Sans Condensed" panose="020B0503050000020004" pitchFamily="34" charset="0"/>
              </a:rPr>
              <a:t>POWERGUIDE</a:t>
            </a:r>
            <a:endParaRPr lang="en-US" sz="1800" kern="2" dirty="0">
              <a:latin typeface="Fira Sans Condensed" panose="020B0503050000020004" pitchFamily="34" charset="0"/>
            </a:endParaRPr>
          </a:p>
        </p:txBody>
      </p:sp>
      <p:sp>
        <p:nvSpPr>
          <p:cNvPr id="39" name="Freeform 325">
            <a:extLst>
              <a:ext uri="{FF2B5EF4-FFF2-40B4-BE49-F238E27FC236}">
                <a16:creationId xmlns:a16="http://schemas.microsoft.com/office/drawing/2014/main" id="{65FAAD06-C9E1-492D-8418-72DF9C60E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29" y="-2464"/>
            <a:ext cx="554270" cy="2214569"/>
          </a:xfrm>
          <a:custGeom>
            <a:avLst/>
            <a:gdLst/>
            <a:ahLst/>
            <a:cxnLst/>
            <a:rect l="0" t="0" r="r" b="b"/>
            <a:pathLst>
              <a:path w="103126" h="348751">
                <a:moveTo>
                  <a:pt x="0" y="348751"/>
                </a:moveTo>
                <a:lnTo>
                  <a:pt x="103126" y="348751"/>
                </a:lnTo>
                <a:lnTo>
                  <a:pt x="103126" y="0"/>
                </a:lnTo>
                <a:lnTo>
                  <a:pt x="0" y="0"/>
                </a:lnTo>
                <a:lnTo>
                  <a:pt x="0" y="34875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0" name="Freeform 326">
            <a:extLst>
              <a:ext uri="{FF2B5EF4-FFF2-40B4-BE49-F238E27FC236}">
                <a16:creationId xmlns:a16="http://schemas.microsoft.com/office/drawing/2014/main" id="{AF5CB604-C34A-4225-ACAA-35238362D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1" name="Freeform 327">
            <a:extLst>
              <a:ext uri="{FF2B5EF4-FFF2-40B4-BE49-F238E27FC236}">
                <a16:creationId xmlns:a16="http://schemas.microsoft.com/office/drawing/2014/main" id="{5A9094ED-91CB-4EC9-9F7C-43A217BBC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761852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2" name="Freeform 328">
            <a:extLst>
              <a:ext uri="{FF2B5EF4-FFF2-40B4-BE49-F238E27FC236}">
                <a16:creationId xmlns:a16="http://schemas.microsoft.com/office/drawing/2014/main" id="{FD83EA6F-A632-4335-A09C-195A668FA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3" name="Freeform 329">
            <a:extLst>
              <a:ext uri="{FF2B5EF4-FFF2-40B4-BE49-F238E27FC236}">
                <a16:creationId xmlns:a16="http://schemas.microsoft.com/office/drawing/2014/main" id="{19FE71B4-8BCC-4112-9C0B-F07F91821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4" name="Freeform 330">
            <a:extLst>
              <a:ext uri="{FF2B5EF4-FFF2-40B4-BE49-F238E27FC236}">
                <a16:creationId xmlns:a16="http://schemas.microsoft.com/office/drawing/2014/main" id="{BF974EA9-5F05-4DDD-BA92-89B167271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5" name="Freeform 331">
            <a:extLst>
              <a:ext uri="{FF2B5EF4-FFF2-40B4-BE49-F238E27FC236}">
                <a16:creationId xmlns:a16="http://schemas.microsoft.com/office/drawing/2014/main" id="{027BF7E7-04B9-42E9-B283-0E02F0806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34" y="1593260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6" name="Freeform 332">
            <a:extLst>
              <a:ext uri="{FF2B5EF4-FFF2-40B4-BE49-F238E27FC236}">
                <a16:creationId xmlns:a16="http://schemas.microsoft.com/office/drawing/2014/main" id="{04EE39A1-7A8A-4E56-9FF3-D6AA36691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77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7" name="Freeform 333">
            <a:extLst>
              <a:ext uri="{FF2B5EF4-FFF2-40B4-BE49-F238E27FC236}">
                <a16:creationId xmlns:a16="http://schemas.microsoft.com/office/drawing/2014/main" id="{7C813D4A-BB85-4FB0-8FE0-A37958B6E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649451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8" name="Freeform 334">
            <a:extLst>
              <a:ext uri="{FF2B5EF4-FFF2-40B4-BE49-F238E27FC236}">
                <a16:creationId xmlns:a16="http://schemas.microsoft.com/office/drawing/2014/main" id="{DCF314A6-9158-4258-B24A-53580E98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81805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9" name="Freeform 335">
            <a:extLst>
              <a:ext uri="{FF2B5EF4-FFF2-40B4-BE49-F238E27FC236}">
                <a16:creationId xmlns:a16="http://schemas.microsoft.com/office/drawing/2014/main" id="{2E89BB07-88DD-4780-BD87-1F96FCB77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60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0" name="Freeform 336">
            <a:extLst>
              <a:ext uri="{FF2B5EF4-FFF2-40B4-BE49-F238E27FC236}">
                <a16:creationId xmlns:a16="http://schemas.microsoft.com/office/drawing/2014/main" id="{B459F2AE-D31C-4CB2-922A-2724E6C4F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1" name="Freeform 337">
            <a:extLst>
              <a:ext uri="{FF2B5EF4-FFF2-40B4-BE49-F238E27FC236}">
                <a16:creationId xmlns:a16="http://schemas.microsoft.com/office/drawing/2014/main" id="{FD391F98-9D0C-4D45-BEC6-9189E219F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2" name="Freeform 338">
            <a:extLst>
              <a:ext uri="{FF2B5EF4-FFF2-40B4-BE49-F238E27FC236}">
                <a16:creationId xmlns:a16="http://schemas.microsoft.com/office/drawing/2014/main" id="{FA45F696-98BD-4C0A-BBE4-66D69583F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705648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3" name="Freeform 339">
            <a:extLst>
              <a:ext uri="{FF2B5EF4-FFF2-40B4-BE49-F238E27FC236}">
                <a16:creationId xmlns:a16="http://schemas.microsoft.com/office/drawing/2014/main" id="{A46CA528-4033-4597-A0EF-EAB4AC35E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874247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4" name="Freeform 340">
            <a:extLst>
              <a:ext uri="{FF2B5EF4-FFF2-40B4-BE49-F238E27FC236}">
                <a16:creationId xmlns:a16="http://schemas.microsoft.com/office/drawing/2014/main" id="{6706923A-4946-4F91-A3C3-3A2FA598A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874247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5" name="Freeform 341">
            <a:extLst>
              <a:ext uri="{FF2B5EF4-FFF2-40B4-BE49-F238E27FC236}">
                <a16:creationId xmlns:a16="http://schemas.microsoft.com/office/drawing/2014/main" id="{F0E64826-9BDD-47C1-9286-398089493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9" name="Freeform 342">
            <a:extLst>
              <a:ext uri="{FF2B5EF4-FFF2-40B4-BE49-F238E27FC236}">
                <a16:creationId xmlns:a16="http://schemas.microsoft.com/office/drawing/2014/main" id="{F227464B-C8EC-4A0F-8975-F16F5A4CE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70" y="159326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0" name="Freeform 304">
            <a:extLst>
              <a:ext uri="{FF2B5EF4-FFF2-40B4-BE49-F238E27FC236}">
                <a16:creationId xmlns:a16="http://schemas.microsoft.com/office/drawing/2014/main" id="{76DC7A7D-0D29-49E8-84C8-188C1DC0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274" y="383388"/>
            <a:ext cx="211411" cy="200711"/>
          </a:xfrm>
          <a:custGeom>
            <a:avLst/>
            <a:gdLst/>
            <a:ahLst/>
            <a:cxnLst/>
            <a:rect l="0" t="0" r="r" b="b"/>
            <a:pathLst>
              <a:path w="33294" h="31609">
                <a:moveTo>
                  <a:pt x="7766" y="19875"/>
                </a:moveTo>
                <a:lnTo>
                  <a:pt x="7766" y="10609"/>
                </a:lnTo>
                <a:cubicBezTo>
                  <a:pt x="7766" y="10565"/>
                  <a:pt x="7766" y="10534"/>
                  <a:pt x="7766" y="10512"/>
                </a:cubicBezTo>
                <a:cubicBezTo>
                  <a:pt x="7766" y="9021"/>
                  <a:pt x="8600" y="6959"/>
                  <a:pt x="12347" y="6959"/>
                </a:cubicBezTo>
                <a:lnTo>
                  <a:pt x="20947" y="6959"/>
                </a:lnTo>
                <a:cubicBezTo>
                  <a:pt x="24694" y="6959"/>
                  <a:pt x="25525" y="9021"/>
                  <a:pt x="25525" y="10512"/>
                </a:cubicBezTo>
                <a:cubicBezTo>
                  <a:pt x="25525" y="10975"/>
                  <a:pt x="25528" y="15231"/>
                  <a:pt x="25528" y="19875"/>
                </a:cubicBezTo>
                <a:lnTo>
                  <a:pt x="7766" y="19875"/>
                </a:lnTo>
                <a:close/>
                <a:moveTo>
                  <a:pt x="33222" y="7415"/>
                </a:moveTo>
                <a:cubicBezTo>
                  <a:pt x="33141" y="2550"/>
                  <a:pt x="28197" y="0"/>
                  <a:pt x="19891" y="0"/>
                </a:cubicBezTo>
                <a:lnTo>
                  <a:pt x="13400" y="0"/>
                </a:lnTo>
                <a:cubicBezTo>
                  <a:pt x="5097" y="0"/>
                  <a:pt x="150" y="2550"/>
                  <a:pt x="72" y="7415"/>
                </a:cubicBezTo>
                <a:lnTo>
                  <a:pt x="0" y="10512"/>
                </a:lnTo>
                <a:lnTo>
                  <a:pt x="0" y="31609"/>
                </a:lnTo>
                <a:lnTo>
                  <a:pt x="7766" y="31609"/>
                </a:lnTo>
                <a:cubicBezTo>
                  <a:pt x="7766" y="31609"/>
                  <a:pt x="7769" y="28343"/>
                  <a:pt x="7769" y="25409"/>
                </a:cubicBezTo>
                <a:lnTo>
                  <a:pt x="25532" y="25409"/>
                </a:lnTo>
                <a:cubicBezTo>
                  <a:pt x="25532" y="28818"/>
                  <a:pt x="25532" y="31609"/>
                  <a:pt x="25532" y="31609"/>
                </a:cubicBezTo>
                <a:lnTo>
                  <a:pt x="33291" y="31609"/>
                </a:lnTo>
                <a:lnTo>
                  <a:pt x="33291" y="10512"/>
                </a:lnTo>
                <a:lnTo>
                  <a:pt x="33294" y="10512"/>
                </a:lnTo>
                <a:lnTo>
                  <a:pt x="33222" y="74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2" name="Freeform 305">
            <a:extLst>
              <a:ext uri="{FF2B5EF4-FFF2-40B4-BE49-F238E27FC236}">
                <a16:creationId xmlns:a16="http://schemas.microsoft.com/office/drawing/2014/main" id="{4A59E0A9-E59C-4458-8CBE-E5A2C0774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7412" y="633552"/>
            <a:ext cx="45022" cy="49784"/>
          </a:xfrm>
          <a:custGeom>
            <a:avLst/>
            <a:gdLst/>
            <a:ahLst/>
            <a:cxnLst/>
            <a:rect l="0" t="0" r="r" b="b"/>
            <a:pathLst>
              <a:path w="7090" h="7840">
                <a:moveTo>
                  <a:pt x="7090" y="0"/>
                </a:moveTo>
                <a:lnTo>
                  <a:pt x="0" y="0"/>
                </a:lnTo>
                <a:lnTo>
                  <a:pt x="0" y="1734"/>
                </a:lnTo>
                <a:lnTo>
                  <a:pt x="2578" y="1734"/>
                </a:lnTo>
                <a:lnTo>
                  <a:pt x="2578" y="7840"/>
                </a:lnTo>
                <a:lnTo>
                  <a:pt x="4509" y="7840"/>
                </a:lnTo>
                <a:lnTo>
                  <a:pt x="4509" y="1734"/>
                </a:lnTo>
                <a:lnTo>
                  <a:pt x="7090" y="1734"/>
                </a:lnTo>
                <a:lnTo>
                  <a:pt x="709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3" name="Freeform 306">
            <a:extLst>
              <a:ext uri="{FF2B5EF4-FFF2-40B4-BE49-F238E27FC236}">
                <a16:creationId xmlns:a16="http://schemas.microsoft.com/office/drawing/2014/main" id="{EB3AFD2F-A0E0-4DD2-B5EF-3F558CE4A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4256" y="633552"/>
            <a:ext cx="12281" cy="49784"/>
          </a:xfrm>
          <a:custGeom>
            <a:avLst/>
            <a:gdLst/>
            <a:ahLst/>
            <a:cxnLst/>
            <a:rect l="0" t="0" r="r" b="b"/>
            <a:pathLst>
              <a:path w="1935" h="7840">
                <a:moveTo>
                  <a:pt x="0" y="7840"/>
                </a:moveTo>
                <a:lnTo>
                  <a:pt x="1935" y="7840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4" name="Freeform 307">
            <a:extLst>
              <a:ext uri="{FF2B5EF4-FFF2-40B4-BE49-F238E27FC236}">
                <a16:creationId xmlns:a16="http://schemas.microsoft.com/office/drawing/2014/main" id="{A8E08C97-0A6E-4B4D-867F-D298F3E22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6612" y="633552"/>
            <a:ext cx="45041" cy="49784"/>
          </a:xfrm>
          <a:custGeom>
            <a:avLst/>
            <a:gdLst/>
            <a:ahLst/>
            <a:cxnLst/>
            <a:rect l="0" t="0" r="r" b="b"/>
            <a:pathLst>
              <a:path w="7094" h="7840">
                <a:moveTo>
                  <a:pt x="7094" y="6106"/>
                </a:moveTo>
                <a:lnTo>
                  <a:pt x="1935" y="610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7094" y="7840"/>
                </a:lnTo>
                <a:lnTo>
                  <a:pt x="7094" y="610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5" name="Freeform 308">
            <a:extLst>
              <a:ext uri="{FF2B5EF4-FFF2-40B4-BE49-F238E27FC236}">
                <a16:creationId xmlns:a16="http://schemas.microsoft.com/office/drawing/2014/main" id="{9CE3E2DD-3089-4AC9-AF88-7630B724E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2050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4009" y="3625"/>
                </a:moveTo>
                <a:lnTo>
                  <a:pt x="4009" y="4971"/>
                </a:lnTo>
                <a:lnTo>
                  <a:pt x="7428" y="4971"/>
                </a:lnTo>
                <a:cubicBezTo>
                  <a:pt x="7428" y="4971"/>
                  <a:pt x="7428" y="5100"/>
                  <a:pt x="7428" y="5221"/>
                </a:cubicBezTo>
                <a:cubicBezTo>
                  <a:pt x="7428" y="5593"/>
                  <a:pt x="7218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5221"/>
                  <a:pt x="1934" y="2784"/>
                  <a:pt x="1934" y="2615"/>
                </a:cubicBez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812" y="2615"/>
                  <a:pt x="9362" y="2615"/>
                  <a:pt x="9362" y="2615"/>
                </a:cubicBezTo>
                <a:lnTo>
                  <a:pt x="9346" y="1846"/>
                </a:lnTo>
                <a:cubicBezTo>
                  <a:pt x="9325" y="634"/>
                  <a:pt x="8093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3" y="7840"/>
                  <a:pt x="9325" y="7203"/>
                  <a:pt x="9346" y="5990"/>
                </a:cubicBezTo>
                <a:lnTo>
                  <a:pt x="9362" y="5221"/>
                </a:lnTo>
                <a:lnTo>
                  <a:pt x="9362" y="3625"/>
                </a:lnTo>
                <a:lnTo>
                  <a:pt x="4009" y="362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6" name="Freeform 309">
            <a:extLst>
              <a:ext uri="{FF2B5EF4-FFF2-40B4-BE49-F238E27FC236}">
                <a16:creationId xmlns:a16="http://schemas.microsoft.com/office/drawing/2014/main" id="{6545747E-28DD-4585-AC27-DF796F4EA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5829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7429" y="5221"/>
                </a:moveTo>
                <a:cubicBezTo>
                  <a:pt x="7429" y="5593"/>
                  <a:pt x="7219" y="6106"/>
                  <a:pt x="6288" y="6106"/>
                </a:cubicBezTo>
                <a:lnTo>
                  <a:pt x="3075" y="6106"/>
                </a:lnTo>
                <a:cubicBezTo>
                  <a:pt x="2141" y="6106"/>
                  <a:pt x="1935" y="5593"/>
                  <a:pt x="1935" y="5221"/>
                </a:cubicBezTo>
                <a:cubicBezTo>
                  <a:pt x="1935" y="4834"/>
                  <a:pt x="1935" y="2615"/>
                  <a:pt x="1935" y="2615"/>
                </a:cubicBezTo>
                <a:cubicBezTo>
                  <a:pt x="1935" y="2246"/>
                  <a:pt x="2141" y="1734"/>
                  <a:pt x="3075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429" y="3040"/>
                  <a:pt x="7429" y="4796"/>
                  <a:pt x="7429" y="5221"/>
                </a:cubicBezTo>
                <a:moveTo>
                  <a:pt x="9363" y="2615"/>
                </a:moveTo>
                <a:lnTo>
                  <a:pt x="9341" y="1846"/>
                </a:lnTo>
                <a:cubicBezTo>
                  <a:pt x="9326" y="634"/>
                  <a:pt x="8094" y="0"/>
                  <a:pt x="6029" y="0"/>
                </a:cubicBezTo>
                <a:lnTo>
                  <a:pt x="3335" y="0"/>
                </a:lnTo>
                <a:cubicBezTo>
                  <a:pt x="1266" y="0"/>
                  <a:pt x="38" y="634"/>
                  <a:pt x="16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6" y="5990"/>
                </a:lnTo>
                <a:cubicBezTo>
                  <a:pt x="38" y="7203"/>
                  <a:pt x="1266" y="7840"/>
                  <a:pt x="3335" y="7840"/>
                </a:cubicBezTo>
                <a:lnTo>
                  <a:pt x="6029" y="7840"/>
                </a:lnTo>
                <a:cubicBezTo>
                  <a:pt x="8094" y="7840"/>
                  <a:pt x="9326" y="7203"/>
                  <a:pt x="9341" y="5990"/>
                </a:cubicBezTo>
                <a:lnTo>
                  <a:pt x="9363" y="5221"/>
                </a:lnTo>
                <a:lnTo>
                  <a:pt x="9363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7" name="Freeform 310">
            <a:extLst>
              <a:ext uri="{FF2B5EF4-FFF2-40B4-BE49-F238E27FC236}">
                <a16:creationId xmlns:a16="http://schemas.microsoft.com/office/drawing/2014/main" id="{F068E30B-798E-4808-9696-E12D8DA3E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0314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7428" y="5221"/>
                </a:moveTo>
                <a:cubicBezTo>
                  <a:pt x="7428" y="5593"/>
                  <a:pt x="7218" y="6106"/>
                  <a:pt x="6290" y="6106"/>
                </a:cubicBez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34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428" y="3040"/>
                  <a:pt x="7428" y="4796"/>
                  <a:pt x="7428" y="5221"/>
                </a:cubicBezTo>
                <a:moveTo>
                  <a:pt x="9362" y="2615"/>
                </a:move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4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62" y="5221"/>
                </a:lnTo>
                <a:lnTo>
                  <a:pt x="9362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8" name="Freeform 311">
            <a:extLst>
              <a:ext uri="{FF2B5EF4-FFF2-40B4-BE49-F238E27FC236}">
                <a16:creationId xmlns:a16="http://schemas.microsoft.com/office/drawing/2014/main" id="{70764B0F-EBE2-44B8-A1E6-1A0B7985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732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6287" y="6106"/>
                </a:move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75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19" y="1734"/>
                  <a:pt x="7428" y="2246"/>
                  <a:pt x="7428" y="2615"/>
                </a:cubicBezTo>
                <a:cubicBezTo>
                  <a:pt x="7812" y="2615"/>
                  <a:pt x="9359" y="2615"/>
                  <a:pt x="9359" y="2615"/>
                </a:cubicBezTo>
                <a:lnTo>
                  <a:pt x="9340" y="1846"/>
                </a:lnTo>
                <a:cubicBezTo>
                  <a:pt x="9322" y="634"/>
                  <a:pt x="8090" y="0"/>
                  <a:pt x="6025" y="0"/>
                </a:cubicBezTo>
                <a:lnTo>
                  <a:pt x="3334" y="0"/>
                </a:lnTo>
                <a:cubicBezTo>
                  <a:pt x="1269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9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2" y="7203"/>
                  <a:pt x="9340" y="5990"/>
                </a:cubicBezTo>
                <a:lnTo>
                  <a:pt x="9359" y="5221"/>
                </a:lnTo>
                <a:cubicBezTo>
                  <a:pt x="9359" y="5221"/>
                  <a:pt x="7812" y="5221"/>
                  <a:pt x="7428" y="5221"/>
                </a:cubicBezTo>
                <a:cubicBezTo>
                  <a:pt x="7428" y="5593"/>
                  <a:pt x="7219" y="6106"/>
                  <a:pt x="6287" y="610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9" name="Freeform 312">
            <a:extLst>
              <a:ext uri="{FF2B5EF4-FFF2-40B4-BE49-F238E27FC236}">
                <a16:creationId xmlns:a16="http://schemas.microsoft.com/office/drawing/2014/main" id="{8ECBDED0-5A09-4DA2-9F90-3CC485D33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642" y="633552"/>
            <a:ext cx="60522" cy="49784"/>
          </a:xfrm>
          <a:custGeom>
            <a:avLst/>
            <a:gdLst/>
            <a:ahLst/>
            <a:cxnLst/>
            <a:rect l="0" t="0" r="r" b="b"/>
            <a:pathLst>
              <a:path w="9531" h="7840">
                <a:moveTo>
                  <a:pt x="7600" y="0"/>
                </a:moveTo>
                <a:lnTo>
                  <a:pt x="7600" y="5740"/>
                </a:lnTo>
                <a:cubicBezTo>
                  <a:pt x="7081" y="5081"/>
                  <a:pt x="3128" y="956"/>
                  <a:pt x="2772" y="506"/>
                </a:cubicBezTo>
                <a:cubicBezTo>
                  <a:pt x="2443" y="93"/>
                  <a:pt x="2100" y="0"/>
                  <a:pt x="1934" y="0"/>
                </a:cubicBezTo>
                <a:lnTo>
                  <a:pt x="0" y="0"/>
                </a:lnTo>
                <a:lnTo>
                  <a:pt x="0" y="7840"/>
                </a:lnTo>
                <a:lnTo>
                  <a:pt x="1934" y="7840"/>
                </a:lnTo>
                <a:lnTo>
                  <a:pt x="1934" y="2096"/>
                </a:lnTo>
                <a:cubicBezTo>
                  <a:pt x="2450" y="2759"/>
                  <a:pt x="6403" y="6884"/>
                  <a:pt x="6759" y="7331"/>
                </a:cubicBezTo>
                <a:cubicBezTo>
                  <a:pt x="7090" y="7746"/>
                  <a:pt x="7431" y="7840"/>
                  <a:pt x="7600" y="7840"/>
                </a:cubicBezTo>
                <a:lnTo>
                  <a:pt x="9531" y="7840"/>
                </a:lnTo>
                <a:lnTo>
                  <a:pt x="9531" y="0"/>
                </a:lnTo>
                <a:lnTo>
                  <a:pt x="760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0" name="Freeform 313">
            <a:extLst>
              <a:ext uri="{FF2B5EF4-FFF2-40B4-BE49-F238E27FC236}">
                <a16:creationId xmlns:a16="http://schemas.microsoft.com/office/drawing/2014/main" id="{8B18BF92-0FE3-4205-8C18-240C12CEF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094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4" y="1846"/>
                </a:lnTo>
                <a:cubicBezTo>
                  <a:pt x="9322" y="634"/>
                  <a:pt x="8091" y="0"/>
                  <a:pt x="6025" y="0"/>
                </a:cubicBezTo>
                <a:lnTo>
                  <a:pt x="3334" y="0"/>
                </a:lnTo>
                <a:cubicBezTo>
                  <a:pt x="1265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5" y="7840"/>
                  <a:pt x="3334" y="7840"/>
                </a:cubicBezTo>
                <a:lnTo>
                  <a:pt x="6025" y="7840"/>
                </a:lnTo>
                <a:cubicBezTo>
                  <a:pt x="8091" y="7840"/>
                  <a:pt x="9322" y="7203"/>
                  <a:pt x="9344" y="5990"/>
                </a:cubicBezTo>
                <a:lnTo>
                  <a:pt x="9359" y="5221"/>
                </a:lnTo>
                <a:cubicBezTo>
                  <a:pt x="9359" y="5221"/>
                  <a:pt x="7816" y="5221"/>
                  <a:pt x="7428" y="5221"/>
                </a:cubicBezTo>
                <a:cubicBezTo>
                  <a:pt x="7428" y="5593"/>
                  <a:pt x="7222" y="6106"/>
                  <a:pt x="6287" y="6106"/>
                </a:cubicBezTo>
                <a:lnTo>
                  <a:pt x="3072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22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1" name="Freeform 314">
            <a:extLst>
              <a:ext uri="{FF2B5EF4-FFF2-40B4-BE49-F238E27FC236}">
                <a16:creationId xmlns:a16="http://schemas.microsoft.com/office/drawing/2014/main" id="{0B909FC5-9BCA-467F-B755-6C2818FB2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919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59" y="5221"/>
                </a:lnTo>
                <a:cubicBezTo>
                  <a:pt x="9359" y="5221"/>
                  <a:pt x="7815" y="5221"/>
                  <a:pt x="7428" y="5221"/>
                </a:cubicBezTo>
                <a:cubicBezTo>
                  <a:pt x="7428" y="5593"/>
                  <a:pt x="7221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21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2" name="Freeform 315">
            <a:extLst>
              <a:ext uri="{FF2B5EF4-FFF2-40B4-BE49-F238E27FC236}">
                <a16:creationId xmlns:a16="http://schemas.microsoft.com/office/drawing/2014/main" id="{D85671F3-5E8A-4B6D-A2CE-142DFC81B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8052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1935" y="2800"/>
                </a:moveTo>
                <a:lnTo>
                  <a:pt x="1935" y="2615"/>
                </a:lnTo>
                <a:cubicBezTo>
                  <a:pt x="1935" y="2615"/>
                  <a:pt x="1935" y="2821"/>
                  <a:pt x="1935" y="2615"/>
                </a:cubicBezTo>
                <a:cubicBezTo>
                  <a:pt x="1935" y="2246"/>
                  <a:pt x="2144" y="1734"/>
                  <a:pt x="3072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813" y="2615"/>
                  <a:pt x="9363" y="2615"/>
                  <a:pt x="9363" y="2615"/>
                </a:cubicBezTo>
                <a:lnTo>
                  <a:pt x="9344" y="1846"/>
                </a:lnTo>
                <a:cubicBezTo>
                  <a:pt x="9322" y="634"/>
                  <a:pt x="8094" y="0"/>
                  <a:pt x="6025" y="0"/>
                </a:cubicBezTo>
                <a:lnTo>
                  <a:pt x="3338" y="0"/>
                </a:lnTo>
                <a:cubicBezTo>
                  <a:pt x="1269" y="0"/>
                  <a:pt x="38" y="634"/>
                  <a:pt x="16" y="1846"/>
                </a:cubicBezTo>
                <a:lnTo>
                  <a:pt x="0" y="2615"/>
                </a:lnTo>
                <a:lnTo>
                  <a:pt x="0" y="4390"/>
                </a:lnTo>
                <a:lnTo>
                  <a:pt x="597" y="4437"/>
                </a:lnTo>
                <a:lnTo>
                  <a:pt x="7429" y="4962"/>
                </a:lnTo>
                <a:lnTo>
                  <a:pt x="7429" y="5221"/>
                </a:lnTo>
                <a:cubicBezTo>
                  <a:pt x="7429" y="5593"/>
                  <a:pt x="7219" y="6106"/>
                  <a:pt x="6288" y="6106"/>
                </a:cubicBezTo>
                <a:lnTo>
                  <a:pt x="3072" y="6106"/>
                </a:lnTo>
                <a:cubicBezTo>
                  <a:pt x="2144" y="6106"/>
                  <a:pt x="1935" y="5593"/>
                  <a:pt x="1935" y="5221"/>
                </a:cubicBezTo>
                <a:cubicBezTo>
                  <a:pt x="1550" y="5221"/>
                  <a:pt x="0" y="5221"/>
                  <a:pt x="0" y="5221"/>
                </a:cubicBezTo>
                <a:lnTo>
                  <a:pt x="16" y="5990"/>
                </a:lnTo>
                <a:cubicBezTo>
                  <a:pt x="38" y="7203"/>
                  <a:pt x="1269" y="7840"/>
                  <a:pt x="3338" y="7840"/>
                </a:cubicBezTo>
                <a:lnTo>
                  <a:pt x="6025" y="7840"/>
                </a:lnTo>
                <a:cubicBezTo>
                  <a:pt x="8094" y="7840"/>
                  <a:pt x="9322" y="7203"/>
                  <a:pt x="9344" y="5990"/>
                </a:cubicBezTo>
                <a:lnTo>
                  <a:pt x="9360" y="5284"/>
                </a:lnTo>
                <a:lnTo>
                  <a:pt x="9363" y="3375"/>
                </a:lnTo>
                <a:lnTo>
                  <a:pt x="1935" y="280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3" name="Freeform 316">
            <a:extLst>
              <a:ext uri="{FF2B5EF4-FFF2-40B4-BE49-F238E27FC236}">
                <a16:creationId xmlns:a16="http://schemas.microsoft.com/office/drawing/2014/main" id="{FF6FA212-890A-4049-9435-721BF61A0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2001" y="633552"/>
            <a:ext cx="58712" cy="49784"/>
          </a:xfrm>
          <a:custGeom>
            <a:avLst/>
            <a:gdLst/>
            <a:ahLst/>
            <a:cxnLst/>
            <a:rect l="0" t="0" r="r" b="b"/>
            <a:pathLst>
              <a:path w="9247" h="7840">
                <a:moveTo>
                  <a:pt x="7313" y="0"/>
                </a:moveTo>
                <a:lnTo>
                  <a:pt x="7313" y="3146"/>
                </a:lnTo>
                <a:lnTo>
                  <a:pt x="1935" y="314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1935" y="4878"/>
                </a:lnTo>
                <a:lnTo>
                  <a:pt x="7313" y="4878"/>
                </a:lnTo>
                <a:lnTo>
                  <a:pt x="7313" y="7840"/>
                </a:lnTo>
                <a:lnTo>
                  <a:pt x="9247" y="7840"/>
                </a:lnTo>
                <a:lnTo>
                  <a:pt x="9247" y="0"/>
                </a:lnTo>
                <a:lnTo>
                  <a:pt x="731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4" name="Freeform 317">
            <a:extLst>
              <a:ext uri="{FF2B5EF4-FFF2-40B4-BE49-F238E27FC236}">
                <a16:creationId xmlns:a16="http://schemas.microsoft.com/office/drawing/2014/main" id="{A60ABBD9-5D42-48D8-BEE6-50D098E4B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4940" y="385026"/>
            <a:ext cx="254311" cy="180004"/>
          </a:xfrm>
          <a:custGeom>
            <a:avLst/>
            <a:gdLst/>
            <a:ahLst/>
            <a:cxnLst/>
            <a:rect l="0" t="0" r="r" b="b"/>
            <a:pathLst>
              <a:path w="40050" h="28347">
                <a:moveTo>
                  <a:pt x="21966" y="2319"/>
                </a:moveTo>
                <a:cubicBezTo>
                  <a:pt x="22450" y="2387"/>
                  <a:pt x="36250" y="4316"/>
                  <a:pt x="36250" y="4316"/>
                </a:cubicBezTo>
                <a:lnTo>
                  <a:pt x="40050" y="3634"/>
                </a:lnTo>
                <a:lnTo>
                  <a:pt x="21237" y="316"/>
                </a:lnTo>
                <a:cubicBezTo>
                  <a:pt x="19750" y="53"/>
                  <a:pt x="19222" y="0"/>
                  <a:pt x="19041" y="0"/>
                </a:cubicBezTo>
                <a:cubicBezTo>
                  <a:pt x="18647" y="0"/>
                  <a:pt x="17297" y="237"/>
                  <a:pt x="16844" y="319"/>
                </a:cubicBezTo>
                <a:lnTo>
                  <a:pt x="2947" y="2962"/>
                </a:lnTo>
                <a:cubicBezTo>
                  <a:pt x="84" y="3591"/>
                  <a:pt x="0" y="6578"/>
                  <a:pt x="0" y="6916"/>
                </a:cubicBezTo>
                <a:lnTo>
                  <a:pt x="0" y="22247"/>
                </a:lnTo>
                <a:cubicBezTo>
                  <a:pt x="0" y="24319"/>
                  <a:pt x="1750" y="25263"/>
                  <a:pt x="2797" y="25497"/>
                </a:cubicBezTo>
                <a:lnTo>
                  <a:pt x="18284" y="28266"/>
                </a:lnTo>
                <a:cubicBezTo>
                  <a:pt x="18778" y="28338"/>
                  <a:pt x="18972" y="28347"/>
                  <a:pt x="19044" y="28347"/>
                </a:cubicBezTo>
                <a:cubicBezTo>
                  <a:pt x="19131" y="28347"/>
                  <a:pt x="19328" y="28334"/>
                  <a:pt x="19769" y="28272"/>
                </a:cubicBezTo>
                <a:lnTo>
                  <a:pt x="35222" y="25503"/>
                </a:lnTo>
                <a:cubicBezTo>
                  <a:pt x="37119" y="25172"/>
                  <a:pt x="38084" y="23863"/>
                  <a:pt x="38084" y="21613"/>
                </a:cubicBezTo>
                <a:lnTo>
                  <a:pt x="38084" y="17600"/>
                </a:lnTo>
                <a:lnTo>
                  <a:pt x="32275" y="17600"/>
                </a:lnTo>
                <a:lnTo>
                  <a:pt x="32275" y="22075"/>
                </a:lnTo>
                <a:cubicBezTo>
                  <a:pt x="32222" y="22588"/>
                  <a:pt x="32297" y="24703"/>
                  <a:pt x="29756" y="25109"/>
                </a:cubicBezTo>
                <a:cubicBezTo>
                  <a:pt x="28934" y="25241"/>
                  <a:pt x="24619" y="25797"/>
                  <a:pt x="21722" y="26166"/>
                </a:cubicBezTo>
                <a:cubicBezTo>
                  <a:pt x="20725" y="26294"/>
                  <a:pt x="19506" y="26359"/>
                  <a:pt x="19041" y="26359"/>
                </a:cubicBezTo>
                <a:cubicBezTo>
                  <a:pt x="18612" y="26359"/>
                  <a:pt x="17634" y="26325"/>
                  <a:pt x="16678" y="26213"/>
                </a:cubicBezTo>
                <a:cubicBezTo>
                  <a:pt x="13491" y="25816"/>
                  <a:pt x="8206" y="25156"/>
                  <a:pt x="8206" y="25156"/>
                </a:cubicBezTo>
                <a:cubicBezTo>
                  <a:pt x="5575" y="24706"/>
                  <a:pt x="5662" y="22963"/>
                  <a:pt x="5662" y="22059"/>
                </a:cubicBezTo>
                <a:lnTo>
                  <a:pt x="5662" y="7081"/>
                </a:lnTo>
                <a:cubicBezTo>
                  <a:pt x="5662" y="5744"/>
                  <a:pt x="6284" y="4316"/>
                  <a:pt x="8019" y="3941"/>
                </a:cubicBezTo>
                <a:cubicBezTo>
                  <a:pt x="8087" y="3925"/>
                  <a:pt x="15887" y="2428"/>
                  <a:pt x="16228" y="2359"/>
                </a:cubicBezTo>
                <a:cubicBezTo>
                  <a:pt x="16575" y="2294"/>
                  <a:pt x="17772" y="2044"/>
                  <a:pt x="19041" y="2044"/>
                </a:cubicBezTo>
                <a:cubicBezTo>
                  <a:pt x="20312" y="2044"/>
                  <a:pt x="21481" y="2253"/>
                  <a:pt x="21966" y="2319"/>
                </a:cubicBezTo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5" name="Freeform 318">
            <a:extLst>
              <a:ext uri="{FF2B5EF4-FFF2-40B4-BE49-F238E27FC236}">
                <a16:creationId xmlns:a16="http://schemas.microsoft.com/office/drawing/2014/main" id="{4317CDDD-9ED4-4D3A-AA8F-EE5F7CF74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2791" y="452603"/>
            <a:ext cx="38259" cy="39364"/>
          </a:xfrm>
          <a:custGeom>
            <a:avLst/>
            <a:gdLst/>
            <a:ahLst/>
            <a:cxnLst/>
            <a:rect l="0" t="0" r="r" b="b"/>
            <a:pathLst>
              <a:path w="6025" h="6200">
                <a:moveTo>
                  <a:pt x="0" y="6200"/>
                </a:moveTo>
                <a:lnTo>
                  <a:pt x="6025" y="6200"/>
                </a:lnTo>
                <a:lnTo>
                  <a:pt x="6025" y="0"/>
                </a:lnTo>
                <a:lnTo>
                  <a:pt x="0" y="318"/>
                </a:lnTo>
                <a:lnTo>
                  <a:pt x="0" y="6200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6" name="Freeform 319">
            <a:extLst>
              <a:ext uri="{FF2B5EF4-FFF2-40B4-BE49-F238E27FC236}">
                <a16:creationId xmlns:a16="http://schemas.microsoft.com/office/drawing/2014/main" id="{0747664D-A796-4132-93CB-DC0913DD8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8708" y="342875"/>
            <a:ext cx="294304" cy="264236"/>
          </a:xfrm>
          <a:custGeom>
            <a:avLst/>
            <a:gdLst/>
            <a:ahLst/>
            <a:cxnLst/>
            <a:rect l="0" t="0" r="r" b="b"/>
            <a:pathLst>
              <a:path w="46347" h="41613">
                <a:moveTo>
                  <a:pt x="46347" y="6779"/>
                </a:moveTo>
                <a:cubicBezTo>
                  <a:pt x="46347" y="5813"/>
                  <a:pt x="45878" y="5129"/>
                  <a:pt x="44856" y="4875"/>
                </a:cubicBezTo>
                <a:cubicBezTo>
                  <a:pt x="44853" y="4875"/>
                  <a:pt x="44850" y="4872"/>
                  <a:pt x="44847" y="4872"/>
                </a:cubicBezTo>
                <a:cubicBezTo>
                  <a:pt x="44687" y="4835"/>
                  <a:pt x="25690" y="279"/>
                  <a:pt x="25590" y="257"/>
                </a:cubicBezTo>
                <a:cubicBezTo>
                  <a:pt x="25225" y="172"/>
                  <a:pt x="24556" y="47"/>
                  <a:pt x="23787" y="0"/>
                </a:cubicBezTo>
                <a:lnTo>
                  <a:pt x="22559" y="0"/>
                </a:lnTo>
                <a:cubicBezTo>
                  <a:pt x="21768" y="47"/>
                  <a:pt x="21087" y="182"/>
                  <a:pt x="20728" y="260"/>
                </a:cubicBezTo>
                <a:cubicBezTo>
                  <a:pt x="20647" y="282"/>
                  <a:pt x="7559" y="3419"/>
                  <a:pt x="7381" y="3460"/>
                </a:cubicBezTo>
                <a:cubicBezTo>
                  <a:pt x="3181" y="4432"/>
                  <a:pt x="0" y="5679"/>
                  <a:pt x="0" y="12247"/>
                </a:cubicBezTo>
                <a:cubicBezTo>
                  <a:pt x="0" y="14329"/>
                  <a:pt x="0" y="27051"/>
                  <a:pt x="0" y="28979"/>
                </a:cubicBezTo>
                <a:cubicBezTo>
                  <a:pt x="0" y="36051"/>
                  <a:pt x="2481" y="37301"/>
                  <a:pt x="6068" y="38332"/>
                </a:cubicBezTo>
                <a:cubicBezTo>
                  <a:pt x="6100" y="38341"/>
                  <a:pt x="15387" y="40238"/>
                  <a:pt x="20925" y="41372"/>
                </a:cubicBezTo>
                <a:cubicBezTo>
                  <a:pt x="20937" y="41372"/>
                  <a:pt x="20947" y="41376"/>
                  <a:pt x="20959" y="41379"/>
                </a:cubicBezTo>
                <a:cubicBezTo>
                  <a:pt x="21462" y="41482"/>
                  <a:pt x="22287" y="41613"/>
                  <a:pt x="23172" y="41613"/>
                </a:cubicBezTo>
                <a:cubicBezTo>
                  <a:pt x="24072" y="41613"/>
                  <a:pt x="24909" y="41476"/>
                  <a:pt x="25412" y="41372"/>
                </a:cubicBezTo>
                <a:lnTo>
                  <a:pt x="25443" y="41366"/>
                </a:lnTo>
                <a:cubicBezTo>
                  <a:pt x="25443" y="41366"/>
                  <a:pt x="40244" y="38341"/>
                  <a:pt x="40281" y="38332"/>
                </a:cubicBezTo>
                <a:cubicBezTo>
                  <a:pt x="45859" y="37054"/>
                  <a:pt x="46347" y="33838"/>
                  <a:pt x="46347" y="28979"/>
                </a:cubicBezTo>
                <a:lnTo>
                  <a:pt x="46347" y="18179"/>
                </a:lnTo>
                <a:lnTo>
                  <a:pt x="23172" y="17238"/>
                </a:lnTo>
                <a:lnTo>
                  <a:pt x="23172" y="23479"/>
                </a:lnTo>
                <a:lnTo>
                  <a:pt x="42975" y="23479"/>
                </a:lnTo>
                <a:lnTo>
                  <a:pt x="42975" y="28251"/>
                </a:lnTo>
                <a:cubicBezTo>
                  <a:pt x="42975" y="32032"/>
                  <a:pt x="40500" y="32710"/>
                  <a:pt x="39481" y="32888"/>
                </a:cubicBezTo>
                <a:lnTo>
                  <a:pt x="25450" y="35404"/>
                </a:lnTo>
                <a:lnTo>
                  <a:pt x="23925" y="35672"/>
                </a:lnTo>
                <a:cubicBezTo>
                  <a:pt x="23584" y="35719"/>
                  <a:pt x="23331" y="35744"/>
                  <a:pt x="23175" y="35744"/>
                </a:cubicBezTo>
                <a:cubicBezTo>
                  <a:pt x="23015" y="35744"/>
                  <a:pt x="22753" y="35716"/>
                  <a:pt x="22406" y="35669"/>
                </a:cubicBezTo>
                <a:lnTo>
                  <a:pt x="20212" y="35279"/>
                </a:lnTo>
                <a:lnTo>
                  <a:pt x="6778" y="32879"/>
                </a:lnTo>
                <a:cubicBezTo>
                  <a:pt x="5181" y="32529"/>
                  <a:pt x="3375" y="31194"/>
                  <a:pt x="3375" y="28885"/>
                </a:cubicBezTo>
                <a:lnTo>
                  <a:pt x="3375" y="13554"/>
                </a:lnTo>
                <a:cubicBezTo>
                  <a:pt x="3375" y="12141"/>
                  <a:pt x="4043" y="9482"/>
                  <a:pt x="6925" y="8860"/>
                </a:cubicBezTo>
                <a:lnTo>
                  <a:pt x="11993" y="7894"/>
                </a:lnTo>
                <a:lnTo>
                  <a:pt x="22097" y="6000"/>
                </a:lnTo>
                <a:cubicBezTo>
                  <a:pt x="22606" y="5922"/>
                  <a:pt x="22968" y="5879"/>
                  <a:pt x="23172" y="5879"/>
                </a:cubicBezTo>
                <a:cubicBezTo>
                  <a:pt x="23515" y="5879"/>
                  <a:pt x="24356" y="6007"/>
                  <a:pt x="25481" y="6207"/>
                </a:cubicBezTo>
                <a:lnTo>
                  <a:pt x="46347" y="9885"/>
                </a:lnTo>
                <a:lnTo>
                  <a:pt x="46347" y="6779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7" name="Freeform 320">
            <a:extLst>
              <a:ext uri="{FF2B5EF4-FFF2-40B4-BE49-F238E27FC236}">
                <a16:creationId xmlns:a16="http://schemas.microsoft.com/office/drawing/2014/main" id="{BABDC361-82FD-4728-84C5-D1E471909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7412" y="383388"/>
            <a:ext cx="168586" cy="200711"/>
          </a:xfrm>
          <a:custGeom>
            <a:avLst/>
            <a:gdLst/>
            <a:ahLst/>
            <a:cxnLst/>
            <a:rect l="0" t="0" r="r" b="b"/>
            <a:pathLst>
              <a:path w="26550" h="31609">
                <a:moveTo>
                  <a:pt x="26550" y="5596"/>
                </a:moveTo>
                <a:lnTo>
                  <a:pt x="26550" y="0"/>
                </a:lnTo>
                <a:lnTo>
                  <a:pt x="0" y="0"/>
                </a:lnTo>
                <a:lnTo>
                  <a:pt x="0" y="5596"/>
                </a:lnTo>
                <a:lnTo>
                  <a:pt x="9690" y="5596"/>
                </a:lnTo>
                <a:lnTo>
                  <a:pt x="9690" y="26012"/>
                </a:lnTo>
                <a:lnTo>
                  <a:pt x="0" y="26012"/>
                </a:lnTo>
                <a:lnTo>
                  <a:pt x="0" y="31609"/>
                </a:lnTo>
                <a:lnTo>
                  <a:pt x="26550" y="31609"/>
                </a:lnTo>
                <a:lnTo>
                  <a:pt x="26550" y="26012"/>
                </a:lnTo>
                <a:lnTo>
                  <a:pt x="17484" y="26012"/>
                </a:lnTo>
                <a:lnTo>
                  <a:pt x="17484" y="5596"/>
                </a:lnTo>
                <a:lnTo>
                  <a:pt x="26550" y="559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</p:spTree>
    <p:extLst>
      <p:ext uri="{BB962C8B-B14F-4D97-AF65-F5344CB8AC3E}">
        <p14:creationId xmlns:p14="http://schemas.microsoft.com/office/powerpoint/2010/main" val="71844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reeform 304"/>
          <p:cNvSpPr>
            <a:spLocks noChangeArrowheads="1"/>
          </p:cNvSpPr>
          <p:nvPr/>
        </p:nvSpPr>
        <p:spPr bwMode="auto">
          <a:xfrm>
            <a:off x="11476274" y="383388"/>
            <a:ext cx="211411" cy="200711"/>
          </a:xfrm>
          <a:custGeom>
            <a:avLst/>
            <a:gdLst/>
            <a:ahLst/>
            <a:cxnLst/>
            <a:rect l="0" t="0" r="r" b="b"/>
            <a:pathLst>
              <a:path w="33294" h="31609">
                <a:moveTo>
                  <a:pt x="7766" y="19875"/>
                </a:moveTo>
                <a:lnTo>
                  <a:pt x="7766" y="10609"/>
                </a:lnTo>
                <a:cubicBezTo>
                  <a:pt x="7766" y="10565"/>
                  <a:pt x="7766" y="10534"/>
                  <a:pt x="7766" y="10512"/>
                </a:cubicBezTo>
                <a:cubicBezTo>
                  <a:pt x="7766" y="9021"/>
                  <a:pt x="8600" y="6959"/>
                  <a:pt x="12347" y="6959"/>
                </a:cubicBezTo>
                <a:lnTo>
                  <a:pt x="20947" y="6959"/>
                </a:lnTo>
                <a:cubicBezTo>
                  <a:pt x="24694" y="6959"/>
                  <a:pt x="25525" y="9021"/>
                  <a:pt x="25525" y="10512"/>
                </a:cubicBezTo>
                <a:cubicBezTo>
                  <a:pt x="25525" y="10975"/>
                  <a:pt x="25528" y="15231"/>
                  <a:pt x="25528" y="19875"/>
                </a:cubicBezTo>
                <a:lnTo>
                  <a:pt x="7766" y="19875"/>
                </a:lnTo>
                <a:close/>
                <a:moveTo>
                  <a:pt x="33222" y="7415"/>
                </a:moveTo>
                <a:cubicBezTo>
                  <a:pt x="33141" y="2550"/>
                  <a:pt x="28197" y="0"/>
                  <a:pt x="19891" y="0"/>
                </a:cubicBezTo>
                <a:lnTo>
                  <a:pt x="13400" y="0"/>
                </a:lnTo>
                <a:cubicBezTo>
                  <a:pt x="5097" y="0"/>
                  <a:pt x="150" y="2550"/>
                  <a:pt x="72" y="7415"/>
                </a:cubicBezTo>
                <a:lnTo>
                  <a:pt x="0" y="10512"/>
                </a:lnTo>
                <a:lnTo>
                  <a:pt x="0" y="31609"/>
                </a:lnTo>
                <a:lnTo>
                  <a:pt x="7766" y="31609"/>
                </a:lnTo>
                <a:cubicBezTo>
                  <a:pt x="7766" y="31609"/>
                  <a:pt x="7769" y="28343"/>
                  <a:pt x="7769" y="25409"/>
                </a:cubicBezTo>
                <a:lnTo>
                  <a:pt x="25532" y="25409"/>
                </a:lnTo>
                <a:cubicBezTo>
                  <a:pt x="25532" y="28818"/>
                  <a:pt x="25532" y="31609"/>
                  <a:pt x="25532" y="31609"/>
                </a:cubicBezTo>
                <a:lnTo>
                  <a:pt x="33291" y="31609"/>
                </a:lnTo>
                <a:lnTo>
                  <a:pt x="33291" y="10512"/>
                </a:lnTo>
                <a:lnTo>
                  <a:pt x="33294" y="10512"/>
                </a:lnTo>
                <a:lnTo>
                  <a:pt x="33222" y="74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5" name="Freeform 305"/>
          <p:cNvSpPr>
            <a:spLocks noChangeArrowheads="1"/>
          </p:cNvSpPr>
          <p:nvPr/>
        </p:nvSpPr>
        <p:spPr bwMode="auto">
          <a:xfrm>
            <a:off x="10927412" y="633552"/>
            <a:ext cx="45022" cy="49784"/>
          </a:xfrm>
          <a:custGeom>
            <a:avLst/>
            <a:gdLst/>
            <a:ahLst/>
            <a:cxnLst/>
            <a:rect l="0" t="0" r="r" b="b"/>
            <a:pathLst>
              <a:path w="7090" h="7840">
                <a:moveTo>
                  <a:pt x="7090" y="0"/>
                </a:moveTo>
                <a:lnTo>
                  <a:pt x="0" y="0"/>
                </a:lnTo>
                <a:lnTo>
                  <a:pt x="0" y="1734"/>
                </a:lnTo>
                <a:lnTo>
                  <a:pt x="2578" y="1734"/>
                </a:lnTo>
                <a:lnTo>
                  <a:pt x="2578" y="7840"/>
                </a:lnTo>
                <a:lnTo>
                  <a:pt x="4509" y="7840"/>
                </a:lnTo>
                <a:lnTo>
                  <a:pt x="4509" y="1734"/>
                </a:lnTo>
                <a:lnTo>
                  <a:pt x="7090" y="1734"/>
                </a:lnTo>
                <a:lnTo>
                  <a:pt x="709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6" name="Freeform 306"/>
          <p:cNvSpPr>
            <a:spLocks noChangeArrowheads="1"/>
          </p:cNvSpPr>
          <p:nvPr/>
        </p:nvSpPr>
        <p:spPr bwMode="auto">
          <a:xfrm>
            <a:off x="11534256" y="633552"/>
            <a:ext cx="12281" cy="49784"/>
          </a:xfrm>
          <a:custGeom>
            <a:avLst/>
            <a:gdLst/>
            <a:ahLst/>
            <a:cxnLst/>
            <a:rect l="0" t="0" r="r" b="b"/>
            <a:pathLst>
              <a:path w="1935" h="7840">
                <a:moveTo>
                  <a:pt x="0" y="7840"/>
                </a:moveTo>
                <a:lnTo>
                  <a:pt x="1935" y="7840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7" name="Freeform 307"/>
          <p:cNvSpPr>
            <a:spLocks noChangeArrowheads="1"/>
          </p:cNvSpPr>
          <p:nvPr/>
        </p:nvSpPr>
        <p:spPr bwMode="auto">
          <a:xfrm>
            <a:off x="11336612" y="633552"/>
            <a:ext cx="45041" cy="49784"/>
          </a:xfrm>
          <a:custGeom>
            <a:avLst/>
            <a:gdLst/>
            <a:ahLst/>
            <a:cxnLst/>
            <a:rect l="0" t="0" r="r" b="b"/>
            <a:pathLst>
              <a:path w="7094" h="7840">
                <a:moveTo>
                  <a:pt x="7094" y="6106"/>
                </a:moveTo>
                <a:lnTo>
                  <a:pt x="1935" y="610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7094" y="7840"/>
                </a:lnTo>
                <a:lnTo>
                  <a:pt x="7094" y="610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8" name="Freeform 308"/>
          <p:cNvSpPr>
            <a:spLocks noChangeArrowheads="1"/>
          </p:cNvSpPr>
          <p:nvPr/>
        </p:nvSpPr>
        <p:spPr bwMode="auto">
          <a:xfrm>
            <a:off x="11462050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4009" y="3625"/>
                </a:moveTo>
                <a:lnTo>
                  <a:pt x="4009" y="4971"/>
                </a:lnTo>
                <a:lnTo>
                  <a:pt x="7428" y="4971"/>
                </a:lnTo>
                <a:cubicBezTo>
                  <a:pt x="7428" y="4971"/>
                  <a:pt x="7428" y="5100"/>
                  <a:pt x="7428" y="5221"/>
                </a:cubicBezTo>
                <a:cubicBezTo>
                  <a:pt x="7428" y="5593"/>
                  <a:pt x="7218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5221"/>
                  <a:pt x="1934" y="2784"/>
                  <a:pt x="1934" y="2615"/>
                </a:cubicBez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812" y="2615"/>
                  <a:pt x="9362" y="2615"/>
                  <a:pt x="9362" y="2615"/>
                </a:cubicBezTo>
                <a:lnTo>
                  <a:pt x="9346" y="1846"/>
                </a:lnTo>
                <a:cubicBezTo>
                  <a:pt x="9325" y="634"/>
                  <a:pt x="8093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3" y="7840"/>
                  <a:pt x="9325" y="7203"/>
                  <a:pt x="9346" y="5990"/>
                </a:cubicBezTo>
                <a:lnTo>
                  <a:pt x="9362" y="5221"/>
                </a:lnTo>
                <a:lnTo>
                  <a:pt x="9362" y="3625"/>
                </a:lnTo>
                <a:lnTo>
                  <a:pt x="4009" y="362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9" name="Freeform 309"/>
          <p:cNvSpPr>
            <a:spLocks noChangeArrowheads="1"/>
          </p:cNvSpPr>
          <p:nvPr/>
        </p:nvSpPr>
        <p:spPr bwMode="auto">
          <a:xfrm>
            <a:off x="11265829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7429" y="5221"/>
                </a:moveTo>
                <a:cubicBezTo>
                  <a:pt x="7429" y="5593"/>
                  <a:pt x="7219" y="6106"/>
                  <a:pt x="6288" y="6106"/>
                </a:cubicBezTo>
                <a:lnTo>
                  <a:pt x="3075" y="6106"/>
                </a:lnTo>
                <a:cubicBezTo>
                  <a:pt x="2141" y="6106"/>
                  <a:pt x="1935" y="5593"/>
                  <a:pt x="1935" y="5221"/>
                </a:cubicBezTo>
                <a:cubicBezTo>
                  <a:pt x="1935" y="4834"/>
                  <a:pt x="1935" y="2615"/>
                  <a:pt x="1935" y="2615"/>
                </a:cubicBezTo>
                <a:cubicBezTo>
                  <a:pt x="1935" y="2246"/>
                  <a:pt x="2141" y="1734"/>
                  <a:pt x="3075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429" y="3040"/>
                  <a:pt x="7429" y="4796"/>
                  <a:pt x="7429" y="5221"/>
                </a:cubicBezTo>
                <a:moveTo>
                  <a:pt x="9363" y="2615"/>
                </a:moveTo>
                <a:lnTo>
                  <a:pt x="9341" y="1846"/>
                </a:lnTo>
                <a:cubicBezTo>
                  <a:pt x="9326" y="634"/>
                  <a:pt x="8094" y="0"/>
                  <a:pt x="6029" y="0"/>
                </a:cubicBezTo>
                <a:lnTo>
                  <a:pt x="3335" y="0"/>
                </a:lnTo>
                <a:cubicBezTo>
                  <a:pt x="1266" y="0"/>
                  <a:pt x="38" y="634"/>
                  <a:pt x="16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6" y="5990"/>
                </a:lnTo>
                <a:cubicBezTo>
                  <a:pt x="38" y="7203"/>
                  <a:pt x="1266" y="7840"/>
                  <a:pt x="3335" y="7840"/>
                </a:cubicBezTo>
                <a:lnTo>
                  <a:pt x="6029" y="7840"/>
                </a:lnTo>
                <a:cubicBezTo>
                  <a:pt x="8094" y="7840"/>
                  <a:pt x="9326" y="7203"/>
                  <a:pt x="9341" y="5990"/>
                </a:cubicBezTo>
                <a:lnTo>
                  <a:pt x="9363" y="5221"/>
                </a:lnTo>
                <a:lnTo>
                  <a:pt x="9363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0" name="Freeform 310"/>
          <p:cNvSpPr>
            <a:spLocks noChangeArrowheads="1"/>
          </p:cNvSpPr>
          <p:nvPr/>
        </p:nvSpPr>
        <p:spPr bwMode="auto">
          <a:xfrm>
            <a:off x="11390314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7428" y="5221"/>
                </a:moveTo>
                <a:cubicBezTo>
                  <a:pt x="7428" y="5593"/>
                  <a:pt x="7218" y="6106"/>
                  <a:pt x="6290" y="6106"/>
                </a:cubicBez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34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428" y="3040"/>
                  <a:pt x="7428" y="4796"/>
                  <a:pt x="7428" y="5221"/>
                </a:cubicBezTo>
                <a:moveTo>
                  <a:pt x="9362" y="2615"/>
                </a:move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4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62" y="5221"/>
                </a:lnTo>
                <a:lnTo>
                  <a:pt x="9362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1" name="Freeform 311"/>
          <p:cNvSpPr>
            <a:spLocks noChangeArrowheads="1"/>
          </p:cNvSpPr>
          <p:nvPr/>
        </p:nvSpPr>
        <p:spPr bwMode="auto">
          <a:xfrm>
            <a:off x="11051732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6287" y="6106"/>
                </a:move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75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19" y="1734"/>
                  <a:pt x="7428" y="2246"/>
                  <a:pt x="7428" y="2615"/>
                </a:cubicBezTo>
                <a:cubicBezTo>
                  <a:pt x="7812" y="2615"/>
                  <a:pt x="9359" y="2615"/>
                  <a:pt x="9359" y="2615"/>
                </a:cubicBezTo>
                <a:lnTo>
                  <a:pt x="9340" y="1846"/>
                </a:lnTo>
                <a:cubicBezTo>
                  <a:pt x="9322" y="634"/>
                  <a:pt x="8090" y="0"/>
                  <a:pt x="6025" y="0"/>
                </a:cubicBezTo>
                <a:lnTo>
                  <a:pt x="3334" y="0"/>
                </a:lnTo>
                <a:cubicBezTo>
                  <a:pt x="1269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9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2" y="7203"/>
                  <a:pt x="9340" y="5990"/>
                </a:cubicBezTo>
                <a:lnTo>
                  <a:pt x="9359" y="5221"/>
                </a:lnTo>
                <a:cubicBezTo>
                  <a:pt x="9359" y="5221"/>
                  <a:pt x="7812" y="5221"/>
                  <a:pt x="7428" y="5221"/>
                </a:cubicBezTo>
                <a:cubicBezTo>
                  <a:pt x="7428" y="5593"/>
                  <a:pt x="7219" y="6106"/>
                  <a:pt x="6287" y="610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2" name="Freeform 312"/>
          <p:cNvSpPr>
            <a:spLocks noChangeArrowheads="1"/>
          </p:cNvSpPr>
          <p:nvPr/>
        </p:nvSpPr>
        <p:spPr bwMode="auto">
          <a:xfrm>
            <a:off x="11193642" y="633552"/>
            <a:ext cx="60522" cy="49784"/>
          </a:xfrm>
          <a:custGeom>
            <a:avLst/>
            <a:gdLst/>
            <a:ahLst/>
            <a:cxnLst/>
            <a:rect l="0" t="0" r="r" b="b"/>
            <a:pathLst>
              <a:path w="9531" h="7840">
                <a:moveTo>
                  <a:pt x="7600" y="0"/>
                </a:moveTo>
                <a:lnTo>
                  <a:pt x="7600" y="5740"/>
                </a:lnTo>
                <a:cubicBezTo>
                  <a:pt x="7081" y="5081"/>
                  <a:pt x="3128" y="956"/>
                  <a:pt x="2772" y="506"/>
                </a:cubicBezTo>
                <a:cubicBezTo>
                  <a:pt x="2443" y="93"/>
                  <a:pt x="2100" y="0"/>
                  <a:pt x="1934" y="0"/>
                </a:cubicBezTo>
                <a:lnTo>
                  <a:pt x="0" y="0"/>
                </a:lnTo>
                <a:lnTo>
                  <a:pt x="0" y="7840"/>
                </a:lnTo>
                <a:lnTo>
                  <a:pt x="1934" y="7840"/>
                </a:lnTo>
                <a:lnTo>
                  <a:pt x="1934" y="2096"/>
                </a:lnTo>
                <a:cubicBezTo>
                  <a:pt x="2450" y="2759"/>
                  <a:pt x="6403" y="6884"/>
                  <a:pt x="6759" y="7331"/>
                </a:cubicBezTo>
                <a:cubicBezTo>
                  <a:pt x="7090" y="7746"/>
                  <a:pt x="7431" y="7840"/>
                  <a:pt x="7600" y="7840"/>
                </a:cubicBezTo>
                <a:lnTo>
                  <a:pt x="9531" y="7840"/>
                </a:lnTo>
                <a:lnTo>
                  <a:pt x="9531" y="0"/>
                </a:lnTo>
                <a:lnTo>
                  <a:pt x="760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3" name="Freeform 313"/>
          <p:cNvSpPr>
            <a:spLocks noChangeArrowheads="1"/>
          </p:cNvSpPr>
          <p:nvPr/>
        </p:nvSpPr>
        <p:spPr bwMode="auto">
          <a:xfrm>
            <a:off x="1098094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4" y="1846"/>
                </a:lnTo>
                <a:cubicBezTo>
                  <a:pt x="9322" y="634"/>
                  <a:pt x="8091" y="0"/>
                  <a:pt x="6025" y="0"/>
                </a:cubicBezTo>
                <a:lnTo>
                  <a:pt x="3334" y="0"/>
                </a:lnTo>
                <a:cubicBezTo>
                  <a:pt x="1265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5" y="7840"/>
                  <a:pt x="3334" y="7840"/>
                </a:cubicBezTo>
                <a:lnTo>
                  <a:pt x="6025" y="7840"/>
                </a:lnTo>
                <a:cubicBezTo>
                  <a:pt x="8091" y="7840"/>
                  <a:pt x="9322" y="7203"/>
                  <a:pt x="9344" y="5990"/>
                </a:cubicBezTo>
                <a:lnTo>
                  <a:pt x="9359" y="5221"/>
                </a:lnTo>
                <a:cubicBezTo>
                  <a:pt x="9359" y="5221"/>
                  <a:pt x="7816" y="5221"/>
                  <a:pt x="7428" y="5221"/>
                </a:cubicBezTo>
                <a:cubicBezTo>
                  <a:pt x="7428" y="5593"/>
                  <a:pt x="7222" y="6106"/>
                  <a:pt x="6287" y="6106"/>
                </a:cubicBezTo>
                <a:lnTo>
                  <a:pt x="3072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22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4" name="Freeform 314"/>
          <p:cNvSpPr>
            <a:spLocks noChangeArrowheads="1"/>
          </p:cNvSpPr>
          <p:nvPr/>
        </p:nvSpPr>
        <p:spPr bwMode="auto">
          <a:xfrm>
            <a:off x="1155919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59" y="5221"/>
                </a:lnTo>
                <a:cubicBezTo>
                  <a:pt x="9359" y="5221"/>
                  <a:pt x="7815" y="5221"/>
                  <a:pt x="7428" y="5221"/>
                </a:cubicBezTo>
                <a:cubicBezTo>
                  <a:pt x="7428" y="5593"/>
                  <a:pt x="7221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21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5" name="Freeform 315"/>
          <p:cNvSpPr>
            <a:spLocks noChangeArrowheads="1"/>
          </p:cNvSpPr>
          <p:nvPr/>
        </p:nvSpPr>
        <p:spPr bwMode="auto">
          <a:xfrm>
            <a:off x="11628052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1935" y="2800"/>
                </a:moveTo>
                <a:lnTo>
                  <a:pt x="1935" y="2615"/>
                </a:lnTo>
                <a:cubicBezTo>
                  <a:pt x="1935" y="2615"/>
                  <a:pt x="1935" y="2821"/>
                  <a:pt x="1935" y="2615"/>
                </a:cubicBezTo>
                <a:cubicBezTo>
                  <a:pt x="1935" y="2246"/>
                  <a:pt x="2144" y="1734"/>
                  <a:pt x="3072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813" y="2615"/>
                  <a:pt x="9363" y="2615"/>
                  <a:pt x="9363" y="2615"/>
                </a:cubicBezTo>
                <a:lnTo>
                  <a:pt x="9344" y="1846"/>
                </a:lnTo>
                <a:cubicBezTo>
                  <a:pt x="9322" y="634"/>
                  <a:pt x="8094" y="0"/>
                  <a:pt x="6025" y="0"/>
                </a:cubicBezTo>
                <a:lnTo>
                  <a:pt x="3338" y="0"/>
                </a:lnTo>
                <a:cubicBezTo>
                  <a:pt x="1269" y="0"/>
                  <a:pt x="38" y="634"/>
                  <a:pt x="16" y="1846"/>
                </a:cubicBezTo>
                <a:lnTo>
                  <a:pt x="0" y="2615"/>
                </a:lnTo>
                <a:lnTo>
                  <a:pt x="0" y="4390"/>
                </a:lnTo>
                <a:lnTo>
                  <a:pt x="597" y="4437"/>
                </a:lnTo>
                <a:lnTo>
                  <a:pt x="7429" y="4962"/>
                </a:lnTo>
                <a:lnTo>
                  <a:pt x="7429" y="5221"/>
                </a:lnTo>
                <a:cubicBezTo>
                  <a:pt x="7429" y="5593"/>
                  <a:pt x="7219" y="6106"/>
                  <a:pt x="6288" y="6106"/>
                </a:cubicBezTo>
                <a:lnTo>
                  <a:pt x="3072" y="6106"/>
                </a:lnTo>
                <a:cubicBezTo>
                  <a:pt x="2144" y="6106"/>
                  <a:pt x="1935" y="5593"/>
                  <a:pt x="1935" y="5221"/>
                </a:cubicBezTo>
                <a:cubicBezTo>
                  <a:pt x="1550" y="5221"/>
                  <a:pt x="0" y="5221"/>
                  <a:pt x="0" y="5221"/>
                </a:cubicBezTo>
                <a:lnTo>
                  <a:pt x="16" y="5990"/>
                </a:lnTo>
                <a:cubicBezTo>
                  <a:pt x="38" y="7203"/>
                  <a:pt x="1269" y="7840"/>
                  <a:pt x="3338" y="7840"/>
                </a:cubicBezTo>
                <a:lnTo>
                  <a:pt x="6025" y="7840"/>
                </a:lnTo>
                <a:cubicBezTo>
                  <a:pt x="8094" y="7840"/>
                  <a:pt x="9322" y="7203"/>
                  <a:pt x="9344" y="5990"/>
                </a:cubicBezTo>
                <a:lnTo>
                  <a:pt x="9360" y="5284"/>
                </a:lnTo>
                <a:lnTo>
                  <a:pt x="9363" y="3375"/>
                </a:lnTo>
                <a:lnTo>
                  <a:pt x="1935" y="280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6" name="Freeform 316"/>
          <p:cNvSpPr>
            <a:spLocks noChangeArrowheads="1"/>
          </p:cNvSpPr>
          <p:nvPr/>
        </p:nvSpPr>
        <p:spPr bwMode="auto">
          <a:xfrm>
            <a:off x="11122001" y="633552"/>
            <a:ext cx="58712" cy="49784"/>
          </a:xfrm>
          <a:custGeom>
            <a:avLst/>
            <a:gdLst/>
            <a:ahLst/>
            <a:cxnLst/>
            <a:rect l="0" t="0" r="r" b="b"/>
            <a:pathLst>
              <a:path w="9247" h="7840">
                <a:moveTo>
                  <a:pt x="7313" y="0"/>
                </a:moveTo>
                <a:lnTo>
                  <a:pt x="7313" y="3146"/>
                </a:lnTo>
                <a:lnTo>
                  <a:pt x="1935" y="314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1935" y="4878"/>
                </a:lnTo>
                <a:lnTo>
                  <a:pt x="7313" y="4878"/>
                </a:lnTo>
                <a:lnTo>
                  <a:pt x="7313" y="7840"/>
                </a:lnTo>
                <a:lnTo>
                  <a:pt x="9247" y="7840"/>
                </a:lnTo>
                <a:lnTo>
                  <a:pt x="9247" y="0"/>
                </a:lnTo>
                <a:lnTo>
                  <a:pt x="731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7" name="Freeform 317"/>
          <p:cNvSpPr>
            <a:spLocks noChangeArrowheads="1"/>
          </p:cNvSpPr>
          <p:nvPr/>
        </p:nvSpPr>
        <p:spPr bwMode="auto">
          <a:xfrm>
            <a:off x="11164940" y="385026"/>
            <a:ext cx="254311" cy="180004"/>
          </a:xfrm>
          <a:custGeom>
            <a:avLst/>
            <a:gdLst/>
            <a:ahLst/>
            <a:cxnLst/>
            <a:rect l="0" t="0" r="r" b="b"/>
            <a:pathLst>
              <a:path w="40050" h="28347">
                <a:moveTo>
                  <a:pt x="21966" y="2319"/>
                </a:moveTo>
                <a:cubicBezTo>
                  <a:pt x="22450" y="2387"/>
                  <a:pt x="36250" y="4316"/>
                  <a:pt x="36250" y="4316"/>
                </a:cubicBezTo>
                <a:lnTo>
                  <a:pt x="40050" y="3634"/>
                </a:lnTo>
                <a:lnTo>
                  <a:pt x="21237" y="316"/>
                </a:lnTo>
                <a:cubicBezTo>
                  <a:pt x="19750" y="53"/>
                  <a:pt x="19222" y="0"/>
                  <a:pt x="19041" y="0"/>
                </a:cubicBezTo>
                <a:cubicBezTo>
                  <a:pt x="18647" y="0"/>
                  <a:pt x="17297" y="237"/>
                  <a:pt x="16844" y="319"/>
                </a:cubicBezTo>
                <a:lnTo>
                  <a:pt x="2947" y="2962"/>
                </a:lnTo>
                <a:cubicBezTo>
                  <a:pt x="84" y="3591"/>
                  <a:pt x="0" y="6578"/>
                  <a:pt x="0" y="6916"/>
                </a:cubicBezTo>
                <a:lnTo>
                  <a:pt x="0" y="22247"/>
                </a:lnTo>
                <a:cubicBezTo>
                  <a:pt x="0" y="24319"/>
                  <a:pt x="1750" y="25263"/>
                  <a:pt x="2797" y="25497"/>
                </a:cubicBezTo>
                <a:lnTo>
                  <a:pt x="18284" y="28266"/>
                </a:lnTo>
                <a:cubicBezTo>
                  <a:pt x="18778" y="28338"/>
                  <a:pt x="18972" y="28347"/>
                  <a:pt x="19044" y="28347"/>
                </a:cubicBezTo>
                <a:cubicBezTo>
                  <a:pt x="19131" y="28347"/>
                  <a:pt x="19328" y="28334"/>
                  <a:pt x="19769" y="28272"/>
                </a:cubicBezTo>
                <a:lnTo>
                  <a:pt x="35222" y="25503"/>
                </a:lnTo>
                <a:cubicBezTo>
                  <a:pt x="37119" y="25172"/>
                  <a:pt x="38084" y="23863"/>
                  <a:pt x="38084" y="21613"/>
                </a:cubicBezTo>
                <a:lnTo>
                  <a:pt x="38084" y="17600"/>
                </a:lnTo>
                <a:lnTo>
                  <a:pt x="32275" y="17600"/>
                </a:lnTo>
                <a:lnTo>
                  <a:pt x="32275" y="22075"/>
                </a:lnTo>
                <a:cubicBezTo>
                  <a:pt x="32222" y="22588"/>
                  <a:pt x="32297" y="24703"/>
                  <a:pt x="29756" y="25109"/>
                </a:cubicBezTo>
                <a:cubicBezTo>
                  <a:pt x="28934" y="25241"/>
                  <a:pt x="24619" y="25797"/>
                  <a:pt x="21722" y="26166"/>
                </a:cubicBezTo>
                <a:cubicBezTo>
                  <a:pt x="20725" y="26294"/>
                  <a:pt x="19506" y="26359"/>
                  <a:pt x="19041" y="26359"/>
                </a:cubicBezTo>
                <a:cubicBezTo>
                  <a:pt x="18612" y="26359"/>
                  <a:pt x="17634" y="26325"/>
                  <a:pt x="16678" y="26213"/>
                </a:cubicBezTo>
                <a:cubicBezTo>
                  <a:pt x="13491" y="25816"/>
                  <a:pt x="8206" y="25156"/>
                  <a:pt x="8206" y="25156"/>
                </a:cubicBezTo>
                <a:cubicBezTo>
                  <a:pt x="5575" y="24706"/>
                  <a:pt x="5662" y="22963"/>
                  <a:pt x="5662" y="22059"/>
                </a:cubicBezTo>
                <a:lnTo>
                  <a:pt x="5662" y="7081"/>
                </a:lnTo>
                <a:cubicBezTo>
                  <a:pt x="5662" y="5744"/>
                  <a:pt x="6284" y="4316"/>
                  <a:pt x="8019" y="3941"/>
                </a:cubicBezTo>
                <a:cubicBezTo>
                  <a:pt x="8087" y="3925"/>
                  <a:pt x="15887" y="2428"/>
                  <a:pt x="16228" y="2359"/>
                </a:cubicBezTo>
                <a:cubicBezTo>
                  <a:pt x="16575" y="2294"/>
                  <a:pt x="17772" y="2044"/>
                  <a:pt x="19041" y="2044"/>
                </a:cubicBezTo>
                <a:cubicBezTo>
                  <a:pt x="20312" y="2044"/>
                  <a:pt x="21481" y="2253"/>
                  <a:pt x="21966" y="2319"/>
                </a:cubicBezTo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8" name="Freeform 318"/>
          <p:cNvSpPr>
            <a:spLocks noChangeArrowheads="1"/>
          </p:cNvSpPr>
          <p:nvPr/>
        </p:nvSpPr>
        <p:spPr bwMode="auto">
          <a:xfrm>
            <a:off x="11242791" y="452603"/>
            <a:ext cx="38259" cy="39364"/>
          </a:xfrm>
          <a:custGeom>
            <a:avLst/>
            <a:gdLst/>
            <a:ahLst/>
            <a:cxnLst/>
            <a:rect l="0" t="0" r="r" b="b"/>
            <a:pathLst>
              <a:path w="6025" h="6200">
                <a:moveTo>
                  <a:pt x="0" y="6200"/>
                </a:moveTo>
                <a:lnTo>
                  <a:pt x="6025" y="6200"/>
                </a:lnTo>
                <a:lnTo>
                  <a:pt x="6025" y="0"/>
                </a:lnTo>
                <a:lnTo>
                  <a:pt x="0" y="318"/>
                </a:lnTo>
                <a:lnTo>
                  <a:pt x="0" y="6200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9" name="Freeform 319"/>
          <p:cNvSpPr>
            <a:spLocks noChangeArrowheads="1"/>
          </p:cNvSpPr>
          <p:nvPr/>
        </p:nvSpPr>
        <p:spPr bwMode="auto">
          <a:xfrm>
            <a:off x="11138708" y="342875"/>
            <a:ext cx="294304" cy="264236"/>
          </a:xfrm>
          <a:custGeom>
            <a:avLst/>
            <a:gdLst/>
            <a:ahLst/>
            <a:cxnLst/>
            <a:rect l="0" t="0" r="r" b="b"/>
            <a:pathLst>
              <a:path w="46347" h="41613">
                <a:moveTo>
                  <a:pt x="46347" y="6779"/>
                </a:moveTo>
                <a:cubicBezTo>
                  <a:pt x="46347" y="5813"/>
                  <a:pt x="45878" y="5129"/>
                  <a:pt x="44856" y="4875"/>
                </a:cubicBezTo>
                <a:cubicBezTo>
                  <a:pt x="44853" y="4875"/>
                  <a:pt x="44850" y="4872"/>
                  <a:pt x="44847" y="4872"/>
                </a:cubicBezTo>
                <a:cubicBezTo>
                  <a:pt x="44687" y="4835"/>
                  <a:pt x="25690" y="279"/>
                  <a:pt x="25590" y="257"/>
                </a:cubicBezTo>
                <a:cubicBezTo>
                  <a:pt x="25225" y="172"/>
                  <a:pt x="24556" y="47"/>
                  <a:pt x="23787" y="0"/>
                </a:cubicBezTo>
                <a:lnTo>
                  <a:pt x="22559" y="0"/>
                </a:lnTo>
                <a:cubicBezTo>
                  <a:pt x="21768" y="47"/>
                  <a:pt x="21087" y="182"/>
                  <a:pt x="20728" y="260"/>
                </a:cubicBezTo>
                <a:cubicBezTo>
                  <a:pt x="20647" y="282"/>
                  <a:pt x="7559" y="3419"/>
                  <a:pt x="7381" y="3460"/>
                </a:cubicBezTo>
                <a:cubicBezTo>
                  <a:pt x="3181" y="4432"/>
                  <a:pt x="0" y="5679"/>
                  <a:pt x="0" y="12247"/>
                </a:cubicBezTo>
                <a:cubicBezTo>
                  <a:pt x="0" y="14329"/>
                  <a:pt x="0" y="27051"/>
                  <a:pt x="0" y="28979"/>
                </a:cubicBezTo>
                <a:cubicBezTo>
                  <a:pt x="0" y="36051"/>
                  <a:pt x="2481" y="37301"/>
                  <a:pt x="6068" y="38332"/>
                </a:cubicBezTo>
                <a:cubicBezTo>
                  <a:pt x="6100" y="38341"/>
                  <a:pt x="15387" y="40238"/>
                  <a:pt x="20925" y="41372"/>
                </a:cubicBezTo>
                <a:cubicBezTo>
                  <a:pt x="20937" y="41372"/>
                  <a:pt x="20947" y="41376"/>
                  <a:pt x="20959" y="41379"/>
                </a:cubicBezTo>
                <a:cubicBezTo>
                  <a:pt x="21462" y="41482"/>
                  <a:pt x="22287" y="41613"/>
                  <a:pt x="23172" y="41613"/>
                </a:cubicBezTo>
                <a:cubicBezTo>
                  <a:pt x="24072" y="41613"/>
                  <a:pt x="24909" y="41476"/>
                  <a:pt x="25412" y="41372"/>
                </a:cubicBezTo>
                <a:lnTo>
                  <a:pt x="25443" y="41366"/>
                </a:lnTo>
                <a:cubicBezTo>
                  <a:pt x="25443" y="41366"/>
                  <a:pt x="40244" y="38341"/>
                  <a:pt x="40281" y="38332"/>
                </a:cubicBezTo>
                <a:cubicBezTo>
                  <a:pt x="45859" y="37054"/>
                  <a:pt x="46347" y="33838"/>
                  <a:pt x="46347" y="28979"/>
                </a:cubicBezTo>
                <a:lnTo>
                  <a:pt x="46347" y="18179"/>
                </a:lnTo>
                <a:lnTo>
                  <a:pt x="23172" y="17238"/>
                </a:lnTo>
                <a:lnTo>
                  <a:pt x="23172" y="23479"/>
                </a:lnTo>
                <a:lnTo>
                  <a:pt x="42975" y="23479"/>
                </a:lnTo>
                <a:lnTo>
                  <a:pt x="42975" y="28251"/>
                </a:lnTo>
                <a:cubicBezTo>
                  <a:pt x="42975" y="32032"/>
                  <a:pt x="40500" y="32710"/>
                  <a:pt x="39481" y="32888"/>
                </a:cubicBezTo>
                <a:lnTo>
                  <a:pt x="25450" y="35404"/>
                </a:lnTo>
                <a:lnTo>
                  <a:pt x="23925" y="35672"/>
                </a:lnTo>
                <a:cubicBezTo>
                  <a:pt x="23584" y="35719"/>
                  <a:pt x="23331" y="35744"/>
                  <a:pt x="23175" y="35744"/>
                </a:cubicBezTo>
                <a:cubicBezTo>
                  <a:pt x="23015" y="35744"/>
                  <a:pt x="22753" y="35716"/>
                  <a:pt x="22406" y="35669"/>
                </a:cubicBezTo>
                <a:lnTo>
                  <a:pt x="20212" y="35279"/>
                </a:lnTo>
                <a:lnTo>
                  <a:pt x="6778" y="32879"/>
                </a:lnTo>
                <a:cubicBezTo>
                  <a:pt x="5181" y="32529"/>
                  <a:pt x="3375" y="31194"/>
                  <a:pt x="3375" y="28885"/>
                </a:cubicBezTo>
                <a:lnTo>
                  <a:pt x="3375" y="13554"/>
                </a:lnTo>
                <a:cubicBezTo>
                  <a:pt x="3375" y="12141"/>
                  <a:pt x="4043" y="9482"/>
                  <a:pt x="6925" y="8860"/>
                </a:cubicBezTo>
                <a:lnTo>
                  <a:pt x="11993" y="7894"/>
                </a:lnTo>
                <a:lnTo>
                  <a:pt x="22097" y="6000"/>
                </a:lnTo>
                <a:cubicBezTo>
                  <a:pt x="22606" y="5922"/>
                  <a:pt x="22968" y="5879"/>
                  <a:pt x="23172" y="5879"/>
                </a:cubicBezTo>
                <a:cubicBezTo>
                  <a:pt x="23515" y="5879"/>
                  <a:pt x="24356" y="6007"/>
                  <a:pt x="25481" y="6207"/>
                </a:cubicBezTo>
                <a:lnTo>
                  <a:pt x="46347" y="9885"/>
                </a:lnTo>
                <a:lnTo>
                  <a:pt x="46347" y="6779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20" name="Freeform 320"/>
          <p:cNvSpPr>
            <a:spLocks noChangeArrowheads="1"/>
          </p:cNvSpPr>
          <p:nvPr/>
        </p:nvSpPr>
        <p:spPr bwMode="auto">
          <a:xfrm>
            <a:off x="10927412" y="383388"/>
            <a:ext cx="168586" cy="200711"/>
          </a:xfrm>
          <a:custGeom>
            <a:avLst/>
            <a:gdLst/>
            <a:ahLst/>
            <a:cxnLst/>
            <a:rect l="0" t="0" r="r" b="b"/>
            <a:pathLst>
              <a:path w="26550" h="31609">
                <a:moveTo>
                  <a:pt x="26550" y="5596"/>
                </a:moveTo>
                <a:lnTo>
                  <a:pt x="26550" y="0"/>
                </a:lnTo>
                <a:lnTo>
                  <a:pt x="0" y="0"/>
                </a:lnTo>
                <a:lnTo>
                  <a:pt x="0" y="5596"/>
                </a:lnTo>
                <a:lnTo>
                  <a:pt x="9690" y="5596"/>
                </a:lnTo>
                <a:lnTo>
                  <a:pt x="9690" y="26012"/>
                </a:lnTo>
                <a:lnTo>
                  <a:pt x="0" y="26012"/>
                </a:lnTo>
                <a:lnTo>
                  <a:pt x="0" y="31609"/>
                </a:lnTo>
                <a:lnTo>
                  <a:pt x="26550" y="31609"/>
                </a:lnTo>
                <a:lnTo>
                  <a:pt x="26550" y="26012"/>
                </a:lnTo>
                <a:lnTo>
                  <a:pt x="17484" y="26012"/>
                </a:lnTo>
                <a:lnTo>
                  <a:pt x="17484" y="5596"/>
                </a:lnTo>
                <a:lnTo>
                  <a:pt x="26550" y="559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8" name="Text Box 46">
            <a:extLst>
              <a:ext uri="{FF2B5EF4-FFF2-40B4-BE49-F238E27FC236}">
                <a16:creationId xmlns:a16="http://schemas.microsoft.com/office/drawing/2014/main" id="{95E2B39D-6DBA-4F65-A133-BFF3AC2A1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839" y="1104821"/>
            <a:ext cx="7076469" cy="382938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65113" indent="-265113" defTabSz="18000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</a:rPr>
              <a:t>Клиент-серверная микроархитектура</a:t>
            </a:r>
            <a:r>
              <a:rPr lang="ru-RU" sz="1400" dirty="0">
                <a:latin typeface="Fira Sans Condensed Light" panose="020B0403050000020004" pitchFamily="34" charset="0"/>
              </a:rPr>
              <a:t>. Совместная разработка при помощи веб-браузера (ОС Astra Linux и др.)</a:t>
            </a:r>
            <a:endParaRPr lang="en-US" sz="1400" dirty="0">
              <a:latin typeface="Fira Sans Condensed Light" panose="020B0403050000020004" pitchFamily="34" charset="0"/>
            </a:endParaRPr>
          </a:p>
          <a:p>
            <a:pPr marL="265113" indent="-265113" defTabSz="89694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</a:rPr>
              <a:t>Доступ со стационарных и мобильных устройств</a:t>
            </a:r>
            <a:r>
              <a:rPr lang="ru-RU" sz="1400" dirty="0">
                <a:latin typeface="Fira Sans Condensed Light" panose="020B0403050000020004" pitchFamily="34" charset="0"/>
              </a:rPr>
              <a:t>: ПК, терминал, ноутбук, смартфон, планшет</a:t>
            </a:r>
          </a:p>
          <a:p>
            <a:pPr marL="265113" indent="-265113" defTabSz="18000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</a:rPr>
              <a:t>Совместная работа </a:t>
            </a:r>
            <a:r>
              <a:rPr lang="ru-RU" sz="1400" dirty="0">
                <a:latin typeface="Fira Sans Condensed Light" panose="020B0403050000020004" pitchFamily="34" charset="0"/>
              </a:rPr>
              <a:t>в локальной сети предприятия </a:t>
            </a:r>
          </a:p>
          <a:p>
            <a:pPr marL="265113" indent="-265113" defTabSz="18000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  <a:cs typeface="Arial" panose="020B0604020202020204" pitchFamily="34" charset="0"/>
              </a:rPr>
              <a:t>Быстрое создание каталогов </a:t>
            </a:r>
            <a:r>
              <a:rPr lang="ru-RU" sz="1400" dirty="0">
                <a:latin typeface="Fira Sans Condensed Light" panose="020B0403050000020004" pitchFamily="34" charset="0"/>
                <a:cs typeface="Arial" panose="020B0604020202020204" pitchFamily="34" charset="0"/>
              </a:rPr>
              <a:t>на основании шаблонов;</a:t>
            </a:r>
          </a:p>
          <a:p>
            <a:pPr marL="265113" indent="-265113" defTabSz="18000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</a:rPr>
              <a:t>Управление правами доступа </a:t>
            </a:r>
            <a:r>
              <a:rPr lang="ru-RU" sz="1400" dirty="0">
                <a:latin typeface="Fira Sans Condensed Light" panose="020B0403050000020004" pitchFamily="34" charset="0"/>
              </a:rPr>
              <a:t>для пользователей;</a:t>
            </a:r>
          </a:p>
          <a:p>
            <a:pPr marL="265113" indent="-265113" defTabSz="18000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Fira Sans Condensed Light" panose="020B0403050000020004" pitchFamily="34" charset="0"/>
              </a:rPr>
              <a:t>Импорт 3D-моделей в формате Step, </a:t>
            </a:r>
            <a:r>
              <a:rPr lang="ru-RU" sz="1400" b="1" dirty="0">
                <a:latin typeface="Fira Sans Condensed Light" panose="020B0403050000020004" pitchFamily="34" charset="0"/>
              </a:rPr>
              <a:t>независимость от САПР</a:t>
            </a:r>
            <a:r>
              <a:rPr lang="ru-RU" sz="1400" dirty="0">
                <a:latin typeface="Fira Sans Condensed Light" panose="020B0403050000020004" pitchFamily="34" charset="0"/>
              </a:rPr>
              <a:t>;</a:t>
            </a:r>
            <a:r>
              <a:rPr lang="ru-RU" sz="1400" dirty="0">
                <a:latin typeface="Fira Sans Condensed Light" panose="020B0403050000020004" pitchFamily="34" charset="0"/>
                <a:cs typeface="Arial" panose="020B0604020202020204" pitchFamily="34" charset="0"/>
              </a:rPr>
              <a:t> </a:t>
            </a:r>
          </a:p>
          <a:p>
            <a:pPr marL="265113" indent="-265113" defTabSz="18000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  <a:cs typeface="Arial" panose="020B0604020202020204" pitchFamily="34" charset="0"/>
              </a:rPr>
              <a:t>Поддержки процесса </a:t>
            </a:r>
            <a:r>
              <a:rPr lang="ru-RU" sz="1400" dirty="0">
                <a:latin typeface="Fira Sans Condensed Light" panose="020B0403050000020004" pitchFamily="34" charset="0"/>
                <a:cs typeface="Arial" panose="020B0604020202020204" pitchFamily="34" charset="0"/>
              </a:rPr>
              <a:t>формирования заявок на заказ запасных частей;</a:t>
            </a:r>
          </a:p>
          <a:p>
            <a:pPr marL="265113" indent="-265113" defTabSz="18000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</a:rPr>
              <a:t>Полнотекстовый поиск;</a:t>
            </a:r>
            <a:endParaRPr lang="ru-RU" sz="1400" dirty="0">
              <a:latin typeface="Fira Sans Condensed Light" panose="020B0403050000020004" pitchFamily="34" charset="0"/>
              <a:cs typeface="Arial" panose="020B0604020202020204" pitchFamily="34" charset="0"/>
            </a:endParaRPr>
          </a:p>
          <a:p>
            <a:pPr marL="265113" indent="-265113" defTabSz="18000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</a:rPr>
              <a:t>Генерация </a:t>
            </a:r>
            <a:r>
              <a:rPr lang="en-US" sz="1400" b="1" dirty="0">
                <a:latin typeface="Fira Sans Condensed Light" panose="020B0403050000020004" pitchFamily="34" charset="0"/>
              </a:rPr>
              <a:t>PDF-</a:t>
            </a:r>
            <a:r>
              <a:rPr lang="ru-RU" sz="1400" b="1" dirty="0">
                <a:latin typeface="Fira Sans Condensed Light" panose="020B0403050000020004" pitchFamily="34" charset="0"/>
              </a:rPr>
              <a:t>документов Каталогов Изделий </a:t>
            </a:r>
            <a:r>
              <a:rPr lang="ru-RU" sz="1400" dirty="0">
                <a:latin typeface="Fira Sans Condensed Light" panose="020B0403050000020004" pitchFamily="34" charset="0"/>
              </a:rPr>
              <a:t>по ГОСТу в автоматизированном режиме.</a:t>
            </a:r>
            <a:endParaRPr lang="ru-RU" sz="600" dirty="0">
              <a:latin typeface="Fira Sans Condensed Light" panose="020B0403050000020004" pitchFamily="34" charset="0"/>
            </a:endParaRPr>
          </a:p>
        </p:txBody>
      </p:sp>
      <p:sp>
        <p:nvSpPr>
          <p:cNvPr id="49" name="Freeform 325">
            <a:extLst>
              <a:ext uri="{FF2B5EF4-FFF2-40B4-BE49-F238E27FC236}">
                <a16:creationId xmlns:a16="http://schemas.microsoft.com/office/drawing/2014/main" id="{79996D91-1B82-43EE-8784-0B2C9D766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29" y="-2464"/>
            <a:ext cx="554270" cy="2214569"/>
          </a:xfrm>
          <a:custGeom>
            <a:avLst/>
            <a:gdLst/>
            <a:ahLst/>
            <a:cxnLst/>
            <a:rect l="0" t="0" r="r" b="b"/>
            <a:pathLst>
              <a:path w="103126" h="348751">
                <a:moveTo>
                  <a:pt x="0" y="348751"/>
                </a:moveTo>
                <a:lnTo>
                  <a:pt x="103126" y="348751"/>
                </a:lnTo>
                <a:lnTo>
                  <a:pt x="103126" y="0"/>
                </a:lnTo>
                <a:lnTo>
                  <a:pt x="0" y="0"/>
                </a:lnTo>
                <a:lnTo>
                  <a:pt x="0" y="3487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0" name="Freeform 326">
            <a:extLst>
              <a:ext uri="{FF2B5EF4-FFF2-40B4-BE49-F238E27FC236}">
                <a16:creationId xmlns:a16="http://schemas.microsoft.com/office/drawing/2014/main" id="{B4C56658-B816-431E-A060-DF129B151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1" name="Freeform 327">
            <a:extLst>
              <a:ext uri="{FF2B5EF4-FFF2-40B4-BE49-F238E27FC236}">
                <a16:creationId xmlns:a16="http://schemas.microsoft.com/office/drawing/2014/main" id="{238A86E0-E81B-4C6D-A594-3ED64B06B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761852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2" name="Freeform 328">
            <a:extLst>
              <a:ext uri="{FF2B5EF4-FFF2-40B4-BE49-F238E27FC236}">
                <a16:creationId xmlns:a16="http://schemas.microsoft.com/office/drawing/2014/main" id="{69D8F896-5F7B-435E-87D0-FE5EED843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3" name="Freeform 329">
            <a:extLst>
              <a:ext uri="{FF2B5EF4-FFF2-40B4-BE49-F238E27FC236}">
                <a16:creationId xmlns:a16="http://schemas.microsoft.com/office/drawing/2014/main" id="{1534764B-826D-4E0D-98D1-F2306704E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4" name="Freeform 330">
            <a:extLst>
              <a:ext uri="{FF2B5EF4-FFF2-40B4-BE49-F238E27FC236}">
                <a16:creationId xmlns:a16="http://schemas.microsoft.com/office/drawing/2014/main" id="{AC747656-BF4B-49DA-AD5C-632254816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5" name="Freeform 331">
            <a:extLst>
              <a:ext uri="{FF2B5EF4-FFF2-40B4-BE49-F238E27FC236}">
                <a16:creationId xmlns:a16="http://schemas.microsoft.com/office/drawing/2014/main" id="{83600D13-78E8-45D3-B424-5B6449C86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34" y="1593260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6" name="Freeform 332">
            <a:extLst>
              <a:ext uri="{FF2B5EF4-FFF2-40B4-BE49-F238E27FC236}">
                <a16:creationId xmlns:a16="http://schemas.microsoft.com/office/drawing/2014/main" id="{725ECF88-025A-486A-946B-D8D6D6A83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77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7" name="Freeform 333">
            <a:extLst>
              <a:ext uri="{FF2B5EF4-FFF2-40B4-BE49-F238E27FC236}">
                <a16:creationId xmlns:a16="http://schemas.microsoft.com/office/drawing/2014/main" id="{91A925C0-1512-44DF-B0CC-636E5BF10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649451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8" name="Freeform 334">
            <a:extLst>
              <a:ext uri="{FF2B5EF4-FFF2-40B4-BE49-F238E27FC236}">
                <a16:creationId xmlns:a16="http://schemas.microsoft.com/office/drawing/2014/main" id="{FD8C1973-7B91-4EED-93AD-C9DCBF9C7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81805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9" name="Freeform 335">
            <a:extLst>
              <a:ext uri="{FF2B5EF4-FFF2-40B4-BE49-F238E27FC236}">
                <a16:creationId xmlns:a16="http://schemas.microsoft.com/office/drawing/2014/main" id="{CCF75D31-008D-415F-85F3-63308499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60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0" name="Freeform 336">
            <a:extLst>
              <a:ext uri="{FF2B5EF4-FFF2-40B4-BE49-F238E27FC236}">
                <a16:creationId xmlns:a16="http://schemas.microsoft.com/office/drawing/2014/main" id="{E3509D9D-D086-474D-9A88-458869670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1" name="Freeform 337">
            <a:extLst>
              <a:ext uri="{FF2B5EF4-FFF2-40B4-BE49-F238E27FC236}">
                <a16:creationId xmlns:a16="http://schemas.microsoft.com/office/drawing/2014/main" id="{7B24C137-8514-424C-A7F0-2083FD071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2" name="Freeform 338">
            <a:extLst>
              <a:ext uri="{FF2B5EF4-FFF2-40B4-BE49-F238E27FC236}">
                <a16:creationId xmlns:a16="http://schemas.microsoft.com/office/drawing/2014/main" id="{39784C69-212B-471E-8A09-4B0F1EBFD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705648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3" name="Freeform 339">
            <a:extLst>
              <a:ext uri="{FF2B5EF4-FFF2-40B4-BE49-F238E27FC236}">
                <a16:creationId xmlns:a16="http://schemas.microsoft.com/office/drawing/2014/main" id="{FE229009-432B-4103-9DAB-7749D8948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874247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4" name="Freeform 340">
            <a:extLst>
              <a:ext uri="{FF2B5EF4-FFF2-40B4-BE49-F238E27FC236}">
                <a16:creationId xmlns:a16="http://schemas.microsoft.com/office/drawing/2014/main" id="{E24F47BE-7DA3-4FC8-9140-C26F753D2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874247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5" name="Freeform 341">
            <a:extLst>
              <a:ext uri="{FF2B5EF4-FFF2-40B4-BE49-F238E27FC236}">
                <a16:creationId xmlns:a16="http://schemas.microsoft.com/office/drawing/2014/main" id="{5F2BC66E-C326-4F9E-913E-FD0AAA895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6" name="Freeform 342">
            <a:extLst>
              <a:ext uri="{FF2B5EF4-FFF2-40B4-BE49-F238E27FC236}">
                <a16:creationId xmlns:a16="http://schemas.microsoft.com/office/drawing/2014/main" id="{D8A9AC6C-6100-4B86-81A9-587D754E2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70" y="159326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3" name="Text Box 375">
            <a:extLst>
              <a:ext uri="{FF2B5EF4-FFF2-40B4-BE49-F238E27FC236}">
                <a16:creationId xmlns:a16="http://schemas.microsoft.com/office/drawing/2014/main" id="{6809B9BB-AD9A-4988-BF6F-45F9058EA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839" y="383388"/>
            <a:ext cx="7132514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ru-RU" sz="2000" b="1" kern="2" dirty="0">
                <a:latin typeface="Fira Sans Condensed" panose="020B0503050000020004" pitchFamily="34" charset="0"/>
              </a:rPr>
              <a:t>ОСНОВНЫЕ ХАРАКТЕРИСТИКИ</a:t>
            </a:r>
          </a:p>
        </p:txBody>
      </p:sp>
      <p:pic>
        <p:nvPicPr>
          <p:cNvPr id="46" name="Рисунок 45" descr="Изображение выглядит как текст, растение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D5B3501C-8AC9-4FC4-ADE7-972F005DE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667" y="1182084"/>
            <a:ext cx="3014912" cy="43057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CCB34A10-6B03-4089-BAE9-C0756DF4436D}"/>
              </a:ext>
            </a:extLst>
          </p:cNvPr>
          <p:cNvSpPr txBox="1"/>
          <p:nvPr/>
        </p:nvSpPr>
        <p:spPr>
          <a:xfrm>
            <a:off x="8254239" y="6039782"/>
            <a:ext cx="385064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latin typeface="Fira Sans Condensed Light" panose="020B0403050000020004" pitchFamily="34" charset="0"/>
              </a:rPr>
              <a:t>Примерный результат выгрузки </a:t>
            </a:r>
            <a:r>
              <a:rPr lang="en-US" sz="900" dirty="0">
                <a:latin typeface="Fira Sans Condensed Light" panose="020B0403050000020004" pitchFamily="34" charset="0"/>
              </a:rPr>
              <a:t>PDF-</a:t>
            </a:r>
            <a:r>
              <a:rPr lang="ru-RU" sz="900" dirty="0">
                <a:latin typeface="Fira Sans Condensed Light" panose="020B0403050000020004" pitchFamily="34" charset="0"/>
              </a:rPr>
              <a:t>документов по ГОСТу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73558242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электроника, диспле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D55CB5B-4412-CDC7-4405-ED5DD5A9F3A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48" y="1111283"/>
            <a:ext cx="8843037" cy="6015404"/>
          </a:xfrm>
          <a:prstGeom prst="rect">
            <a:avLst/>
          </a:prstGeom>
        </p:spPr>
      </p:pic>
      <p:pic>
        <p:nvPicPr>
          <p:cNvPr id="7" name="Пример каталога - Цилиндр опрокидывающего механизма">
            <a:hlinkClick r:id="" action="ppaction://media"/>
            <a:extLst>
              <a:ext uri="{FF2B5EF4-FFF2-40B4-BE49-F238E27FC236}">
                <a16:creationId xmlns:a16="http://schemas.microsoft.com/office/drawing/2014/main" id="{D551A43F-374A-97AD-6D8F-E24FB554F9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23"/>
                  <p14:fade in="750"/>
                  <p14:bmkLst>
                    <p14:bmk name="Закладка 1" time="15638.3669"/>
                  </p14:bmkLst>
                </p14:media>
              </p:ext>
            </p:extLst>
          </p:nvPr>
        </p:nvPicPr>
        <p:blipFill rotWithShape="1">
          <a:blip r:embed="rId6"/>
          <a:srcRect l="4904" t="5959" r="5077" b="24174"/>
          <a:stretch/>
        </p:blipFill>
        <p:spPr>
          <a:xfrm>
            <a:off x="2303587" y="1510468"/>
            <a:ext cx="7935968" cy="403631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FF866B5F-9459-40D3-BF5D-2F78B682D178}"/>
              </a:ext>
            </a:extLst>
          </p:cNvPr>
          <p:cNvSpPr txBox="1">
            <a:spLocks/>
          </p:cNvSpPr>
          <p:nvPr/>
        </p:nvSpPr>
        <p:spPr>
          <a:xfrm>
            <a:off x="4795126" y="716010"/>
            <a:ext cx="3143670" cy="3001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1800" dirty="0">
                <a:solidFill>
                  <a:srgbClr val="44B5D0"/>
                </a:solidFill>
                <a:latin typeface="Fira Sans Condensed" panose="020B0503050000020004" pitchFamily="34" charset="0"/>
              </a:rPr>
              <a:t>POWERGUIDE CATALOGS</a:t>
            </a:r>
            <a:endParaRPr lang="ru-RU" sz="1800" dirty="0">
              <a:solidFill>
                <a:srgbClr val="44B5D0"/>
              </a:solidFill>
              <a:latin typeface="Fira Sans Condensed" panose="020B0503050000020004" pitchFamily="34" charset="0"/>
            </a:endParaRPr>
          </a:p>
          <a:p>
            <a:pPr algn="ctr"/>
            <a:r>
              <a:rPr lang="ru-RU" sz="1800" dirty="0">
                <a:latin typeface="Fira Sans Condensed" panose="020B0503050000020004" pitchFamily="34" charset="0"/>
              </a:rPr>
              <a:t>Посмотрите видео 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D937C0BE-0FFC-4A72-9664-51862D0A9BA4}"/>
              </a:ext>
            </a:extLst>
          </p:cNvPr>
          <p:cNvSpPr/>
          <p:nvPr/>
        </p:nvSpPr>
        <p:spPr>
          <a:xfrm>
            <a:off x="4713136" y="657487"/>
            <a:ext cx="419915" cy="391361"/>
          </a:xfrm>
          <a:prstGeom prst="ellipse">
            <a:avLst/>
          </a:prstGeom>
          <a:noFill/>
          <a:ln w="9525" cap="flat" cmpd="sng" algn="ctr">
            <a:solidFill>
              <a:srgbClr val="44B5D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44B5D0"/>
                </a:solidFill>
                <a:latin typeface="Fira Sans Condensed" panose="020B0503050000020004" pitchFamily="34" charset="0"/>
              </a:rPr>
              <a:t>1</a:t>
            </a:r>
            <a:endParaRPr lang="ru-RU" sz="2400" b="1" dirty="0">
              <a:solidFill>
                <a:srgbClr val="44B5D0"/>
              </a:solidFill>
              <a:latin typeface="Fira Sans Condensed" panose="020B05030500000200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CA22DD-7F07-407C-86B4-CC1F4803F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048" y="1246776"/>
            <a:ext cx="78105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2C847C-E0EB-41E2-9D11-18341E94E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048" y="2546386"/>
            <a:ext cx="78105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Freeform 321">
            <a:extLst>
              <a:ext uri="{FF2B5EF4-FFF2-40B4-BE49-F238E27FC236}">
                <a16:creationId xmlns:a16="http://schemas.microsoft.com/office/drawing/2014/main" id="{72804BDF-62CA-4888-999D-7E1DAE990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946699" cy="2123121"/>
          </a:xfrm>
          <a:custGeom>
            <a:avLst/>
            <a:gdLst/>
            <a:ahLst/>
            <a:cxnLst/>
            <a:rect l="0" t="0" r="r" b="b"/>
            <a:pathLst>
              <a:path w="339029" h="369754">
                <a:moveTo>
                  <a:pt x="0" y="174013"/>
                </a:moveTo>
                <a:lnTo>
                  <a:pt x="0" y="0"/>
                </a:lnTo>
                <a:lnTo>
                  <a:pt x="37631" y="0"/>
                </a:lnTo>
                <a:lnTo>
                  <a:pt x="339029" y="174013"/>
                </a:lnTo>
                <a:lnTo>
                  <a:pt x="0" y="369754"/>
                </a:lnTo>
                <a:lnTo>
                  <a:pt x="0" y="174013"/>
                </a:lnTo>
                <a:close/>
              </a:path>
            </a:pathLst>
          </a:custGeom>
          <a:solidFill>
            <a:srgbClr val="28ADEE">
              <a:alpha val="40000"/>
            </a:srgbClr>
          </a:solidFill>
          <a:ln w="9919"/>
        </p:spPr>
        <p:txBody>
          <a:bodyPr/>
          <a:lstStyle/>
          <a:p>
            <a:endParaRPr lang="ru-RU" sz="900" dirty="0"/>
          </a:p>
        </p:txBody>
      </p:sp>
      <p:sp>
        <p:nvSpPr>
          <p:cNvPr id="68" name="Freeform 322">
            <a:extLst>
              <a:ext uri="{FF2B5EF4-FFF2-40B4-BE49-F238E27FC236}">
                <a16:creationId xmlns:a16="http://schemas.microsoft.com/office/drawing/2014/main" id="{862297A9-93BF-4384-8809-73ACA57F9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57" y="0"/>
            <a:ext cx="1707742" cy="985970"/>
          </a:xfrm>
          <a:custGeom>
            <a:avLst/>
            <a:gdLst/>
            <a:ahLst/>
            <a:cxnLst/>
            <a:rect l="0" t="0" r="r" b="b"/>
            <a:pathLst>
              <a:path w="301398" h="174013">
                <a:moveTo>
                  <a:pt x="301398" y="174013"/>
                </a:moveTo>
                <a:lnTo>
                  <a:pt x="0" y="0"/>
                </a:lnTo>
                <a:lnTo>
                  <a:pt x="301398" y="0"/>
                </a:lnTo>
                <a:lnTo>
                  <a:pt x="301398" y="174013"/>
                </a:lnTo>
                <a:close/>
              </a:path>
            </a:pathLst>
          </a:custGeom>
          <a:solidFill>
            <a:srgbClr val="A2F89D">
              <a:alpha val="40000"/>
            </a:srgb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9" name="Freeform 323">
            <a:extLst>
              <a:ext uri="{FF2B5EF4-FFF2-40B4-BE49-F238E27FC236}">
                <a16:creationId xmlns:a16="http://schemas.microsoft.com/office/drawing/2014/main" id="{400DF2D0-F1B7-4F55-937A-4C4728B0F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699" y="0"/>
            <a:ext cx="1707759" cy="985970"/>
          </a:xfrm>
          <a:custGeom>
            <a:avLst/>
            <a:gdLst/>
            <a:ahLst/>
            <a:cxnLst/>
            <a:rect l="0" t="0" r="r" b="b"/>
            <a:pathLst>
              <a:path w="301401" h="174013">
                <a:moveTo>
                  <a:pt x="0" y="174013"/>
                </a:moveTo>
                <a:lnTo>
                  <a:pt x="3" y="0"/>
                </a:lnTo>
                <a:lnTo>
                  <a:pt x="301401" y="0"/>
                </a:lnTo>
                <a:lnTo>
                  <a:pt x="0" y="174013"/>
                </a:lnTo>
                <a:close/>
              </a:path>
            </a:pathLst>
          </a:custGeom>
          <a:solidFill>
            <a:srgbClr val="59E3A8">
              <a:alpha val="40000"/>
            </a:srgb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0" name="Freeform 325">
            <a:extLst>
              <a:ext uri="{FF2B5EF4-FFF2-40B4-BE49-F238E27FC236}">
                <a16:creationId xmlns:a16="http://schemas.microsoft.com/office/drawing/2014/main" id="{4F14DACE-546E-4B85-A343-1317D7BB3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29" y="-2464"/>
            <a:ext cx="554270" cy="2214569"/>
          </a:xfrm>
          <a:custGeom>
            <a:avLst/>
            <a:gdLst/>
            <a:ahLst/>
            <a:cxnLst/>
            <a:rect l="0" t="0" r="r" b="b"/>
            <a:pathLst>
              <a:path w="103126" h="348751">
                <a:moveTo>
                  <a:pt x="0" y="348751"/>
                </a:moveTo>
                <a:lnTo>
                  <a:pt x="103126" y="348751"/>
                </a:lnTo>
                <a:lnTo>
                  <a:pt x="103126" y="0"/>
                </a:lnTo>
                <a:lnTo>
                  <a:pt x="0" y="0"/>
                </a:lnTo>
                <a:lnTo>
                  <a:pt x="0" y="34875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1" name="Freeform 326">
            <a:extLst>
              <a:ext uri="{FF2B5EF4-FFF2-40B4-BE49-F238E27FC236}">
                <a16:creationId xmlns:a16="http://schemas.microsoft.com/office/drawing/2014/main" id="{A9C79187-5879-4025-B365-F7114C548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2" name="Freeform 327">
            <a:extLst>
              <a:ext uri="{FF2B5EF4-FFF2-40B4-BE49-F238E27FC236}">
                <a16:creationId xmlns:a16="http://schemas.microsoft.com/office/drawing/2014/main" id="{74BC7B6C-FF62-4675-B367-30BF8A08C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761852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3" name="Freeform 328">
            <a:extLst>
              <a:ext uri="{FF2B5EF4-FFF2-40B4-BE49-F238E27FC236}">
                <a16:creationId xmlns:a16="http://schemas.microsoft.com/office/drawing/2014/main" id="{ACA5831D-4439-4AD2-A7AB-91EF66FD4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4" name="Freeform 329">
            <a:extLst>
              <a:ext uri="{FF2B5EF4-FFF2-40B4-BE49-F238E27FC236}">
                <a16:creationId xmlns:a16="http://schemas.microsoft.com/office/drawing/2014/main" id="{43BAC824-AA0E-4CEA-9DAE-7F2FAC038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5" name="Freeform 330">
            <a:extLst>
              <a:ext uri="{FF2B5EF4-FFF2-40B4-BE49-F238E27FC236}">
                <a16:creationId xmlns:a16="http://schemas.microsoft.com/office/drawing/2014/main" id="{764431F5-1B9C-4220-8480-CF98EB3F6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6" name="Freeform 331">
            <a:extLst>
              <a:ext uri="{FF2B5EF4-FFF2-40B4-BE49-F238E27FC236}">
                <a16:creationId xmlns:a16="http://schemas.microsoft.com/office/drawing/2014/main" id="{495E72D4-E7AF-47B6-8F3A-41B3A9C2F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34" y="1593260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7" name="Freeform 332">
            <a:extLst>
              <a:ext uri="{FF2B5EF4-FFF2-40B4-BE49-F238E27FC236}">
                <a16:creationId xmlns:a16="http://schemas.microsoft.com/office/drawing/2014/main" id="{B6F785AD-CF77-4B89-87F9-BAD29B729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77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8" name="Freeform 333">
            <a:extLst>
              <a:ext uri="{FF2B5EF4-FFF2-40B4-BE49-F238E27FC236}">
                <a16:creationId xmlns:a16="http://schemas.microsoft.com/office/drawing/2014/main" id="{EE4321FA-2A39-4CD0-8511-DDF60BB72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649451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9" name="Freeform 334">
            <a:extLst>
              <a:ext uri="{FF2B5EF4-FFF2-40B4-BE49-F238E27FC236}">
                <a16:creationId xmlns:a16="http://schemas.microsoft.com/office/drawing/2014/main" id="{E43828F6-9769-417D-BDB4-448928F95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81805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0" name="Freeform 335">
            <a:extLst>
              <a:ext uri="{FF2B5EF4-FFF2-40B4-BE49-F238E27FC236}">
                <a16:creationId xmlns:a16="http://schemas.microsoft.com/office/drawing/2014/main" id="{A8B1593F-9652-42E8-8C0E-7E38191BA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60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1" name="Freeform 336">
            <a:extLst>
              <a:ext uri="{FF2B5EF4-FFF2-40B4-BE49-F238E27FC236}">
                <a16:creationId xmlns:a16="http://schemas.microsoft.com/office/drawing/2014/main" id="{33AC09CA-0AB1-4CD4-A1F3-B45B92E26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2" name="Freeform 337">
            <a:extLst>
              <a:ext uri="{FF2B5EF4-FFF2-40B4-BE49-F238E27FC236}">
                <a16:creationId xmlns:a16="http://schemas.microsoft.com/office/drawing/2014/main" id="{AEB6B56D-5469-42B7-8350-92D26462F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3" name="Freeform 338">
            <a:extLst>
              <a:ext uri="{FF2B5EF4-FFF2-40B4-BE49-F238E27FC236}">
                <a16:creationId xmlns:a16="http://schemas.microsoft.com/office/drawing/2014/main" id="{9392B637-13E0-48F7-80B5-654ED7FC3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705648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4" name="Freeform 339">
            <a:extLst>
              <a:ext uri="{FF2B5EF4-FFF2-40B4-BE49-F238E27FC236}">
                <a16:creationId xmlns:a16="http://schemas.microsoft.com/office/drawing/2014/main" id="{0BA697CF-35B3-4114-BAE2-B92270C39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874247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5" name="Freeform 340">
            <a:extLst>
              <a:ext uri="{FF2B5EF4-FFF2-40B4-BE49-F238E27FC236}">
                <a16:creationId xmlns:a16="http://schemas.microsoft.com/office/drawing/2014/main" id="{EA76D260-E64E-47E7-BED4-82FB552A5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874247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6" name="Freeform 341">
            <a:extLst>
              <a:ext uri="{FF2B5EF4-FFF2-40B4-BE49-F238E27FC236}">
                <a16:creationId xmlns:a16="http://schemas.microsoft.com/office/drawing/2014/main" id="{07576BAB-C680-4203-9637-A70C38441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7" name="Freeform 342">
            <a:extLst>
              <a:ext uri="{FF2B5EF4-FFF2-40B4-BE49-F238E27FC236}">
                <a16:creationId xmlns:a16="http://schemas.microsoft.com/office/drawing/2014/main" id="{913EA907-E873-4AE8-9821-258C6201F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70" y="159326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8" name="Freeform 304">
            <a:extLst>
              <a:ext uri="{FF2B5EF4-FFF2-40B4-BE49-F238E27FC236}">
                <a16:creationId xmlns:a16="http://schemas.microsoft.com/office/drawing/2014/main" id="{15C318B6-A0FE-4868-B366-A6C13CD81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274" y="383388"/>
            <a:ext cx="211411" cy="200711"/>
          </a:xfrm>
          <a:custGeom>
            <a:avLst/>
            <a:gdLst/>
            <a:ahLst/>
            <a:cxnLst/>
            <a:rect l="0" t="0" r="r" b="b"/>
            <a:pathLst>
              <a:path w="33294" h="31609">
                <a:moveTo>
                  <a:pt x="7766" y="19875"/>
                </a:moveTo>
                <a:lnTo>
                  <a:pt x="7766" y="10609"/>
                </a:lnTo>
                <a:cubicBezTo>
                  <a:pt x="7766" y="10565"/>
                  <a:pt x="7766" y="10534"/>
                  <a:pt x="7766" y="10512"/>
                </a:cubicBezTo>
                <a:cubicBezTo>
                  <a:pt x="7766" y="9021"/>
                  <a:pt x="8600" y="6959"/>
                  <a:pt x="12347" y="6959"/>
                </a:cubicBezTo>
                <a:lnTo>
                  <a:pt x="20947" y="6959"/>
                </a:lnTo>
                <a:cubicBezTo>
                  <a:pt x="24694" y="6959"/>
                  <a:pt x="25525" y="9021"/>
                  <a:pt x="25525" y="10512"/>
                </a:cubicBezTo>
                <a:cubicBezTo>
                  <a:pt x="25525" y="10975"/>
                  <a:pt x="25528" y="15231"/>
                  <a:pt x="25528" y="19875"/>
                </a:cubicBezTo>
                <a:lnTo>
                  <a:pt x="7766" y="19875"/>
                </a:lnTo>
                <a:close/>
                <a:moveTo>
                  <a:pt x="33222" y="7415"/>
                </a:moveTo>
                <a:cubicBezTo>
                  <a:pt x="33141" y="2550"/>
                  <a:pt x="28197" y="0"/>
                  <a:pt x="19891" y="0"/>
                </a:cubicBezTo>
                <a:lnTo>
                  <a:pt x="13400" y="0"/>
                </a:lnTo>
                <a:cubicBezTo>
                  <a:pt x="5097" y="0"/>
                  <a:pt x="150" y="2550"/>
                  <a:pt x="72" y="7415"/>
                </a:cubicBezTo>
                <a:lnTo>
                  <a:pt x="0" y="10512"/>
                </a:lnTo>
                <a:lnTo>
                  <a:pt x="0" y="31609"/>
                </a:lnTo>
                <a:lnTo>
                  <a:pt x="7766" y="31609"/>
                </a:lnTo>
                <a:cubicBezTo>
                  <a:pt x="7766" y="31609"/>
                  <a:pt x="7769" y="28343"/>
                  <a:pt x="7769" y="25409"/>
                </a:cubicBezTo>
                <a:lnTo>
                  <a:pt x="25532" y="25409"/>
                </a:lnTo>
                <a:cubicBezTo>
                  <a:pt x="25532" y="28818"/>
                  <a:pt x="25532" y="31609"/>
                  <a:pt x="25532" y="31609"/>
                </a:cubicBezTo>
                <a:lnTo>
                  <a:pt x="33291" y="31609"/>
                </a:lnTo>
                <a:lnTo>
                  <a:pt x="33291" y="10512"/>
                </a:lnTo>
                <a:lnTo>
                  <a:pt x="33294" y="10512"/>
                </a:lnTo>
                <a:lnTo>
                  <a:pt x="33222" y="74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89" name="Freeform 305">
            <a:extLst>
              <a:ext uri="{FF2B5EF4-FFF2-40B4-BE49-F238E27FC236}">
                <a16:creationId xmlns:a16="http://schemas.microsoft.com/office/drawing/2014/main" id="{16F4E7A0-39DB-47B0-9405-2AF2E6FA9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7412" y="633552"/>
            <a:ext cx="45022" cy="49784"/>
          </a:xfrm>
          <a:custGeom>
            <a:avLst/>
            <a:gdLst/>
            <a:ahLst/>
            <a:cxnLst/>
            <a:rect l="0" t="0" r="r" b="b"/>
            <a:pathLst>
              <a:path w="7090" h="7840">
                <a:moveTo>
                  <a:pt x="7090" y="0"/>
                </a:moveTo>
                <a:lnTo>
                  <a:pt x="0" y="0"/>
                </a:lnTo>
                <a:lnTo>
                  <a:pt x="0" y="1734"/>
                </a:lnTo>
                <a:lnTo>
                  <a:pt x="2578" y="1734"/>
                </a:lnTo>
                <a:lnTo>
                  <a:pt x="2578" y="7840"/>
                </a:lnTo>
                <a:lnTo>
                  <a:pt x="4509" y="7840"/>
                </a:lnTo>
                <a:lnTo>
                  <a:pt x="4509" y="1734"/>
                </a:lnTo>
                <a:lnTo>
                  <a:pt x="7090" y="1734"/>
                </a:lnTo>
                <a:lnTo>
                  <a:pt x="709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0" name="Freeform 306">
            <a:extLst>
              <a:ext uri="{FF2B5EF4-FFF2-40B4-BE49-F238E27FC236}">
                <a16:creationId xmlns:a16="http://schemas.microsoft.com/office/drawing/2014/main" id="{FFC4E67F-8F72-44B6-86E8-FCA627F92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4256" y="633552"/>
            <a:ext cx="12281" cy="49784"/>
          </a:xfrm>
          <a:custGeom>
            <a:avLst/>
            <a:gdLst/>
            <a:ahLst/>
            <a:cxnLst/>
            <a:rect l="0" t="0" r="r" b="b"/>
            <a:pathLst>
              <a:path w="1935" h="7840">
                <a:moveTo>
                  <a:pt x="0" y="7840"/>
                </a:moveTo>
                <a:lnTo>
                  <a:pt x="1935" y="7840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1" name="Freeform 307">
            <a:extLst>
              <a:ext uri="{FF2B5EF4-FFF2-40B4-BE49-F238E27FC236}">
                <a16:creationId xmlns:a16="http://schemas.microsoft.com/office/drawing/2014/main" id="{C5BFF828-0E2D-46B0-9771-1A8F33B5A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6612" y="633552"/>
            <a:ext cx="45041" cy="49784"/>
          </a:xfrm>
          <a:custGeom>
            <a:avLst/>
            <a:gdLst/>
            <a:ahLst/>
            <a:cxnLst/>
            <a:rect l="0" t="0" r="r" b="b"/>
            <a:pathLst>
              <a:path w="7094" h="7840">
                <a:moveTo>
                  <a:pt x="7094" y="6106"/>
                </a:moveTo>
                <a:lnTo>
                  <a:pt x="1935" y="610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7094" y="7840"/>
                </a:lnTo>
                <a:lnTo>
                  <a:pt x="7094" y="610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2" name="Freeform 308">
            <a:extLst>
              <a:ext uri="{FF2B5EF4-FFF2-40B4-BE49-F238E27FC236}">
                <a16:creationId xmlns:a16="http://schemas.microsoft.com/office/drawing/2014/main" id="{9E2D648D-7887-4082-B2DB-8C392B585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2050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4009" y="3625"/>
                </a:moveTo>
                <a:lnTo>
                  <a:pt x="4009" y="4971"/>
                </a:lnTo>
                <a:lnTo>
                  <a:pt x="7428" y="4971"/>
                </a:lnTo>
                <a:cubicBezTo>
                  <a:pt x="7428" y="4971"/>
                  <a:pt x="7428" y="5100"/>
                  <a:pt x="7428" y="5221"/>
                </a:cubicBezTo>
                <a:cubicBezTo>
                  <a:pt x="7428" y="5593"/>
                  <a:pt x="7218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5221"/>
                  <a:pt x="1934" y="2784"/>
                  <a:pt x="1934" y="2615"/>
                </a:cubicBez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812" y="2615"/>
                  <a:pt x="9362" y="2615"/>
                  <a:pt x="9362" y="2615"/>
                </a:cubicBezTo>
                <a:lnTo>
                  <a:pt x="9346" y="1846"/>
                </a:lnTo>
                <a:cubicBezTo>
                  <a:pt x="9325" y="634"/>
                  <a:pt x="8093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3" y="7840"/>
                  <a:pt x="9325" y="7203"/>
                  <a:pt x="9346" y="5990"/>
                </a:cubicBezTo>
                <a:lnTo>
                  <a:pt x="9362" y="5221"/>
                </a:lnTo>
                <a:lnTo>
                  <a:pt x="9362" y="3625"/>
                </a:lnTo>
                <a:lnTo>
                  <a:pt x="4009" y="362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3" name="Freeform 309">
            <a:extLst>
              <a:ext uri="{FF2B5EF4-FFF2-40B4-BE49-F238E27FC236}">
                <a16:creationId xmlns:a16="http://schemas.microsoft.com/office/drawing/2014/main" id="{F94EE0D5-EA59-4AAE-822A-0656CA6AB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5829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7429" y="5221"/>
                </a:moveTo>
                <a:cubicBezTo>
                  <a:pt x="7429" y="5593"/>
                  <a:pt x="7219" y="6106"/>
                  <a:pt x="6288" y="6106"/>
                </a:cubicBezTo>
                <a:lnTo>
                  <a:pt x="3075" y="6106"/>
                </a:lnTo>
                <a:cubicBezTo>
                  <a:pt x="2141" y="6106"/>
                  <a:pt x="1935" y="5593"/>
                  <a:pt x="1935" y="5221"/>
                </a:cubicBezTo>
                <a:cubicBezTo>
                  <a:pt x="1935" y="4834"/>
                  <a:pt x="1935" y="2615"/>
                  <a:pt x="1935" y="2615"/>
                </a:cubicBezTo>
                <a:cubicBezTo>
                  <a:pt x="1935" y="2246"/>
                  <a:pt x="2141" y="1734"/>
                  <a:pt x="3075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429" y="3040"/>
                  <a:pt x="7429" y="4796"/>
                  <a:pt x="7429" y="5221"/>
                </a:cubicBezTo>
                <a:moveTo>
                  <a:pt x="9363" y="2615"/>
                </a:moveTo>
                <a:lnTo>
                  <a:pt x="9341" y="1846"/>
                </a:lnTo>
                <a:cubicBezTo>
                  <a:pt x="9326" y="634"/>
                  <a:pt x="8094" y="0"/>
                  <a:pt x="6029" y="0"/>
                </a:cubicBezTo>
                <a:lnTo>
                  <a:pt x="3335" y="0"/>
                </a:lnTo>
                <a:cubicBezTo>
                  <a:pt x="1266" y="0"/>
                  <a:pt x="38" y="634"/>
                  <a:pt x="16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6" y="5990"/>
                </a:lnTo>
                <a:cubicBezTo>
                  <a:pt x="38" y="7203"/>
                  <a:pt x="1266" y="7840"/>
                  <a:pt x="3335" y="7840"/>
                </a:cubicBezTo>
                <a:lnTo>
                  <a:pt x="6029" y="7840"/>
                </a:lnTo>
                <a:cubicBezTo>
                  <a:pt x="8094" y="7840"/>
                  <a:pt x="9326" y="7203"/>
                  <a:pt x="9341" y="5990"/>
                </a:cubicBezTo>
                <a:lnTo>
                  <a:pt x="9363" y="5221"/>
                </a:lnTo>
                <a:lnTo>
                  <a:pt x="9363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4" name="Freeform 310">
            <a:extLst>
              <a:ext uri="{FF2B5EF4-FFF2-40B4-BE49-F238E27FC236}">
                <a16:creationId xmlns:a16="http://schemas.microsoft.com/office/drawing/2014/main" id="{6C0A85F6-7DC3-41C0-9BF8-313598E0B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0314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7428" y="5221"/>
                </a:moveTo>
                <a:cubicBezTo>
                  <a:pt x="7428" y="5593"/>
                  <a:pt x="7218" y="6106"/>
                  <a:pt x="6290" y="6106"/>
                </a:cubicBez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34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428" y="3040"/>
                  <a:pt x="7428" y="4796"/>
                  <a:pt x="7428" y="5221"/>
                </a:cubicBezTo>
                <a:moveTo>
                  <a:pt x="9362" y="2615"/>
                </a:move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4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62" y="5221"/>
                </a:lnTo>
                <a:lnTo>
                  <a:pt x="9362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5" name="Freeform 311">
            <a:extLst>
              <a:ext uri="{FF2B5EF4-FFF2-40B4-BE49-F238E27FC236}">
                <a16:creationId xmlns:a16="http://schemas.microsoft.com/office/drawing/2014/main" id="{72BC13E6-0EAD-4B7D-B381-834C3CF0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732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6287" y="6106"/>
                </a:move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75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19" y="1734"/>
                  <a:pt x="7428" y="2246"/>
                  <a:pt x="7428" y="2615"/>
                </a:cubicBezTo>
                <a:cubicBezTo>
                  <a:pt x="7812" y="2615"/>
                  <a:pt x="9359" y="2615"/>
                  <a:pt x="9359" y="2615"/>
                </a:cubicBezTo>
                <a:lnTo>
                  <a:pt x="9340" y="1846"/>
                </a:lnTo>
                <a:cubicBezTo>
                  <a:pt x="9322" y="634"/>
                  <a:pt x="8090" y="0"/>
                  <a:pt x="6025" y="0"/>
                </a:cubicBezTo>
                <a:lnTo>
                  <a:pt x="3334" y="0"/>
                </a:lnTo>
                <a:cubicBezTo>
                  <a:pt x="1269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9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2" y="7203"/>
                  <a:pt x="9340" y="5990"/>
                </a:cubicBezTo>
                <a:lnTo>
                  <a:pt x="9359" y="5221"/>
                </a:lnTo>
                <a:cubicBezTo>
                  <a:pt x="9359" y="5221"/>
                  <a:pt x="7812" y="5221"/>
                  <a:pt x="7428" y="5221"/>
                </a:cubicBezTo>
                <a:cubicBezTo>
                  <a:pt x="7428" y="5593"/>
                  <a:pt x="7219" y="6106"/>
                  <a:pt x="6287" y="610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6" name="Freeform 312">
            <a:extLst>
              <a:ext uri="{FF2B5EF4-FFF2-40B4-BE49-F238E27FC236}">
                <a16:creationId xmlns:a16="http://schemas.microsoft.com/office/drawing/2014/main" id="{A6AD4B42-5611-4CEF-B10E-DFDEBB65D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642" y="633552"/>
            <a:ext cx="60522" cy="49784"/>
          </a:xfrm>
          <a:custGeom>
            <a:avLst/>
            <a:gdLst/>
            <a:ahLst/>
            <a:cxnLst/>
            <a:rect l="0" t="0" r="r" b="b"/>
            <a:pathLst>
              <a:path w="9531" h="7840">
                <a:moveTo>
                  <a:pt x="7600" y="0"/>
                </a:moveTo>
                <a:lnTo>
                  <a:pt x="7600" y="5740"/>
                </a:lnTo>
                <a:cubicBezTo>
                  <a:pt x="7081" y="5081"/>
                  <a:pt x="3128" y="956"/>
                  <a:pt x="2772" y="506"/>
                </a:cubicBezTo>
                <a:cubicBezTo>
                  <a:pt x="2443" y="93"/>
                  <a:pt x="2100" y="0"/>
                  <a:pt x="1934" y="0"/>
                </a:cubicBezTo>
                <a:lnTo>
                  <a:pt x="0" y="0"/>
                </a:lnTo>
                <a:lnTo>
                  <a:pt x="0" y="7840"/>
                </a:lnTo>
                <a:lnTo>
                  <a:pt x="1934" y="7840"/>
                </a:lnTo>
                <a:lnTo>
                  <a:pt x="1934" y="2096"/>
                </a:lnTo>
                <a:cubicBezTo>
                  <a:pt x="2450" y="2759"/>
                  <a:pt x="6403" y="6884"/>
                  <a:pt x="6759" y="7331"/>
                </a:cubicBezTo>
                <a:cubicBezTo>
                  <a:pt x="7090" y="7746"/>
                  <a:pt x="7431" y="7840"/>
                  <a:pt x="7600" y="7840"/>
                </a:cubicBezTo>
                <a:lnTo>
                  <a:pt x="9531" y="7840"/>
                </a:lnTo>
                <a:lnTo>
                  <a:pt x="9531" y="0"/>
                </a:lnTo>
                <a:lnTo>
                  <a:pt x="760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7" name="Freeform 313">
            <a:extLst>
              <a:ext uri="{FF2B5EF4-FFF2-40B4-BE49-F238E27FC236}">
                <a16:creationId xmlns:a16="http://schemas.microsoft.com/office/drawing/2014/main" id="{F990B47D-22D0-49B1-AF8A-C6438C2D2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094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4" y="1846"/>
                </a:lnTo>
                <a:cubicBezTo>
                  <a:pt x="9322" y="634"/>
                  <a:pt x="8091" y="0"/>
                  <a:pt x="6025" y="0"/>
                </a:cubicBezTo>
                <a:lnTo>
                  <a:pt x="3334" y="0"/>
                </a:lnTo>
                <a:cubicBezTo>
                  <a:pt x="1265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5" y="7840"/>
                  <a:pt x="3334" y="7840"/>
                </a:cubicBezTo>
                <a:lnTo>
                  <a:pt x="6025" y="7840"/>
                </a:lnTo>
                <a:cubicBezTo>
                  <a:pt x="8091" y="7840"/>
                  <a:pt x="9322" y="7203"/>
                  <a:pt x="9344" y="5990"/>
                </a:cubicBezTo>
                <a:lnTo>
                  <a:pt x="9359" y="5221"/>
                </a:lnTo>
                <a:cubicBezTo>
                  <a:pt x="9359" y="5221"/>
                  <a:pt x="7816" y="5221"/>
                  <a:pt x="7428" y="5221"/>
                </a:cubicBezTo>
                <a:cubicBezTo>
                  <a:pt x="7428" y="5593"/>
                  <a:pt x="7222" y="6106"/>
                  <a:pt x="6287" y="6106"/>
                </a:cubicBezTo>
                <a:lnTo>
                  <a:pt x="3072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22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8" name="Freeform 314">
            <a:extLst>
              <a:ext uri="{FF2B5EF4-FFF2-40B4-BE49-F238E27FC236}">
                <a16:creationId xmlns:a16="http://schemas.microsoft.com/office/drawing/2014/main" id="{D2BB2B7B-AF76-4B7E-A527-072254CD6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919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59" y="5221"/>
                </a:lnTo>
                <a:cubicBezTo>
                  <a:pt x="9359" y="5221"/>
                  <a:pt x="7815" y="5221"/>
                  <a:pt x="7428" y="5221"/>
                </a:cubicBezTo>
                <a:cubicBezTo>
                  <a:pt x="7428" y="5593"/>
                  <a:pt x="7221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21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99" name="Freeform 315">
            <a:extLst>
              <a:ext uri="{FF2B5EF4-FFF2-40B4-BE49-F238E27FC236}">
                <a16:creationId xmlns:a16="http://schemas.microsoft.com/office/drawing/2014/main" id="{3109E3CD-74ED-446C-8DF2-49CBEFD03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8052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1935" y="2800"/>
                </a:moveTo>
                <a:lnTo>
                  <a:pt x="1935" y="2615"/>
                </a:lnTo>
                <a:cubicBezTo>
                  <a:pt x="1935" y="2615"/>
                  <a:pt x="1935" y="2821"/>
                  <a:pt x="1935" y="2615"/>
                </a:cubicBezTo>
                <a:cubicBezTo>
                  <a:pt x="1935" y="2246"/>
                  <a:pt x="2144" y="1734"/>
                  <a:pt x="3072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813" y="2615"/>
                  <a:pt x="9363" y="2615"/>
                  <a:pt x="9363" y="2615"/>
                </a:cubicBezTo>
                <a:lnTo>
                  <a:pt x="9344" y="1846"/>
                </a:lnTo>
                <a:cubicBezTo>
                  <a:pt x="9322" y="634"/>
                  <a:pt x="8094" y="0"/>
                  <a:pt x="6025" y="0"/>
                </a:cubicBezTo>
                <a:lnTo>
                  <a:pt x="3338" y="0"/>
                </a:lnTo>
                <a:cubicBezTo>
                  <a:pt x="1269" y="0"/>
                  <a:pt x="38" y="634"/>
                  <a:pt x="16" y="1846"/>
                </a:cubicBezTo>
                <a:lnTo>
                  <a:pt x="0" y="2615"/>
                </a:lnTo>
                <a:lnTo>
                  <a:pt x="0" y="4390"/>
                </a:lnTo>
                <a:lnTo>
                  <a:pt x="597" y="4437"/>
                </a:lnTo>
                <a:lnTo>
                  <a:pt x="7429" y="4962"/>
                </a:lnTo>
                <a:lnTo>
                  <a:pt x="7429" y="5221"/>
                </a:lnTo>
                <a:cubicBezTo>
                  <a:pt x="7429" y="5593"/>
                  <a:pt x="7219" y="6106"/>
                  <a:pt x="6288" y="6106"/>
                </a:cubicBezTo>
                <a:lnTo>
                  <a:pt x="3072" y="6106"/>
                </a:lnTo>
                <a:cubicBezTo>
                  <a:pt x="2144" y="6106"/>
                  <a:pt x="1935" y="5593"/>
                  <a:pt x="1935" y="5221"/>
                </a:cubicBezTo>
                <a:cubicBezTo>
                  <a:pt x="1550" y="5221"/>
                  <a:pt x="0" y="5221"/>
                  <a:pt x="0" y="5221"/>
                </a:cubicBezTo>
                <a:lnTo>
                  <a:pt x="16" y="5990"/>
                </a:lnTo>
                <a:cubicBezTo>
                  <a:pt x="38" y="7203"/>
                  <a:pt x="1269" y="7840"/>
                  <a:pt x="3338" y="7840"/>
                </a:cubicBezTo>
                <a:lnTo>
                  <a:pt x="6025" y="7840"/>
                </a:lnTo>
                <a:cubicBezTo>
                  <a:pt x="8094" y="7840"/>
                  <a:pt x="9322" y="7203"/>
                  <a:pt x="9344" y="5990"/>
                </a:cubicBezTo>
                <a:lnTo>
                  <a:pt x="9360" y="5284"/>
                </a:lnTo>
                <a:lnTo>
                  <a:pt x="9363" y="3375"/>
                </a:lnTo>
                <a:lnTo>
                  <a:pt x="1935" y="280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0" name="Freeform 316">
            <a:extLst>
              <a:ext uri="{FF2B5EF4-FFF2-40B4-BE49-F238E27FC236}">
                <a16:creationId xmlns:a16="http://schemas.microsoft.com/office/drawing/2014/main" id="{F77FD671-F070-41BE-AE20-E6B90528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2001" y="633552"/>
            <a:ext cx="58712" cy="49784"/>
          </a:xfrm>
          <a:custGeom>
            <a:avLst/>
            <a:gdLst/>
            <a:ahLst/>
            <a:cxnLst/>
            <a:rect l="0" t="0" r="r" b="b"/>
            <a:pathLst>
              <a:path w="9247" h="7840">
                <a:moveTo>
                  <a:pt x="7313" y="0"/>
                </a:moveTo>
                <a:lnTo>
                  <a:pt x="7313" y="3146"/>
                </a:lnTo>
                <a:lnTo>
                  <a:pt x="1935" y="314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1935" y="4878"/>
                </a:lnTo>
                <a:lnTo>
                  <a:pt x="7313" y="4878"/>
                </a:lnTo>
                <a:lnTo>
                  <a:pt x="7313" y="7840"/>
                </a:lnTo>
                <a:lnTo>
                  <a:pt x="9247" y="7840"/>
                </a:lnTo>
                <a:lnTo>
                  <a:pt x="9247" y="0"/>
                </a:lnTo>
                <a:lnTo>
                  <a:pt x="731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1" name="Freeform 317">
            <a:extLst>
              <a:ext uri="{FF2B5EF4-FFF2-40B4-BE49-F238E27FC236}">
                <a16:creationId xmlns:a16="http://schemas.microsoft.com/office/drawing/2014/main" id="{229967C2-D997-4E44-9687-75C2D013B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4940" y="385026"/>
            <a:ext cx="254311" cy="180004"/>
          </a:xfrm>
          <a:custGeom>
            <a:avLst/>
            <a:gdLst/>
            <a:ahLst/>
            <a:cxnLst/>
            <a:rect l="0" t="0" r="r" b="b"/>
            <a:pathLst>
              <a:path w="40050" h="28347">
                <a:moveTo>
                  <a:pt x="21966" y="2319"/>
                </a:moveTo>
                <a:cubicBezTo>
                  <a:pt x="22450" y="2387"/>
                  <a:pt x="36250" y="4316"/>
                  <a:pt x="36250" y="4316"/>
                </a:cubicBezTo>
                <a:lnTo>
                  <a:pt x="40050" y="3634"/>
                </a:lnTo>
                <a:lnTo>
                  <a:pt x="21237" y="316"/>
                </a:lnTo>
                <a:cubicBezTo>
                  <a:pt x="19750" y="53"/>
                  <a:pt x="19222" y="0"/>
                  <a:pt x="19041" y="0"/>
                </a:cubicBezTo>
                <a:cubicBezTo>
                  <a:pt x="18647" y="0"/>
                  <a:pt x="17297" y="237"/>
                  <a:pt x="16844" y="319"/>
                </a:cubicBezTo>
                <a:lnTo>
                  <a:pt x="2947" y="2962"/>
                </a:lnTo>
                <a:cubicBezTo>
                  <a:pt x="84" y="3591"/>
                  <a:pt x="0" y="6578"/>
                  <a:pt x="0" y="6916"/>
                </a:cubicBezTo>
                <a:lnTo>
                  <a:pt x="0" y="22247"/>
                </a:lnTo>
                <a:cubicBezTo>
                  <a:pt x="0" y="24319"/>
                  <a:pt x="1750" y="25263"/>
                  <a:pt x="2797" y="25497"/>
                </a:cubicBezTo>
                <a:lnTo>
                  <a:pt x="18284" y="28266"/>
                </a:lnTo>
                <a:cubicBezTo>
                  <a:pt x="18778" y="28338"/>
                  <a:pt x="18972" y="28347"/>
                  <a:pt x="19044" y="28347"/>
                </a:cubicBezTo>
                <a:cubicBezTo>
                  <a:pt x="19131" y="28347"/>
                  <a:pt x="19328" y="28334"/>
                  <a:pt x="19769" y="28272"/>
                </a:cubicBezTo>
                <a:lnTo>
                  <a:pt x="35222" y="25503"/>
                </a:lnTo>
                <a:cubicBezTo>
                  <a:pt x="37119" y="25172"/>
                  <a:pt x="38084" y="23863"/>
                  <a:pt x="38084" y="21613"/>
                </a:cubicBezTo>
                <a:lnTo>
                  <a:pt x="38084" y="17600"/>
                </a:lnTo>
                <a:lnTo>
                  <a:pt x="32275" y="17600"/>
                </a:lnTo>
                <a:lnTo>
                  <a:pt x="32275" y="22075"/>
                </a:lnTo>
                <a:cubicBezTo>
                  <a:pt x="32222" y="22588"/>
                  <a:pt x="32297" y="24703"/>
                  <a:pt x="29756" y="25109"/>
                </a:cubicBezTo>
                <a:cubicBezTo>
                  <a:pt x="28934" y="25241"/>
                  <a:pt x="24619" y="25797"/>
                  <a:pt x="21722" y="26166"/>
                </a:cubicBezTo>
                <a:cubicBezTo>
                  <a:pt x="20725" y="26294"/>
                  <a:pt x="19506" y="26359"/>
                  <a:pt x="19041" y="26359"/>
                </a:cubicBezTo>
                <a:cubicBezTo>
                  <a:pt x="18612" y="26359"/>
                  <a:pt x="17634" y="26325"/>
                  <a:pt x="16678" y="26213"/>
                </a:cubicBezTo>
                <a:cubicBezTo>
                  <a:pt x="13491" y="25816"/>
                  <a:pt x="8206" y="25156"/>
                  <a:pt x="8206" y="25156"/>
                </a:cubicBezTo>
                <a:cubicBezTo>
                  <a:pt x="5575" y="24706"/>
                  <a:pt x="5662" y="22963"/>
                  <a:pt x="5662" y="22059"/>
                </a:cubicBezTo>
                <a:lnTo>
                  <a:pt x="5662" y="7081"/>
                </a:lnTo>
                <a:cubicBezTo>
                  <a:pt x="5662" y="5744"/>
                  <a:pt x="6284" y="4316"/>
                  <a:pt x="8019" y="3941"/>
                </a:cubicBezTo>
                <a:cubicBezTo>
                  <a:pt x="8087" y="3925"/>
                  <a:pt x="15887" y="2428"/>
                  <a:pt x="16228" y="2359"/>
                </a:cubicBezTo>
                <a:cubicBezTo>
                  <a:pt x="16575" y="2294"/>
                  <a:pt x="17772" y="2044"/>
                  <a:pt x="19041" y="2044"/>
                </a:cubicBezTo>
                <a:cubicBezTo>
                  <a:pt x="20312" y="2044"/>
                  <a:pt x="21481" y="2253"/>
                  <a:pt x="21966" y="2319"/>
                </a:cubicBezTo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2" name="Freeform 318">
            <a:extLst>
              <a:ext uri="{FF2B5EF4-FFF2-40B4-BE49-F238E27FC236}">
                <a16:creationId xmlns:a16="http://schemas.microsoft.com/office/drawing/2014/main" id="{246A2209-58BB-48CC-94D2-025DBE7F5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2791" y="452603"/>
            <a:ext cx="38259" cy="39364"/>
          </a:xfrm>
          <a:custGeom>
            <a:avLst/>
            <a:gdLst/>
            <a:ahLst/>
            <a:cxnLst/>
            <a:rect l="0" t="0" r="r" b="b"/>
            <a:pathLst>
              <a:path w="6025" h="6200">
                <a:moveTo>
                  <a:pt x="0" y="6200"/>
                </a:moveTo>
                <a:lnTo>
                  <a:pt x="6025" y="6200"/>
                </a:lnTo>
                <a:lnTo>
                  <a:pt x="6025" y="0"/>
                </a:lnTo>
                <a:lnTo>
                  <a:pt x="0" y="318"/>
                </a:lnTo>
                <a:lnTo>
                  <a:pt x="0" y="6200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3" name="Freeform 319">
            <a:extLst>
              <a:ext uri="{FF2B5EF4-FFF2-40B4-BE49-F238E27FC236}">
                <a16:creationId xmlns:a16="http://schemas.microsoft.com/office/drawing/2014/main" id="{A30C691B-ABED-4629-B0A3-A8C5BE81E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8708" y="342875"/>
            <a:ext cx="294304" cy="264236"/>
          </a:xfrm>
          <a:custGeom>
            <a:avLst/>
            <a:gdLst/>
            <a:ahLst/>
            <a:cxnLst/>
            <a:rect l="0" t="0" r="r" b="b"/>
            <a:pathLst>
              <a:path w="46347" h="41613">
                <a:moveTo>
                  <a:pt x="46347" y="6779"/>
                </a:moveTo>
                <a:cubicBezTo>
                  <a:pt x="46347" y="5813"/>
                  <a:pt x="45878" y="5129"/>
                  <a:pt x="44856" y="4875"/>
                </a:cubicBezTo>
                <a:cubicBezTo>
                  <a:pt x="44853" y="4875"/>
                  <a:pt x="44850" y="4872"/>
                  <a:pt x="44847" y="4872"/>
                </a:cubicBezTo>
                <a:cubicBezTo>
                  <a:pt x="44687" y="4835"/>
                  <a:pt x="25690" y="279"/>
                  <a:pt x="25590" y="257"/>
                </a:cubicBezTo>
                <a:cubicBezTo>
                  <a:pt x="25225" y="172"/>
                  <a:pt x="24556" y="47"/>
                  <a:pt x="23787" y="0"/>
                </a:cubicBezTo>
                <a:lnTo>
                  <a:pt x="22559" y="0"/>
                </a:lnTo>
                <a:cubicBezTo>
                  <a:pt x="21768" y="47"/>
                  <a:pt x="21087" y="182"/>
                  <a:pt x="20728" y="260"/>
                </a:cubicBezTo>
                <a:cubicBezTo>
                  <a:pt x="20647" y="282"/>
                  <a:pt x="7559" y="3419"/>
                  <a:pt x="7381" y="3460"/>
                </a:cubicBezTo>
                <a:cubicBezTo>
                  <a:pt x="3181" y="4432"/>
                  <a:pt x="0" y="5679"/>
                  <a:pt x="0" y="12247"/>
                </a:cubicBezTo>
                <a:cubicBezTo>
                  <a:pt x="0" y="14329"/>
                  <a:pt x="0" y="27051"/>
                  <a:pt x="0" y="28979"/>
                </a:cubicBezTo>
                <a:cubicBezTo>
                  <a:pt x="0" y="36051"/>
                  <a:pt x="2481" y="37301"/>
                  <a:pt x="6068" y="38332"/>
                </a:cubicBezTo>
                <a:cubicBezTo>
                  <a:pt x="6100" y="38341"/>
                  <a:pt x="15387" y="40238"/>
                  <a:pt x="20925" y="41372"/>
                </a:cubicBezTo>
                <a:cubicBezTo>
                  <a:pt x="20937" y="41372"/>
                  <a:pt x="20947" y="41376"/>
                  <a:pt x="20959" y="41379"/>
                </a:cubicBezTo>
                <a:cubicBezTo>
                  <a:pt x="21462" y="41482"/>
                  <a:pt x="22287" y="41613"/>
                  <a:pt x="23172" y="41613"/>
                </a:cubicBezTo>
                <a:cubicBezTo>
                  <a:pt x="24072" y="41613"/>
                  <a:pt x="24909" y="41476"/>
                  <a:pt x="25412" y="41372"/>
                </a:cubicBezTo>
                <a:lnTo>
                  <a:pt x="25443" y="41366"/>
                </a:lnTo>
                <a:cubicBezTo>
                  <a:pt x="25443" y="41366"/>
                  <a:pt x="40244" y="38341"/>
                  <a:pt x="40281" y="38332"/>
                </a:cubicBezTo>
                <a:cubicBezTo>
                  <a:pt x="45859" y="37054"/>
                  <a:pt x="46347" y="33838"/>
                  <a:pt x="46347" y="28979"/>
                </a:cubicBezTo>
                <a:lnTo>
                  <a:pt x="46347" y="18179"/>
                </a:lnTo>
                <a:lnTo>
                  <a:pt x="23172" y="17238"/>
                </a:lnTo>
                <a:lnTo>
                  <a:pt x="23172" y="23479"/>
                </a:lnTo>
                <a:lnTo>
                  <a:pt x="42975" y="23479"/>
                </a:lnTo>
                <a:lnTo>
                  <a:pt x="42975" y="28251"/>
                </a:lnTo>
                <a:cubicBezTo>
                  <a:pt x="42975" y="32032"/>
                  <a:pt x="40500" y="32710"/>
                  <a:pt x="39481" y="32888"/>
                </a:cubicBezTo>
                <a:lnTo>
                  <a:pt x="25450" y="35404"/>
                </a:lnTo>
                <a:lnTo>
                  <a:pt x="23925" y="35672"/>
                </a:lnTo>
                <a:cubicBezTo>
                  <a:pt x="23584" y="35719"/>
                  <a:pt x="23331" y="35744"/>
                  <a:pt x="23175" y="35744"/>
                </a:cubicBezTo>
                <a:cubicBezTo>
                  <a:pt x="23015" y="35744"/>
                  <a:pt x="22753" y="35716"/>
                  <a:pt x="22406" y="35669"/>
                </a:cubicBezTo>
                <a:lnTo>
                  <a:pt x="20212" y="35279"/>
                </a:lnTo>
                <a:lnTo>
                  <a:pt x="6778" y="32879"/>
                </a:lnTo>
                <a:cubicBezTo>
                  <a:pt x="5181" y="32529"/>
                  <a:pt x="3375" y="31194"/>
                  <a:pt x="3375" y="28885"/>
                </a:cubicBezTo>
                <a:lnTo>
                  <a:pt x="3375" y="13554"/>
                </a:lnTo>
                <a:cubicBezTo>
                  <a:pt x="3375" y="12141"/>
                  <a:pt x="4043" y="9482"/>
                  <a:pt x="6925" y="8860"/>
                </a:cubicBezTo>
                <a:lnTo>
                  <a:pt x="11993" y="7894"/>
                </a:lnTo>
                <a:lnTo>
                  <a:pt x="22097" y="6000"/>
                </a:lnTo>
                <a:cubicBezTo>
                  <a:pt x="22606" y="5922"/>
                  <a:pt x="22968" y="5879"/>
                  <a:pt x="23172" y="5879"/>
                </a:cubicBezTo>
                <a:cubicBezTo>
                  <a:pt x="23515" y="5879"/>
                  <a:pt x="24356" y="6007"/>
                  <a:pt x="25481" y="6207"/>
                </a:cubicBezTo>
                <a:lnTo>
                  <a:pt x="46347" y="9885"/>
                </a:lnTo>
                <a:lnTo>
                  <a:pt x="46347" y="6779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4" name="Freeform 320">
            <a:extLst>
              <a:ext uri="{FF2B5EF4-FFF2-40B4-BE49-F238E27FC236}">
                <a16:creationId xmlns:a16="http://schemas.microsoft.com/office/drawing/2014/main" id="{AD957B98-0C8E-4502-92C3-190BBE6A0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7412" y="383388"/>
            <a:ext cx="168586" cy="200711"/>
          </a:xfrm>
          <a:custGeom>
            <a:avLst/>
            <a:gdLst/>
            <a:ahLst/>
            <a:cxnLst/>
            <a:rect l="0" t="0" r="r" b="b"/>
            <a:pathLst>
              <a:path w="26550" h="31609">
                <a:moveTo>
                  <a:pt x="26550" y="5596"/>
                </a:moveTo>
                <a:lnTo>
                  <a:pt x="26550" y="0"/>
                </a:lnTo>
                <a:lnTo>
                  <a:pt x="0" y="0"/>
                </a:lnTo>
                <a:lnTo>
                  <a:pt x="0" y="5596"/>
                </a:lnTo>
                <a:lnTo>
                  <a:pt x="9690" y="5596"/>
                </a:lnTo>
                <a:lnTo>
                  <a:pt x="9690" y="26012"/>
                </a:lnTo>
                <a:lnTo>
                  <a:pt x="0" y="26012"/>
                </a:lnTo>
                <a:lnTo>
                  <a:pt x="0" y="31609"/>
                </a:lnTo>
                <a:lnTo>
                  <a:pt x="26550" y="31609"/>
                </a:lnTo>
                <a:lnTo>
                  <a:pt x="26550" y="26012"/>
                </a:lnTo>
                <a:lnTo>
                  <a:pt x="17484" y="26012"/>
                </a:lnTo>
                <a:lnTo>
                  <a:pt x="17484" y="5596"/>
                </a:lnTo>
                <a:lnTo>
                  <a:pt x="26550" y="559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</p:spTree>
    <p:extLst>
      <p:ext uri="{BB962C8B-B14F-4D97-AF65-F5344CB8AC3E}">
        <p14:creationId xmlns:p14="http://schemas.microsoft.com/office/powerpoint/2010/main" val="368579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reeform 304"/>
          <p:cNvSpPr>
            <a:spLocks noChangeArrowheads="1"/>
          </p:cNvSpPr>
          <p:nvPr/>
        </p:nvSpPr>
        <p:spPr bwMode="auto">
          <a:xfrm>
            <a:off x="11476274" y="383388"/>
            <a:ext cx="211411" cy="200711"/>
          </a:xfrm>
          <a:custGeom>
            <a:avLst/>
            <a:gdLst/>
            <a:ahLst/>
            <a:cxnLst/>
            <a:rect l="0" t="0" r="r" b="b"/>
            <a:pathLst>
              <a:path w="33294" h="31609">
                <a:moveTo>
                  <a:pt x="7766" y="19875"/>
                </a:moveTo>
                <a:lnTo>
                  <a:pt x="7766" y="10609"/>
                </a:lnTo>
                <a:cubicBezTo>
                  <a:pt x="7766" y="10565"/>
                  <a:pt x="7766" y="10534"/>
                  <a:pt x="7766" y="10512"/>
                </a:cubicBezTo>
                <a:cubicBezTo>
                  <a:pt x="7766" y="9021"/>
                  <a:pt x="8600" y="6959"/>
                  <a:pt x="12347" y="6959"/>
                </a:cubicBezTo>
                <a:lnTo>
                  <a:pt x="20947" y="6959"/>
                </a:lnTo>
                <a:cubicBezTo>
                  <a:pt x="24694" y="6959"/>
                  <a:pt x="25525" y="9021"/>
                  <a:pt x="25525" y="10512"/>
                </a:cubicBezTo>
                <a:cubicBezTo>
                  <a:pt x="25525" y="10975"/>
                  <a:pt x="25528" y="15231"/>
                  <a:pt x="25528" y="19875"/>
                </a:cubicBezTo>
                <a:lnTo>
                  <a:pt x="7766" y="19875"/>
                </a:lnTo>
                <a:close/>
                <a:moveTo>
                  <a:pt x="33222" y="7415"/>
                </a:moveTo>
                <a:cubicBezTo>
                  <a:pt x="33141" y="2550"/>
                  <a:pt x="28197" y="0"/>
                  <a:pt x="19891" y="0"/>
                </a:cubicBezTo>
                <a:lnTo>
                  <a:pt x="13400" y="0"/>
                </a:lnTo>
                <a:cubicBezTo>
                  <a:pt x="5097" y="0"/>
                  <a:pt x="150" y="2550"/>
                  <a:pt x="72" y="7415"/>
                </a:cubicBezTo>
                <a:lnTo>
                  <a:pt x="0" y="10512"/>
                </a:lnTo>
                <a:lnTo>
                  <a:pt x="0" y="31609"/>
                </a:lnTo>
                <a:lnTo>
                  <a:pt x="7766" y="31609"/>
                </a:lnTo>
                <a:cubicBezTo>
                  <a:pt x="7766" y="31609"/>
                  <a:pt x="7769" y="28343"/>
                  <a:pt x="7769" y="25409"/>
                </a:cubicBezTo>
                <a:lnTo>
                  <a:pt x="25532" y="25409"/>
                </a:lnTo>
                <a:cubicBezTo>
                  <a:pt x="25532" y="28818"/>
                  <a:pt x="25532" y="31609"/>
                  <a:pt x="25532" y="31609"/>
                </a:cubicBezTo>
                <a:lnTo>
                  <a:pt x="33291" y="31609"/>
                </a:lnTo>
                <a:lnTo>
                  <a:pt x="33291" y="10512"/>
                </a:lnTo>
                <a:lnTo>
                  <a:pt x="33294" y="10512"/>
                </a:lnTo>
                <a:lnTo>
                  <a:pt x="33222" y="74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5" name="Freeform 305"/>
          <p:cNvSpPr>
            <a:spLocks noChangeArrowheads="1"/>
          </p:cNvSpPr>
          <p:nvPr/>
        </p:nvSpPr>
        <p:spPr bwMode="auto">
          <a:xfrm>
            <a:off x="10927412" y="633552"/>
            <a:ext cx="45022" cy="49784"/>
          </a:xfrm>
          <a:custGeom>
            <a:avLst/>
            <a:gdLst/>
            <a:ahLst/>
            <a:cxnLst/>
            <a:rect l="0" t="0" r="r" b="b"/>
            <a:pathLst>
              <a:path w="7090" h="7840">
                <a:moveTo>
                  <a:pt x="7090" y="0"/>
                </a:moveTo>
                <a:lnTo>
                  <a:pt x="0" y="0"/>
                </a:lnTo>
                <a:lnTo>
                  <a:pt x="0" y="1734"/>
                </a:lnTo>
                <a:lnTo>
                  <a:pt x="2578" y="1734"/>
                </a:lnTo>
                <a:lnTo>
                  <a:pt x="2578" y="7840"/>
                </a:lnTo>
                <a:lnTo>
                  <a:pt x="4509" y="7840"/>
                </a:lnTo>
                <a:lnTo>
                  <a:pt x="4509" y="1734"/>
                </a:lnTo>
                <a:lnTo>
                  <a:pt x="7090" y="1734"/>
                </a:lnTo>
                <a:lnTo>
                  <a:pt x="709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6" name="Freeform 306"/>
          <p:cNvSpPr>
            <a:spLocks noChangeArrowheads="1"/>
          </p:cNvSpPr>
          <p:nvPr/>
        </p:nvSpPr>
        <p:spPr bwMode="auto">
          <a:xfrm>
            <a:off x="11534256" y="633552"/>
            <a:ext cx="12281" cy="49784"/>
          </a:xfrm>
          <a:custGeom>
            <a:avLst/>
            <a:gdLst/>
            <a:ahLst/>
            <a:cxnLst/>
            <a:rect l="0" t="0" r="r" b="b"/>
            <a:pathLst>
              <a:path w="1935" h="7840">
                <a:moveTo>
                  <a:pt x="0" y="7840"/>
                </a:moveTo>
                <a:lnTo>
                  <a:pt x="1935" y="7840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7" name="Freeform 307"/>
          <p:cNvSpPr>
            <a:spLocks noChangeArrowheads="1"/>
          </p:cNvSpPr>
          <p:nvPr/>
        </p:nvSpPr>
        <p:spPr bwMode="auto">
          <a:xfrm>
            <a:off x="11336612" y="633552"/>
            <a:ext cx="45041" cy="49784"/>
          </a:xfrm>
          <a:custGeom>
            <a:avLst/>
            <a:gdLst/>
            <a:ahLst/>
            <a:cxnLst/>
            <a:rect l="0" t="0" r="r" b="b"/>
            <a:pathLst>
              <a:path w="7094" h="7840">
                <a:moveTo>
                  <a:pt x="7094" y="6106"/>
                </a:moveTo>
                <a:lnTo>
                  <a:pt x="1935" y="610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7094" y="7840"/>
                </a:lnTo>
                <a:lnTo>
                  <a:pt x="7094" y="610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8" name="Freeform 308"/>
          <p:cNvSpPr>
            <a:spLocks noChangeArrowheads="1"/>
          </p:cNvSpPr>
          <p:nvPr/>
        </p:nvSpPr>
        <p:spPr bwMode="auto">
          <a:xfrm>
            <a:off x="11462050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4009" y="3625"/>
                </a:moveTo>
                <a:lnTo>
                  <a:pt x="4009" y="4971"/>
                </a:lnTo>
                <a:lnTo>
                  <a:pt x="7428" y="4971"/>
                </a:lnTo>
                <a:cubicBezTo>
                  <a:pt x="7428" y="4971"/>
                  <a:pt x="7428" y="5100"/>
                  <a:pt x="7428" y="5221"/>
                </a:cubicBezTo>
                <a:cubicBezTo>
                  <a:pt x="7428" y="5593"/>
                  <a:pt x="7218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5221"/>
                  <a:pt x="1934" y="2784"/>
                  <a:pt x="1934" y="2615"/>
                </a:cubicBez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812" y="2615"/>
                  <a:pt x="9362" y="2615"/>
                  <a:pt x="9362" y="2615"/>
                </a:cubicBezTo>
                <a:lnTo>
                  <a:pt x="9346" y="1846"/>
                </a:lnTo>
                <a:cubicBezTo>
                  <a:pt x="9325" y="634"/>
                  <a:pt x="8093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3" y="7840"/>
                  <a:pt x="9325" y="7203"/>
                  <a:pt x="9346" y="5990"/>
                </a:cubicBezTo>
                <a:lnTo>
                  <a:pt x="9362" y="5221"/>
                </a:lnTo>
                <a:lnTo>
                  <a:pt x="9362" y="3625"/>
                </a:lnTo>
                <a:lnTo>
                  <a:pt x="4009" y="362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9" name="Freeform 309"/>
          <p:cNvSpPr>
            <a:spLocks noChangeArrowheads="1"/>
          </p:cNvSpPr>
          <p:nvPr/>
        </p:nvSpPr>
        <p:spPr bwMode="auto">
          <a:xfrm>
            <a:off x="11265829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7429" y="5221"/>
                </a:moveTo>
                <a:cubicBezTo>
                  <a:pt x="7429" y="5593"/>
                  <a:pt x="7219" y="6106"/>
                  <a:pt x="6288" y="6106"/>
                </a:cubicBezTo>
                <a:lnTo>
                  <a:pt x="3075" y="6106"/>
                </a:lnTo>
                <a:cubicBezTo>
                  <a:pt x="2141" y="6106"/>
                  <a:pt x="1935" y="5593"/>
                  <a:pt x="1935" y="5221"/>
                </a:cubicBezTo>
                <a:cubicBezTo>
                  <a:pt x="1935" y="4834"/>
                  <a:pt x="1935" y="2615"/>
                  <a:pt x="1935" y="2615"/>
                </a:cubicBezTo>
                <a:cubicBezTo>
                  <a:pt x="1935" y="2246"/>
                  <a:pt x="2141" y="1734"/>
                  <a:pt x="3075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429" y="3040"/>
                  <a:pt x="7429" y="4796"/>
                  <a:pt x="7429" y="5221"/>
                </a:cubicBezTo>
                <a:moveTo>
                  <a:pt x="9363" y="2615"/>
                </a:moveTo>
                <a:lnTo>
                  <a:pt x="9341" y="1846"/>
                </a:lnTo>
                <a:cubicBezTo>
                  <a:pt x="9326" y="634"/>
                  <a:pt x="8094" y="0"/>
                  <a:pt x="6029" y="0"/>
                </a:cubicBezTo>
                <a:lnTo>
                  <a:pt x="3335" y="0"/>
                </a:lnTo>
                <a:cubicBezTo>
                  <a:pt x="1266" y="0"/>
                  <a:pt x="38" y="634"/>
                  <a:pt x="16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6" y="5990"/>
                </a:lnTo>
                <a:cubicBezTo>
                  <a:pt x="38" y="7203"/>
                  <a:pt x="1266" y="7840"/>
                  <a:pt x="3335" y="7840"/>
                </a:cubicBezTo>
                <a:lnTo>
                  <a:pt x="6029" y="7840"/>
                </a:lnTo>
                <a:cubicBezTo>
                  <a:pt x="8094" y="7840"/>
                  <a:pt x="9326" y="7203"/>
                  <a:pt x="9341" y="5990"/>
                </a:cubicBezTo>
                <a:lnTo>
                  <a:pt x="9363" y="5221"/>
                </a:lnTo>
                <a:lnTo>
                  <a:pt x="9363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0" name="Freeform 310"/>
          <p:cNvSpPr>
            <a:spLocks noChangeArrowheads="1"/>
          </p:cNvSpPr>
          <p:nvPr/>
        </p:nvSpPr>
        <p:spPr bwMode="auto">
          <a:xfrm>
            <a:off x="11390314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7428" y="5221"/>
                </a:moveTo>
                <a:cubicBezTo>
                  <a:pt x="7428" y="5593"/>
                  <a:pt x="7218" y="6106"/>
                  <a:pt x="6290" y="6106"/>
                </a:cubicBez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34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428" y="3040"/>
                  <a:pt x="7428" y="4796"/>
                  <a:pt x="7428" y="5221"/>
                </a:cubicBezTo>
                <a:moveTo>
                  <a:pt x="9362" y="2615"/>
                </a:move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4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62" y="5221"/>
                </a:lnTo>
                <a:lnTo>
                  <a:pt x="9362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1" name="Freeform 311"/>
          <p:cNvSpPr>
            <a:spLocks noChangeArrowheads="1"/>
          </p:cNvSpPr>
          <p:nvPr/>
        </p:nvSpPr>
        <p:spPr bwMode="auto">
          <a:xfrm>
            <a:off x="11051732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6287" y="6106"/>
                </a:move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75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19" y="1734"/>
                  <a:pt x="7428" y="2246"/>
                  <a:pt x="7428" y="2615"/>
                </a:cubicBezTo>
                <a:cubicBezTo>
                  <a:pt x="7812" y="2615"/>
                  <a:pt x="9359" y="2615"/>
                  <a:pt x="9359" y="2615"/>
                </a:cubicBezTo>
                <a:lnTo>
                  <a:pt x="9340" y="1846"/>
                </a:lnTo>
                <a:cubicBezTo>
                  <a:pt x="9322" y="634"/>
                  <a:pt x="8090" y="0"/>
                  <a:pt x="6025" y="0"/>
                </a:cubicBezTo>
                <a:lnTo>
                  <a:pt x="3334" y="0"/>
                </a:lnTo>
                <a:cubicBezTo>
                  <a:pt x="1269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9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2" y="7203"/>
                  <a:pt x="9340" y="5990"/>
                </a:cubicBezTo>
                <a:lnTo>
                  <a:pt x="9359" y="5221"/>
                </a:lnTo>
                <a:cubicBezTo>
                  <a:pt x="9359" y="5221"/>
                  <a:pt x="7812" y="5221"/>
                  <a:pt x="7428" y="5221"/>
                </a:cubicBezTo>
                <a:cubicBezTo>
                  <a:pt x="7428" y="5593"/>
                  <a:pt x="7219" y="6106"/>
                  <a:pt x="6287" y="610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2" name="Freeform 312"/>
          <p:cNvSpPr>
            <a:spLocks noChangeArrowheads="1"/>
          </p:cNvSpPr>
          <p:nvPr/>
        </p:nvSpPr>
        <p:spPr bwMode="auto">
          <a:xfrm>
            <a:off x="11193642" y="633552"/>
            <a:ext cx="60522" cy="49784"/>
          </a:xfrm>
          <a:custGeom>
            <a:avLst/>
            <a:gdLst/>
            <a:ahLst/>
            <a:cxnLst/>
            <a:rect l="0" t="0" r="r" b="b"/>
            <a:pathLst>
              <a:path w="9531" h="7840">
                <a:moveTo>
                  <a:pt x="7600" y="0"/>
                </a:moveTo>
                <a:lnTo>
                  <a:pt x="7600" y="5740"/>
                </a:lnTo>
                <a:cubicBezTo>
                  <a:pt x="7081" y="5081"/>
                  <a:pt x="3128" y="956"/>
                  <a:pt x="2772" y="506"/>
                </a:cubicBezTo>
                <a:cubicBezTo>
                  <a:pt x="2443" y="93"/>
                  <a:pt x="2100" y="0"/>
                  <a:pt x="1934" y="0"/>
                </a:cubicBezTo>
                <a:lnTo>
                  <a:pt x="0" y="0"/>
                </a:lnTo>
                <a:lnTo>
                  <a:pt x="0" y="7840"/>
                </a:lnTo>
                <a:lnTo>
                  <a:pt x="1934" y="7840"/>
                </a:lnTo>
                <a:lnTo>
                  <a:pt x="1934" y="2096"/>
                </a:lnTo>
                <a:cubicBezTo>
                  <a:pt x="2450" y="2759"/>
                  <a:pt x="6403" y="6884"/>
                  <a:pt x="6759" y="7331"/>
                </a:cubicBezTo>
                <a:cubicBezTo>
                  <a:pt x="7090" y="7746"/>
                  <a:pt x="7431" y="7840"/>
                  <a:pt x="7600" y="7840"/>
                </a:cubicBezTo>
                <a:lnTo>
                  <a:pt x="9531" y="7840"/>
                </a:lnTo>
                <a:lnTo>
                  <a:pt x="9531" y="0"/>
                </a:lnTo>
                <a:lnTo>
                  <a:pt x="760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3" name="Freeform 313"/>
          <p:cNvSpPr>
            <a:spLocks noChangeArrowheads="1"/>
          </p:cNvSpPr>
          <p:nvPr/>
        </p:nvSpPr>
        <p:spPr bwMode="auto">
          <a:xfrm>
            <a:off x="1098094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4" y="1846"/>
                </a:lnTo>
                <a:cubicBezTo>
                  <a:pt x="9322" y="634"/>
                  <a:pt x="8091" y="0"/>
                  <a:pt x="6025" y="0"/>
                </a:cubicBezTo>
                <a:lnTo>
                  <a:pt x="3334" y="0"/>
                </a:lnTo>
                <a:cubicBezTo>
                  <a:pt x="1265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5" y="7840"/>
                  <a:pt x="3334" y="7840"/>
                </a:cubicBezTo>
                <a:lnTo>
                  <a:pt x="6025" y="7840"/>
                </a:lnTo>
                <a:cubicBezTo>
                  <a:pt x="8091" y="7840"/>
                  <a:pt x="9322" y="7203"/>
                  <a:pt x="9344" y="5990"/>
                </a:cubicBezTo>
                <a:lnTo>
                  <a:pt x="9359" y="5221"/>
                </a:lnTo>
                <a:cubicBezTo>
                  <a:pt x="9359" y="5221"/>
                  <a:pt x="7816" y="5221"/>
                  <a:pt x="7428" y="5221"/>
                </a:cubicBezTo>
                <a:cubicBezTo>
                  <a:pt x="7428" y="5593"/>
                  <a:pt x="7222" y="6106"/>
                  <a:pt x="6287" y="6106"/>
                </a:cubicBezTo>
                <a:lnTo>
                  <a:pt x="3072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22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4" name="Freeform 314"/>
          <p:cNvSpPr>
            <a:spLocks noChangeArrowheads="1"/>
          </p:cNvSpPr>
          <p:nvPr/>
        </p:nvSpPr>
        <p:spPr bwMode="auto">
          <a:xfrm>
            <a:off x="1155919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59" y="5221"/>
                </a:lnTo>
                <a:cubicBezTo>
                  <a:pt x="9359" y="5221"/>
                  <a:pt x="7815" y="5221"/>
                  <a:pt x="7428" y="5221"/>
                </a:cubicBezTo>
                <a:cubicBezTo>
                  <a:pt x="7428" y="5593"/>
                  <a:pt x="7221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21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5" name="Freeform 315"/>
          <p:cNvSpPr>
            <a:spLocks noChangeArrowheads="1"/>
          </p:cNvSpPr>
          <p:nvPr/>
        </p:nvSpPr>
        <p:spPr bwMode="auto">
          <a:xfrm>
            <a:off x="11628052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1935" y="2800"/>
                </a:moveTo>
                <a:lnTo>
                  <a:pt x="1935" y="2615"/>
                </a:lnTo>
                <a:cubicBezTo>
                  <a:pt x="1935" y="2615"/>
                  <a:pt x="1935" y="2821"/>
                  <a:pt x="1935" y="2615"/>
                </a:cubicBezTo>
                <a:cubicBezTo>
                  <a:pt x="1935" y="2246"/>
                  <a:pt x="2144" y="1734"/>
                  <a:pt x="3072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813" y="2615"/>
                  <a:pt x="9363" y="2615"/>
                  <a:pt x="9363" y="2615"/>
                </a:cubicBezTo>
                <a:lnTo>
                  <a:pt x="9344" y="1846"/>
                </a:lnTo>
                <a:cubicBezTo>
                  <a:pt x="9322" y="634"/>
                  <a:pt x="8094" y="0"/>
                  <a:pt x="6025" y="0"/>
                </a:cubicBezTo>
                <a:lnTo>
                  <a:pt x="3338" y="0"/>
                </a:lnTo>
                <a:cubicBezTo>
                  <a:pt x="1269" y="0"/>
                  <a:pt x="38" y="634"/>
                  <a:pt x="16" y="1846"/>
                </a:cubicBezTo>
                <a:lnTo>
                  <a:pt x="0" y="2615"/>
                </a:lnTo>
                <a:lnTo>
                  <a:pt x="0" y="4390"/>
                </a:lnTo>
                <a:lnTo>
                  <a:pt x="597" y="4437"/>
                </a:lnTo>
                <a:lnTo>
                  <a:pt x="7429" y="4962"/>
                </a:lnTo>
                <a:lnTo>
                  <a:pt x="7429" y="5221"/>
                </a:lnTo>
                <a:cubicBezTo>
                  <a:pt x="7429" y="5593"/>
                  <a:pt x="7219" y="6106"/>
                  <a:pt x="6288" y="6106"/>
                </a:cubicBezTo>
                <a:lnTo>
                  <a:pt x="3072" y="6106"/>
                </a:lnTo>
                <a:cubicBezTo>
                  <a:pt x="2144" y="6106"/>
                  <a:pt x="1935" y="5593"/>
                  <a:pt x="1935" y="5221"/>
                </a:cubicBezTo>
                <a:cubicBezTo>
                  <a:pt x="1550" y="5221"/>
                  <a:pt x="0" y="5221"/>
                  <a:pt x="0" y="5221"/>
                </a:cubicBezTo>
                <a:lnTo>
                  <a:pt x="16" y="5990"/>
                </a:lnTo>
                <a:cubicBezTo>
                  <a:pt x="38" y="7203"/>
                  <a:pt x="1269" y="7840"/>
                  <a:pt x="3338" y="7840"/>
                </a:cubicBezTo>
                <a:lnTo>
                  <a:pt x="6025" y="7840"/>
                </a:lnTo>
                <a:cubicBezTo>
                  <a:pt x="8094" y="7840"/>
                  <a:pt x="9322" y="7203"/>
                  <a:pt x="9344" y="5990"/>
                </a:cubicBezTo>
                <a:lnTo>
                  <a:pt x="9360" y="5284"/>
                </a:lnTo>
                <a:lnTo>
                  <a:pt x="9363" y="3375"/>
                </a:lnTo>
                <a:lnTo>
                  <a:pt x="1935" y="280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6" name="Freeform 316"/>
          <p:cNvSpPr>
            <a:spLocks noChangeArrowheads="1"/>
          </p:cNvSpPr>
          <p:nvPr/>
        </p:nvSpPr>
        <p:spPr bwMode="auto">
          <a:xfrm>
            <a:off x="11122001" y="633552"/>
            <a:ext cx="58712" cy="49784"/>
          </a:xfrm>
          <a:custGeom>
            <a:avLst/>
            <a:gdLst/>
            <a:ahLst/>
            <a:cxnLst/>
            <a:rect l="0" t="0" r="r" b="b"/>
            <a:pathLst>
              <a:path w="9247" h="7840">
                <a:moveTo>
                  <a:pt x="7313" y="0"/>
                </a:moveTo>
                <a:lnTo>
                  <a:pt x="7313" y="3146"/>
                </a:lnTo>
                <a:lnTo>
                  <a:pt x="1935" y="314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1935" y="4878"/>
                </a:lnTo>
                <a:lnTo>
                  <a:pt x="7313" y="4878"/>
                </a:lnTo>
                <a:lnTo>
                  <a:pt x="7313" y="7840"/>
                </a:lnTo>
                <a:lnTo>
                  <a:pt x="9247" y="7840"/>
                </a:lnTo>
                <a:lnTo>
                  <a:pt x="9247" y="0"/>
                </a:lnTo>
                <a:lnTo>
                  <a:pt x="731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7" name="Freeform 317"/>
          <p:cNvSpPr>
            <a:spLocks noChangeArrowheads="1"/>
          </p:cNvSpPr>
          <p:nvPr/>
        </p:nvSpPr>
        <p:spPr bwMode="auto">
          <a:xfrm>
            <a:off x="11164940" y="385026"/>
            <a:ext cx="254311" cy="180004"/>
          </a:xfrm>
          <a:custGeom>
            <a:avLst/>
            <a:gdLst/>
            <a:ahLst/>
            <a:cxnLst/>
            <a:rect l="0" t="0" r="r" b="b"/>
            <a:pathLst>
              <a:path w="40050" h="28347">
                <a:moveTo>
                  <a:pt x="21966" y="2319"/>
                </a:moveTo>
                <a:cubicBezTo>
                  <a:pt x="22450" y="2387"/>
                  <a:pt x="36250" y="4316"/>
                  <a:pt x="36250" y="4316"/>
                </a:cubicBezTo>
                <a:lnTo>
                  <a:pt x="40050" y="3634"/>
                </a:lnTo>
                <a:lnTo>
                  <a:pt x="21237" y="316"/>
                </a:lnTo>
                <a:cubicBezTo>
                  <a:pt x="19750" y="53"/>
                  <a:pt x="19222" y="0"/>
                  <a:pt x="19041" y="0"/>
                </a:cubicBezTo>
                <a:cubicBezTo>
                  <a:pt x="18647" y="0"/>
                  <a:pt x="17297" y="237"/>
                  <a:pt x="16844" y="319"/>
                </a:cubicBezTo>
                <a:lnTo>
                  <a:pt x="2947" y="2962"/>
                </a:lnTo>
                <a:cubicBezTo>
                  <a:pt x="84" y="3591"/>
                  <a:pt x="0" y="6578"/>
                  <a:pt x="0" y="6916"/>
                </a:cubicBezTo>
                <a:lnTo>
                  <a:pt x="0" y="22247"/>
                </a:lnTo>
                <a:cubicBezTo>
                  <a:pt x="0" y="24319"/>
                  <a:pt x="1750" y="25263"/>
                  <a:pt x="2797" y="25497"/>
                </a:cubicBezTo>
                <a:lnTo>
                  <a:pt x="18284" y="28266"/>
                </a:lnTo>
                <a:cubicBezTo>
                  <a:pt x="18778" y="28338"/>
                  <a:pt x="18972" y="28347"/>
                  <a:pt x="19044" y="28347"/>
                </a:cubicBezTo>
                <a:cubicBezTo>
                  <a:pt x="19131" y="28347"/>
                  <a:pt x="19328" y="28334"/>
                  <a:pt x="19769" y="28272"/>
                </a:cubicBezTo>
                <a:lnTo>
                  <a:pt x="35222" y="25503"/>
                </a:lnTo>
                <a:cubicBezTo>
                  <a:pt x="37119" y="25172"/>
                  <a:pt x="38084" y="23863"/>
                  <a:pt x="38084" y="21613"/>
                </a:cubicBezTo>
                <a:lnTo>
                  <a:pt x="38084" y="17600"/>
                </a:lnTo>
                <a:lnTo>
                  <a:pt x="32275" y="17600"/>
                </a:lnTo>
                <a:lnTo>
                  <a:pt x="32275" y="22075"/>
                </a:lnTo>
                <a:cubicBezTo>
                  <a:pt x="32222" y="22588"/>
                  <a:pt x="32297" y="24703"/>
                  <a:pt x="29756" y="25109"/>
                </a:cubicBezTo>
                <a:cubicBezTo>
                  <a:pt x="28934" y="25241"/>
                  <a:pt x="24619" y="25797"/>
                  <a:pt x="21722" y="26166"/>
                </a:cubicBezTo>
                <a:cubicBezTo>
                  <a:pt x="20725" y="26294"/>
                  <a:pt x="19506" y="26359"/>
                  <a:pt x="19041" y="26359"/>
                </a:cubicBezTo>
                <a:cubicBezTo>
                  <a:pt x="18612" y="26359"/>
                  <a:pt x="17634" y="26325"/>
                  <a:pt x="16678" y="26213"/>
                </a:cubicBezTo>
                <a:cubicBezTo>
                  <a:pt x="13491" y="25816"/>
                  <a:pt x="8206" y="25156"/>
                  <a:pt x="8206" y="25156"/>
                </a:cubicBezTo>
                <a:cubicBezTo>
                  <a:pt x="5575" y="24706"/>
                  <a:pt x="5662" y="22963"/>
                  <a:pt x="5662" y="22059"/>
                </a:cubicBezTo>
                <a:lnTo>
                  <a:pt x="5662" y="7081"/>
                </a:lnTo>
                <a:cubicBezTo>
                  <a:pt x="5662" y="5744"/>
                  <a:pt x="6284" y="4316"/>
                  <a:pt x="8019" y="3941"/>
                </a:cubicBezTo>
                <a:cubicBezTo>
                  <a:pt x="8087" y="3925"/>
                  <a:pt x="15887" y="2428"/>
                  <a:pt x="16228" y="2359"/>
                </a:cubicBezTo>
                <a:cubicBezTo>
                  <a:pt x="16575" y="2294"/>
                  <a:pt x="17772" y="2044"/>
                  <a:pt x="19041" y="2044"/>
                </a:cubicBezTo>
                <a:cubicBezTo>
                  <a:pt x="20312" y="2044"/>
                  <a:pt x="21481" y="2253"/>
                  <a:pt x="21966" y="2319"/>
                </a:cubicBezTo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8" name="Freeform 318"/>
          <p:cNvSpPr>
            <a:spLocks noChangeArrowheads="1"/>
          </p:cNvSpPr>
          <p:nvPr/>
        </p:nvSpPr>
        <p:spPr bwMode="auto">
          <a:xfrm>
            <a:off x="11242791" y="452603"/>
            <a:ext cx="38259" cy="39364"/>
          </a:xfrm>
          <a:custGeom>
            <a:avLst/>
            <a:gdLst/>
            <a:ahLst/>
            <a:cxnLst/>
            <a:rect l="0" t="0" r="r" b="b"/>
            <a:pathLst>
              <a:path w="6025" h="6200">
                <a:moveTo>
                  <a:pt x="0" y="6200"/>
                </a:moveTo>
                <a:lnTo>
                  <a:pt x="6025" y="6200"/>
                </a:lnTo>
                <a:lnTo>
                  <a:pt x="6025" y="0"/>
                </a:lnTo>
                <a:lnTo>
                  <a:pt x="0" y="318"/>
                </a:lnTo>
                <a:lnTo>
                  <a:pt x="0" y="6200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9" name="Freeform 319"/>
          <p:cNvSpPr>
            <a:spLocks noChangeArrowheads="1"/>
          </p:cNvSpPr>
          <p:nvPr/>
        </p:nvSpPr>
        <p:spPr bwMode="auto">
          <a:xfrm>
            <a:off x="11138708" y="342875"/>
            <a:ext cx="294304" cy="264236"/>
          </a:xfrm>
          <a:custGeom>
            <a:avLst/>
            <a:gdLst/>
            <a:ahLst/>
            <a:cxnLst/>
            <a:rect l="0" t="0" r="r" b="b"/>
            <a:pathLst>
              <a:path w="46347" h="41613">
                <a:moveTo>
                  <a:pt x="46347" y="6779"/>
                </a:moveTo>
                <a:cubicBezTo>
                  <a:pt x="46347" y="5813"/>
                  <a:pt x="45878" y="5129"/>
                  <a:pt x="44856" y="4875"/>
                </a:cubicBezTo>
                <a:cubicBezTo>
                  <a:pt x="44853" y="4875"/>
                  <a:pt x="44850" y="4872"/>
                  <a:pt x="44847" y="4872"/>
                </a:cubicBezTo>
                <a:cubicBezTo>
                  <a:pt x="44687" y="4835"/>
                  <a:pt x="25690" y="279"/>
                  <a:pt x="25590" y="257"/>
                </a:cubicBezTo>
                <a:cubicBezTo>
                  <a:pt x="25225" y="172"/>
                  <a:pt x="24556" y="47"/>
                  <a:pt x="23787" y="0"/>
                </a:cubicBezTo>
                <a:lnTo>
                  <a:pt x="22559" y="0"/>
                </a:lnTo>
                <a:cubicBezTo>
                  <a:pt x="21768" y="47"/>
                  <a:pt x="21087" y="182"/>
                  <a:pt x="20728" y="260"/>
                </a:cubicBezTo>
                <a:cubicBezTo>
                  <a:pt x="20647" y="282"/>
                  <a:pt x="7559" y="3419"/>
                  <a:pt x="7381" y="3460"/>
                </a:cubicBezTo>
                <a:cubicBezTo>
                  <a:pt x="3181" y="4432"/>
                  <a:pt x="0" y="5679"/>
                  <a:pt x="0" y="12247"/>
                </a:cubicBezTo>
                <a:cubicBezTo>
                  <a:pt x="0" y="14329"/>
                  <a:pt x="0" y="27051"/>
                  <a:pt x="0" y="28979"/>
                </a:cubicBezTo>
                <a:cubicBezTo>
                  <a:pt x="0" y="36051"/>
                  <a:pt x="2481" y="37301"/>
                  <a:pt x="6068" y="38332"/>
                </a:cubicBezTo>
                <a:cubicBezTo>
                  <a:pt x="6100" y="38341"/>
                  <a:pt x="15387" y="40238"/>
                  <a:pt x="20925" y="41372"/>
                </a:cubicBezTo>
                <a:cubicBezTo>
                  <a:pt x="20937" y="41372"/>
                  <a:pt x="20947" y="41376"/>
                  <a:pt x="20959" y="41379"/>
                </a:cubicBezTo>
                <a:cubicBezTo>
                  <a:pt x="21462" y="41482"/>
                  <a:pt x="22287" y="41613"/>
                  <a:pt x="23172" y="41613"/>
                </a:cubicBezTo>
                <a:cubicBezTo>
                  <a:pt x="24072" y="41613"/>
                  <a:pt x="24909" y="41476"/>
                  <a:pt x="25412" y="41372"/>
                </a:cubicBezTo>
                <a:lnTo>
                  <a:pt x="25443" y="41366"/>
                </a:lnTo>
                <a:cubicBezTo>
                  <a:pt x="25443" y="41366"/>
                  <a:pt x="40244" y="38341"/>
                  <a:pt x="40281" y="38332"/>
                </a:cubicBezTo>
                <a:cubicBezTo>
                  <a:pt x="45859" y="37054"/>
                  <a:pt x="46347" y="33838"/>
                  <a:pt x="46347" y="28979"/>
                </a:cubicBezTo>
                <a:lnTo>
                  <a:pt x="46347" y="18179"/>
                </a:lnTo>
                <a:lnTo>
                  <a:pt x="23172" y="17238"/>
                </a:lnTo>
                <a:lnTo>
                  <a:pt x="23172" y="23479"/>
                </a:lnTo>
                <a:lnTo>
                  <a:pt x="42975" y="23479"/>
                </a:lnTo>
                <a:lnTo>
                  <a:pt x="42975" y="28251"/>
                </a:lnTo>
                <a:cubicBezTo>
                  <a:pt x="42975" y="32032"/>
                  <a:pt x="40500" y="32710"/>
                  <a:pt x="39481" y="32888"/>
                </a:cubicBezTo>
                <a:lnTo>
                  <a:pt x="25450" y="35404"/>
                </a:lnTo>
                <a:lnTo>
                  <a:pt x="23925" y="35672"/>
                </a:lnTo>
                <a:cubicBezTo>
                  <a:pt x="23584" y="35719"/>
                  <a:pt x="23331" y="35744"/>
                  <a:pt x="23175" y="35744"/>
                </a:cubicBezTo>
                <a:cubicBezTo>
                  <a:pt x="23015" y="35744"/>
                  <a:pt x="22753" y="35716"/>
                  <a:pt x="22406" y="35669"/>
                </a:cubicBezTo>
                <a:lnTo>
                  <a:pt x="20212" y="35279"/>
                </a:lnTo>
                <a:lnTo>
                  <a:pt x="6778" y="32879"/>
                </a:lnTo>
                <a:cubicBezTo>
                  <a:pt x="5181" y="32529"/>
                  <a:pt x="3375" y="31194"/>
                  <a:pt x="3375" y="28885"/>
                </a:cubicBezTo>
                <a:lnTo>
                  <a:pt x="3375" y="13554"/>
                </a:lnTo>
                <a:cubicBezTo>
                  <a:pt x="3375" y="12141"/>
                  <a:pt x="4043" y="9482"/>
                  <a:pt x="6925" y="8860"/>
                </a:cubicBezTo>
                <a:lnTo>
                  <a:pt x="11993" y="7894"/>
                </a:lnTo>
                <a:lnTo>
                  <a:pt x="22097" y="6000"/>
                </a:lnTo>
                <a:cubicBezTo>
                  <a:pt x="22606" y="5922"/>
                  <a:pt x="22968" y="5879"/>
                  <a:pt x="23172" y="5879"/>
                </a:cubicBezTo>
                <a:cubicBezTo>
                  <a:pt x="23515" y="5879"/>
                  <a:pt x="24356" y="6007"/>
                  <a:pt x="25481" y="6207"/>
                </a:cubicBezTo>
                <a:lnTo>
                  <a:pt x="46347" y="9885"/>
                </a:lnTo>
                <a:lnTo>
                  <a:pt x="46347" y="6779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20" name="Freeform 320"/>
          <p:cNvSpPr>
            <a:spLocks noChangeArrowheads="1"/>
          </p:cNvSpPr>
          <p:nvPr/>
        </p:nvSpPr>
        <p:spPr bwMode="auto">
          <a:xfrm>
            <a:off x="10927412" y="383388"/>
            <a:ext cx="168586" cy="200711"/>
          </a:xfrm>
          <a:custGeom>
            <a:avLst/>
            <a:gdLst/>
            <a:ahLst/>
            <a:cxnLst/>
            <a:rect l="0" t="0" r="r" b="b"/>
            <a:pathLst>
              <a:path w="26550" h="31609">
                <a:moveTo>
                  <a:pt x="26550" y="5596"/>
                </a:moveTo>
                <a:lnTo>
                  <a:pt x="26550" y="0"/>
                </a:lnTo>
                <a:lnTo>
                  <a:pt x="0" y="0"/>
                </a:lnTo>
                <a:lnTo>
                  <a:pt x="0" y="5596"/>
                </a:lnTo>
                <a:lnTo>
                  <a:pt x="9690" y="5596"/>
                </a:lnTo>
                <a:lnTo>
                  <a:pt x="9690" y="26012"/>
                </a:lnTo>
                <a:lnTo>
                  <a:pt x="0" y="26012"/>
                </a:lnTo>
                <a:lnTo>
                  <a:pt x="0" y="31609"/>
                </a:lnTo>
                <a:lnTo>
                  <a:pt x="26550" y="31609"/>
                </a:lnTo>
                <a:lnTo>
                  <a:pt x="26550" y="26012"/>
                </a:lnTo>
                <a:lnTo>
                  <a:pt x="17484" y="26012"/>
                </a:lnTo>
                <a:lnTo>
                  <a:pt x="17484" y="5596"/>
                </a:lnTo>
                <a:lnTo>
                  <a:pt x="26550" y="559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3" name="Freeform 325">
            <a:extLst>
              <a:ext uri="{FF2B5EF4-FFF2-40B4-BE49-F238E27FC236}">
                <a16:creationId xmlns:a16="http://schemas.microsoft.com/office/drawing/2014/main" id="{7EB42679-F879-4539-8A71-8E069ABFA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29" y="-2464"/>
            <a:ext cx="554270" cy="2214569"/>
          </a:xfrm>
          <a:custGeom>
            <a:avLst/>
            <a:gdLst/>
            <a:ahLst/>
            <a:cxnLst/>
            <a:rect l="0" t="0" r="r" b="b"/>
            <a:pathLst>
              <a:path w="103126" h="348751">
                <a:moveTo>
                  <a:pt x="0" y="348751"/>
                </a:moveTo>
                <a:lnTo>
                  <a:pt x="103126" y="348751"/>
                </a:lnTo>
                <a:lnTo>
                  <a:pt x="103126" y="0"/>
                </a:lnTo>
                <a:lnTo>
                  <a:pt x="0" y="0"/>
                </a:lnTo>
                <a:lnTo>
                  <a:pt x="0" y="3487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4" name="Freeform 326">
            <a:extLst>
              <a:ext uri="{FF2B5EF4-FFF2-40B4-BE49-F238E27FC236}">
                <a16:creationId xmlns:a16="http://schemas.microsoft.com/office/drawing/2014/main" id="{D95E0C1D-6126-4890-A41E-55B5B0E89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5" name="Freeform 327">
            <a:extLst>
              <a:ext uri="{FF2B5EF4-FFF2-40B4-BE49-F238E27FC236}">
                <a16:creationId xmlns:a16="http://schemas.microsoft.com/office/drawing/2014/main" id="{B07C81D0-39B3-4B3B-99CD-AC65E7D82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761852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6" name="Freeform 328">
            <a:extLst>
              <a:ext uri="{FF2B5EF4-FFF2-40B4-BE49-F238E27FC236}">
                <a16:creationId xmlns:a16="http://schemas.microsoft.com/office/drawing/2014/main" id="{E348F465-4153-4DD5-A4BF-2D4A55E35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7" name="Freeform 329">
            <a:extLst>
              <a:ext uri="{FF2B5EF4-FFF2-40B4-BE49-F238E27FC236}">
                <a16:creationId xmlns:a16="http://schemas.microsoft.com/office/drawing/2014/main" id="{22BC00F4-5FD9-4CCA-B625-BB0FD7CCE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8" name="Freeform 330">
            <a:extLst>
              <a:ext uri="{FF2B5EF4-FFF2-40B4-BE49-F238E27FC236}">
                <a16:creationId xmlns:a16="http://schemas.microsoft.com/office/drawing/2014/main" id="{28E9B9F4-EB67-44DA-9584-21E7248D2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0" name="Freeform 331">
            <a:extLst>
              <a:ext uri="{FF2B5EF4-FFF2-40B4-BE49-F238E27FC236}">
                <a16:creationId xmlns:a16="http://schemas.microsoft.com/office/drawing/2014/main" id="{2AE91344-2EAF-4F71-8A07-2805DFDD0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34" y="1593260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1" name="Freeform 332">
            <a:extLst>
              <a:ext uri="{FF2B5EF4-FFF2-40B4-BE49-F238E27FC236}">
                <a16:creationId xmlns:a16="http://schemas.microsoft.com/office/drawing/2014/main" id="{2EE3D7DA-3315-4C23-9049-4A63731F5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77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2" name="Freeform 333">
            <a:extLst>
              <a:ext uri="{FF2B5EF4-FFF2-40B4-BE49-F238E27FC236}">
                <a16:creationId xmlns:a16="http://schemas.microsoft.com/office/drawing/2014/main" id="{1D0DCFCF-64C0-4876-B2CE-92F1A115B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649451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3" name="Freeform 334">
            <a:extLst>
              <a:ext uri="{FF2B5EF4-FFF2-40B4-BE49-F238E27FC236}">
                <a16:creationId xmlns:a16="http://schemas.microsoft.com/office/drawing/2014/main" id="{27CC7B3F-10C7-4F6A-B627-B2B3C8284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81805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4" name="Freeform 335">
            <a:extLst>
              <a:ext uri="{FF2B5EF4-FFF2-40B4-BE49-F238E27FC236}">
                <a16:creationId xmlns:a16="http://schemas.microsoft.com/office/drawing/2014/main" id="{D1BD3C0F-1BDB-4D23-9D47-A6AD7FA3D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60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5" name="Freeform 336">
            <a:extLst>
              <a:ext uri="{FF2B5EF4-FFF2-40B4-BE49-F238E27FC236}">
                <a16:creationId xmlns:a16="http://schemas.microsoft.com/office/drawing/2014/main" id="{E5AD1C8D-9E24-438B-AC39-6233AE717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6" name="Freeform 337">
            <a:extLst>
              <a:ext uri="{FF2B5EF4-FFF2-40B4-BE49-F238E27FC236}">
                <a16:creationId xmlns:a16="http://schemas.microsoft.com/office/drawing/2014/main" id="{656CFCD6-2A83-4E34-94FF-B885F650E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7" name="Freeform 338">
            <a:extLst>
              <a:ext uri="{FF2B5EF4-FFF2-40B4-BE49-F238E27FC236}">
                <a16:creationId xmlns:a16="http://schemas.microsoft.com/office/drawing/2014/main" id="{C9F0B3D6-68BC-4BFF-AE7D-AEFC4767D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705648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8" name="Freeform 339">
            <a:extLst>
              <a:ext uri="{FF2B5EF4-FFF2-40B4-BE49-F238E27FC236}">
                <a16:creationId xmlns:a16="http://schemas.microsoft.com/office/drawing/2014/main" id="{D8F2D078-F2A4-4B42-BDEF-202CAA658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874247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9" name="Freeform 340">
            <a:extLst>
              <a:ext uri="{FF2B5EF4-FFF2-40B4-BE49-F238E27FC236}">
                <a16:creationId xmlns:a16="http://schemas.microsoft.com/office/drawing/2014/main" id="{23FB2C9B-7E4C-4B11-B749-F5B9D1710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874247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0" name="Freeform 341">
            <a:extLst>
              <a:ext uri="{FF2B5EF4-FFF2-40B4-BE49-F238E27FC236}">
                <a16:creationId xmlns:a16="http://schemas.microsoft.com/office/drawing/2014/main" id="{D160E034-932F-413C-9F70-70C610990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1" name="Freeform 342">
            <a:extLst>
              <a:ext uri="{FF2B5EF4-FFF2-40B4-BE49-F238E27FC236}">
                <a16:creationId xmlns:a16="http://schemas.microsoft.com/office/drawing/2014/main" id="{8E77806F-545B-4564-8C29-8222E8AC7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70" y="159326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5" name="Text Box 375">
            <a:extLst>
              <a:ext uri="{FF2B5EF4-FFF2-40B4-BE49-F238E27FC236}">
                <a16:creationId xmlns:a16="http://schemas.microsoft.com/office/drawing/2014/main" id="{80596FEA-1CF0-4560-B647-8ADCF1A83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839" y="383388"/>
            <a:ext cx="7132514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ru-RU" sz="2000" b="1" kern="2" dirty="0">
                <a:latin typeface="Fira Sans Condensed" panose="020B0503050000020004" pitchFamily="34" charset="0"/>
              </a:rPr>
              <a:t>ИНТЕРАКТИВНЫЕ ФУНКЦИИ И АНИМАЦИЯ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E9C6FD-FC07-40D6-8423-C4DAE4455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11" y="2851331"/>
            <a:ext cx="2702461" cy="1444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A4A0AF-3A5F-4DAE-8434-E3855083F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158" y="1174865"/>
            <a:ext cx="2702461" cy="14491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3E832E-6F50-456C-87CD-25FC5E129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12" y="4599677"/>
            <a:ext cx="2740403" cy="1481471"/>
          </a:xfrm>
          <a:prstGeom prst="rect">
            <a:avLst/>
          </a:prstGeom>
        </p:spPr>
      </p:pic>
      <p:sp>
        <p:nvSpPr>
          <p:cNvPr id="62" name="Text Box 46">
            <a:extLst>
              <a:ext uri="{FF2B5EF4-FFF2-40B4-BE49-F238E27FC236}">
                <a16:creationId xmlns:a16="http://schemas.microsoft.com/office/drawing/2014/main" id="{ED08C2FE-7B02-483E-B25C-61A867FA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839" y="1104821"/>
            <a:ext cx="7056604" cy="443724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21457" indent="-221457" defTabSz="18000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400" b="1" dirty="0">
                <a:latin typeface="Fira Sans Condensed Light" panose="020B0403050000020004" pitchFamily="34" charset="0"/>
              </a:rPr>
              <a:t>Встроенный редактор технических иллюстраций. </a:t>
            </a:r>
            <a:r>
              <a:rPr lang="ru-RU" sz="1400" dirty="0">
                <a:latin typeface="Fira Sans Condensed Light" panose="020B0403050000020004" pitchFamily="34" charset="0"/>
              </a:rPr>
              <a:t>Автоматическое формирование иллюстраций и простановка ассоциированных со спецификацией позиций на иллюстрациях;</a:t>
            </a:r>
          </a:p>
          <a:p>
            <a:pPr marL="221457" indent="-221457" defTabSz="18000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  <a:tabLst>
                <a:tab pos="177007" algn="l"/>
              </a:tabLst>
            </a:pPr>
            <a:r>
              <a:rPr lang="ru-RU" sz="1400" b="1" dirty="0">
                <a:latin typeface="Fira Sans Condensed Light" panose="020B0403050000020004" pitchFamily="34" charset="0"/>
              </a:rPr>
              <a:t>Создание анимации взрыв-схем </a:t>
            </a:r>
            <a:r>
              <a:rPr lang="ru-RU" sz="1400" dirty="0">
                <a:latin typeface="Fira Sans Condensed Light" panose="020B0403050000020004" pitchFamily="34" charset="0"/>
              </a:rPr>
              <a:t>и перемещения объектов для описания процессов сборки/разборки, монтажа/демонтажа трехмерной модели;</a:t>
            </a:r>
          </a:p>
          <a:p>
            <a:pPr marL="221457" indent="-221457" fontAlgn="b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400" b="1" dirty="0">
                <a:latin typeface="Fira Sans Condensed Light" panose="020B0403050000020004" pitchFamily="34" charset="0"/>
              </a:rPr>
              <a:t>Создание интерактивных связей </a:t>
            </a:r>
            <a:r>
              <a:rPr lang="ru-RU" sz="1400" dirty="0">
                <a:latin typeface="Fira Sans Condensed Light" panose="020B0403050000020004" pitchFamily="34" charset="0"/>
              </a:rPr>
              <a:t>между элементами текста, чертежа и 3D-моделью;</a:t>
            </a:r>
          </a:p>
          <a:p>
            <a:pPr marL="221457" indent="-221457" fontAlgn="b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400" b="1" dirty="0">
                <a:latin typeface="Fira Sans Condensed Light" panose="020B0403050000020004" pitchFamily="34" charset="0"/>
              </a:rPr>
              <a:t>Создание, изменение анимации </a:t>
            </a:r>
            <a:r>
              <a:rPr lang="ru-RU" sz="1400" dirty="0">
                <a:latin typeface="Fira Sans Condensed Light" panose="020B0403050000020004" pitchFamily="34" charset="0"/>
              </a:rPr>
              <a:t>выполнения переходов, операций сборки;</a:t>
            </a:r>
          </a:p>
          <a:p>
            <a:pPr marL="221457" indent="-221457" fontAlgn="b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400" b="1" dirty="0">
                <a:latin typeface="Fira Sans Condensed Light" panose="020B0403050000020004" pitchFamily="34" charset="0"/>
              </a:rPr>
              <a:t>Создание интерактивных инструкций для технологических операций</a:t>
            </a:r>
            <a:r>
              <a:rPr lang="ru-RU" sz="1400" dirty="0">
                <a:latin typeface="Fira Sans Condensed Light" panose="020B0403050000020004" pitchFamily="34" charset="0"/>
              </a:rPr>
              <a:t>, переходов;</a:t>
            </a:r>
          </a:p>
          <a:p>
            <a:pPr marL="221457" indent="-221457" fontAlgn="b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400" b="1" dirty="0">
                <a:latin typeface="Fira Sans Condensed Light" panose="020B0403050000020004" pitchFamily="34" charset="0"/>
              </a:rPr>
              <a:t>Назначение на операцию норм времени</a:t>
            </a:r>
            <a:r>
              <a:rPr lang="ru-RU" sz="1400" dirty="0">
                <a:latin typeface="Fira Sans Condensed Light" panose="020B0403050000020004" pitchFamily="34" charset="0"/>
              </a:rPr>
              <a:t>, оборудования, оснастки, материалов, характеристик исполнителя;</a:t>
            </a:r>
          </a:p>
          <a:p>
            <a:pPr marL="221457" indent="-221457" defTabSz="18000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400" b="1" dirty="0">
                <a:latin typeface="Fira Sans Condensed Light" panose="020B0403050000020004" pitchFamily="34" charset="0"/>
              </a:rPr>
              <a:t>Создание аннотаций </a:t>
            </a:r>
            <a:r>
              <a:rPr lang="ru-RU" sz="1400" dirty="0">
                <a:latin typeface="Fira Sans Condensed Light" panose="020B0403050000020004" pitchFamily="34" charset="0"/>
              </a:rPr>
              <a:t>при анимации операций и переходов;</a:t>
            </a:r>
          </a:p>
          <a:p>
            <a:pPr marL="221457" indent="-221457" defTabSz="18000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400" b="1" dirty="0">
                <a:latin typeface="Fira Sans Condensed Light" panose="020B0403050000020004" pitchFamily="34" charset="0"/>
              </a:rPr>
              <a:t>Отображения сложных 3D-моделей в браузере.</a:t>
            </a:r>
            <a:r>
              <a:rPr lang="en-US" sz="1400" b="1" dirty="0">
                <a:latin typeface="Fira Sans Condensed Light" panose="020B0403050000020004" pitchFamily="34" charset="0"/>
              </a:rPr>
              <a:t> </a:t>
            </a:r>
            <a:r>
              <a:rPr lang="ru-RU" sz="1400" dirty="0">
                <a:latin typeface="Fira Sans Condensed Light" panose="020B0403050000020004" pitchFamily="34" charset="0"/>
              </a:rPr>
              <a:t>Настройка качества отображения 3</a:t>
            </a:r>
            <a:r>
              <a:rPr lang="en-US" sz="1400" dirty="0">
                <a:latin typeface="Fira Sans Condensed Light" panose="020B0403050000020004" pitchFamily="34" charset="0"/>
              </a:rPr>
              <a:t>D-</a:t>
            </a:r>
            <a:r>
              <a:rPr lang="ru-RU" sz="1400" dirty="0">
                <a:latin typeface="Fira Sans Condensed Light" panose="020B0403050000020004" pitchFamily="34" charset="0"/>
              </a:rPr>
              <a:t>моделей. </a:t>
            </a:r>
          </a:p>
        </p:txBody>
      </p:sp>
    </p:spTree>
    <p:extLst>
      <p:ext uri="{BB962C8B-B14F-4D97-AF65-F5344CB8AC3E}">
        <p14:creationId xmlns:p14="http://schemas.microsoft.com/office/powerpoint/2010/main" val="419256281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reeform 304"/>
          <p:cNvSpPr>
            <a:spLocks noChangeArrowheads="1"/>
          </p:cNvSpPr>
          <p:nvPr/>
        </p:nvSpPr>
        <p:spPr bwMode="auto">
          <a:xfrm>
            <a:off x="11476274" y="383388"/>
            <a:ext cx="211411" cy="200711"/>
          </a:xfrm>
          <a:custGeom>
            <a:avLst/>
            <a:gdLst/>
            <a:ahLst/>
            <a:cxnLst/>
            <a:rect l="0" t="0" r="r" b="b"/>
            <a:pathLst>
              <a:path w="33294" h="31609">
                <a:moveTo>
                  <a:pt x="7766" y="19875"/>
                </a:moveTo>
                <a:lnTo>
                  <a:pt x="7766" y="10609"/>
                </a:lnTo>
                <a:cubicBezTo>
                  <a:pt x="7766" y="10565"/>
                  <a:pt x="7766" y="10534"/>
                  <a:pt x="7766" y="10512"/>
                </a:cubicBezTo>
                <a:cubicBezTo>
                  <a:pt x="7766" y="9021"/>
                  <a:pt x="8600" y="6959"/>
                  <a:pt x="12347" y="6959"/>
                </a:cubicBezTo>
                <a:lnTo>
                  <a:pt x="20947" y="6959"/>
                </a:lnTo>
                <a:cubicBezTo>
                  <a:pt x="24694" y="6959"/>
                  <a:pt x="25525" y="9021"/>
                  <a:pt x="25525" y="10512"/>
                </a:cubicBezTo>
                <a:cubicBezTo>
                  <a:pt x="25525" y="10975"/>
                  <a:pt x="25528" y="15231"/>
                  <a:pt x="25528" y="19875"/>
                </a:cubicBezTo>
                <a:lnTo>
                  <a:pt x="7766" y="19875"/>
                </a:lnTo>
                <a:close/>
                <a:moveTo>
                  <a:pt x="33222" y="7415"/>
                </a:moveTo>
                <a:cubicBezTo>
                  <a:pt x="33141" y="2550"/>
                  <a:pt x="28197" y="0"/>
                  <a:pt x="19891" y="0"/>
                </a:cubicBezTo>
                <a:lnTo>
                  <a:pt x="13400" y="0"/>
                </a:lnTo>
                <a:cubicBezTo>
                  <a:pt x="5097" y="0"/>
                  <a:pt x="150" y="2550"/>
                  <a:pt x="72" y="7415"/>
                </a:cubicBezTo>
                <a:lnTo>
                  <a:pt x="0" y="10512"/>
                </a:lnTo>
                <a:lnTo>
                  <a:pt x="0" y="31609"/>
                </a:lnTo>
                <a:lnTo>
                  <a:pt x="7766" y="31609"/>
                </a:lnTo>
                <a:cubicBezTo>
                  <a:pt x="7766" y="31609"/>
                  <a:pt x="7769" y="28343"/>
                  <a:pt x="7769" y="25409"/>
                </a:cubicBezTo>
                <a:lnTo>
                  <a:pt x="25532" y="25409"/>
                </a:lnTo>
                <a:cubicBezTo>
                  <a:pt x="25532" y="28818"/>
                  <a:pt x="25532" y="31609"/>
                  <a:pt x="25532" y="31609"/>
                </a:cubicBezTo>
                <a:lnTo>
                  <a:pt x="33291" y="31609"/>
                </a:lnTo>
                <a:lnTo>
                  <a:pt x="33291" y="10512"/>
                </a:lnTo>
                <a:lnTo>
                  <a:pt x="33294" y="10512"/>
                </a:lnTo>
                <a:lnTo>
                  <a:pt x="33222" y="74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5" name="Freeform 305"/>
          <p:cNvSpPr>
            <a:spLocks noChangeArrowheads="1"/>
          </p:cNvSpPr>
          <p:nvPr/>
        </p:nvSpPr>
        <p:spPr bwMode="auto">
          <a:xfrm>
            <a:off x="10927412" y="633552"/>
            <a:ext cx="45022" cy="49784"/>
          </a:xfrm>
          <a:custGeom>
            <a:avLst/>
            <a:gdLst/>
            <a:ahLst/>
            <a:cxnLst/>
            <a:rect l="0" t="0" r="r" b="b"/>
            <a:pathLst>
              <a:path w="7090" h="7840">
                <a:moveTo>
                  <a:pt x="7090" y="0"/>
                </a:moveTo>
                <a:lnTo>
                  <a:pt x="0" y="0"/>
                </a:lnTo>
                <a:lnTo>
                  <a:pt x="0" y="1734"/>
                </a:lnTo>
                <a:lnTo>
                  <a:pt x="2578" y="1734"/>
                </a:lnTo>
                <a:lnTo>
                  <a:pt x="2578" y="7840"/>
                </a:lnTo>
                <a:lnTo>
                  <a:pt x="4509" y="7840"/>
                </a:lnTo>
                <a:lnTo>
                  <a:pt x="4509" y="1734"/>
                </a:lnTo>
                <a:lnTo>
                  <a:pt x="7090" y="1734"/>
                </a:lnTo>
                <a:lnTo>
                  <a:pt x="709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6" name="Freeform 306"/>
          <p:cNvSpPr>
            <a:spLocks noChangeArrowheads="1"/>
          </p:cNvSpPr>
          <p:nvPr/>
        </p:nvSpPr>
        <p:spPr bwMode="auto">
          <a:xfrm>
            <a:off x="11534256" y="633552"/>
            <a:ext cx="12281" cy="49784"/>
          </a:xfrm>
          <a:custGeom>
            <a:avLst/>
            <a:gdLst/>
            <a:ahLst/>
            <a:cxnLst/>
            <a:rect l="0" t="0" r="r" b="b"/>
            <a:pathLst>
              <a:path w="1935" h="7840">
                <a:moveTo>
                  <a:pt x="0" y="7840"/>
                </a:moveTo>
                <a:lnTo>
                  <a:pt x="1935" y="7840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7" name="Freeform 307"/>
          <p:cNvSpPr>
            <a:spLocks noChangeArrowheads="1"/>
          </p:cNvSpPr>
          <p:nvPr/>
        </p:nvSpPr>
        <p:spPr bwMode="auto">
          <a:xfrm>
            <a:off x="11336612" y="633552"/>
            <a:ext cx="45041" cy="49784"/>
          </a:xfrm>
          <a:custGeom>
            <a:avLst/>
            <a:gdLst/>
            <a:ahLst/>
            <a:cxnLst/>
            <a:rect l="0" t="0" r="r" b="b"/>
            <a:pathLst>
              <a:path w="7094" h="7840">
                <a:moveTo>
                  <a:pt x="7094" y="6106"/>
                </a:moveTo>
                <a:lnTo>
                  <a:pt x="1935" y="610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7094" y="7840"/>
                </a:lnTo>
                <a:lnTo>
                  <a:pt x="7094" y="610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8" name="Freeform 308"/>
          <p:cNvSpPr>
            <a:spLocks noChangeArrowheads="1"/>
          </p:cNvSpPr>
          <p:nvPr/>
        </p:nvSpPr>
        <p:spPr bwMode="auto">
          <a:xfrm>
            <a:off x="11462050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4009" y="3625"/>
                </a:moveTo>
                <a:lnTo>
                  <a:pt x="4009" y="4971"/>
                </a:lnTo>
                <a:lnTo>
                  <a:pt x="7428" y="4971"/>
                </a:lnTo>
                <a:cubicBezTo>
                  <a:pt x="7428" y="4971"/>
                  <a:pt x="7428" y="5100"/>
                  <a:pt x="7428" y="5221"/>
                </a:cubicBezTo>
                <a:cubicBezTo>
                  <a:pt x="7428" y="5593"/>
                  <a:pt x="7218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5221"/>
                  <a:pt x="1934" y="2784"/>
                  <a:pt x="1934" y="2615"/>
                </a:cubicBez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812" y="2615"/>
                  <a:pt x="9362" y="2615"/>
                  <a:pt x="9362" y="2615"/>
                </a:cubicBezTo>
                <a:lnTo>
                  <a:pt x="9346" y="1846"/>
                </a:lnTo>
                <a:cubicBezTo>
                  <a:pt x="9325" y="634"/>
                  <a:pt x="8093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3" y="7840"/>
                  <a:pt x="9325" y="7203"/>
                  <a:pt x="9346" y="5990"/>
                </a:cubicBezTo>
                <a:lnTo>
                  <a:pt x="9362" y="5221"/>
                </a:lnTo>
                <a:lnTo>
                  <a:pt x="9362" y="3625"/>
                </a:lnTo>
                <a:lnTo>
                  <a:pt x="4009" y="362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09" name="Freeform 309"/>
          <p:cNvSpPr>
            <a:spLocks noChangeArrowheads="1"/>
          </p:cNvSpPr>
          <p:nvPr/>
        </p:nvSpPr>
        <p:spPr bwMode="auto">
          <a:xfrm>
            <a:off x="11265829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7429" y="5221"/>
                </a:moveTo>
                <a:cubicBezTo>
                  <a:pt x="7429" y="5593"/>
                  <a:pt x="7219" y="6106"/>
                  <a:pt x="6288" y="6106"/>
                </a:cubicBezTo>
                <a:lnTo>
                  <a:pt x="3075" y="6106"/>
                </a:lnTo>
                <a:cubicBezTo>
                  <a:pt x="2141" y="6106"/>
                  <a:pt x="1935" y="5593"/>
                  <a:pt x="1935" y="5221"/>
                </a:cubicBezTo>
                <a:cubicBezTo>
                  <a:pt x="1935" y="4834"/>
                  <a:pt x="1935" y="2615"/>
                  <a:pt x="1935" y="2615"/>
                </a:cubicBezTo>
                <a:cubicBezTo>
                  <a:pt x="1935" y="2246"/>
                  <a:pt x="2141" y="1734"/>
                  <a:pt x="3075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429" y="3040"/>
                  <a:pt x="7429" y="4796"/>
                  <a:pt x="7429" y="5221"/>
                </a:cubicBezTo>
                <a:moveTo>
                  <a:pt x="9363" y="2615"/>
                </a:moveTo>
                <a:lnTo>
                  <a:pt x="9341" y="1846"/>
                </a:lnTo>
                <a:cubicBezTo>
                  <a:pt x="9326" y="634"/>
                  <a:pt x="8094" y="0"/>
                  <a:pt x="6029" y="0"/>
                </a:cubicBezTo>
                <a:lnTo>
                  <a:pt x="3335" y="0"/>
                </a:lnTo>
                <a:cubicBezTo>
                  <a:pt x="1266" y="0"/>
                  <a:pt x="38" y="634"/>
                  <a:pt x="16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6" y="5990"/>
                </a:lnTo>
                <a:cubicBezTo>
                  <a:pt x="38" y="7203"/>
                  <a:pt x="1266" y="7840"/>
                  <a:pt x="3335" y="7840"/>
                </a:cubicBezTo>
                <a:lnTo>
                  <a:pt x="6029" y="7840"/>
                </a:lnTo>
                <a:cubicBezTo>
                  <a:pt x="8094" y="7840"/>
                  <a:pt x="9326" y="7203"/>
                  <a:pt x="9341" y="5990"/>
                </a:cubicBezTo>
                <a:lnTo>
                  <a:pt x="9363" y="5221"/>
                </a:lnTo>
                <a:lnTo>
                  <a:pt x="9363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0" name="Freeform 310"/>
          <p:cNvSpPr>
            <a:spLocks noChangeArrowheads="1"/>
          </p:cNvSpPr>
          <p:nvPr/>
        </p:nvSpPr>
        <p:spPr bwMode="auto">
          <a:xfrm>
            <a:off x="11390314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7428" y="5221"/>
                </a:moveTo>
                <a:cubicBezTo>
                  <a:pt x="7428" y="5593"/>
                  <a:pt x="7218" y="6106"/>
                  <a:pt x="6290" y="6106"/>
                </a:cubicBez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34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428" y="3040"/>
                  <a:pt x="7428" y="4796"/>
                  <a:pt x="7428" y="5221"/>
                </a:cubicBezTo>
                <a:moveTo>
                  <a:pt x="9362" y="2615"/>
                </a:move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4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62" y="5221"/>
                </a:lnTo>
                <a:lnTo>
                  <a:pt x="9362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1" name="Freeform 311"/>
          <p:cNvSpPr>
            <a:spLocks noChangeArrowheads="1"/>
          </p:cNvSpPr>
          <p:nvPr/>
        </p:nvSpPr>
        <p:spPr bwMode="auto">
          <a:xfrm>
            <a:off x="11051732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6287" y="6106"/>
                </a:move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75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19" y="1734"/>
                  <a:pt x="7428" y="2246"/>
                  <a:pt x="7428" y="2615"/>
                </a:cubicBezTo>
                <a:cubicBezTo>
                  <a:pt x="7812" y="2615"/>
                  <a:pt x="9359" y="2615"/>
                  <a:pt x="9359" y="2615"/>
                </a:cubicBezTo>
                <a:lnTo>
                  <a:pt x="9340" y="1846"/>
                </a:lnTo>
                <a:cubicBezTo>
                  <a:pt x="9322" y="634"/>
                  <a:pt x="8090" y="0"/>
                  <a:pt x="6025" y="0"/>
                </a:cubicBezTo>
                <a:lnTo>
                  <a:pt x="3334" y="0"/>
                </a:lnTo>
                <a:cubicBezTo>
                  <a:pt x="1269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9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2" y="7203"/>
                  <a:pt x="9340" y="5990"/>
                </a:cubicBezTo>
                <a:lnTo>
                  <a:pt x="9359" y="5221"/>
                </a:lnTo>
                <a:cubicBezTo>
                  <a:pt x="9359" y="5221"/>
                  <a:pt x="7812" y="5221"/>
                  <a:pt x="7428" y="5221"/>
                </a:cubicBezTo>
                <a:cubicBezTo>
                  <a:pt x="7428" y="5593"/>
                  <a:pt x="7219" y="6106"/>
                  <a:pt x="6287" y="610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2" name="Freeform 312"/>
          <p:cNvSpPr>
            <a:spLocks noChangeArrowheads="1"/>
          </p:cNvSpPr>
          <p:nvPr/>
        </p:nvSpPr>
        <p:spPr bwMode="auto">
          <a:xfrm>
            <a:off x="11193642" y="633552"/>
            <a:ext cx="60522" cy="49784"/>
          </a:xfrm>
          <a:custGeom>
            <a:avLst/>
            <a:gdLst/>
            <a:ahLst/>
            <a:cxnLst/>
            <a:rect l="0" t="0" r="r" b="b"/>
            <a:pathLst>
              <a:path w="9531" h="7840">
                <a:moveTo>
                  <a:pt x="7600" y="0"/>
                </a:moveTo>
                <a:lnTo>
                  <a:pt x="7600" y="5740"/>
                </a:lnTo>
                <a:cubicBezTo>
                  <a:pt x="7081" y="5081"/>
                  <a:pt x="3128" y="956"/>
                  <a:pt x="2772" y="506"/>
                </a:cubicBezTo>
                <a:cubicBezTo>
                  <a:pt x="2443" y="93"/>
                  <a:pt x="2100" y="0"/>
                  <a:pt x="1934" y="0"/>
                </a:cubicBezTo>
                <a:lnTo>
                  <a:pt x="0" y="0"/>
                </a:lnTo>
                <a:lnTo>
                  <a:pt x="0" y="7840"/>
                </a:lnTo>
                <a:lnTo>
                  <a:pt x="1934" y="7840"/>
                </a:lnTo>
                <a:lnTo>
                  <a:pt x="1934" y="2096"/>
                </a:lnTo>
                <a:cubicBezTo>
                  <a:pt x="2450" y="2759"/>
                  <a:pt x="6403" y="6884"/>
                  <a:pt x="6759" y="7331"/>
                </a:cubicBezTo>
                <a:cubicBezTo>
                  <a:pt x="7090" y="7746"/>
                  <a:pt x="7431" y="7840"/>
                  <a:pt x="7600" y="7840"/>
                </a:cubicBezTo>
                <a:lnTo>
                  <a:pt x="9531" y="7840"/>
                </a:lnTo>
                <a:lnTo>
                  <a:pt x="9531" y="0"/>
                </a:lnTo>
                <a:lnTo>
                  <a:pt x="760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3" name="Freeform 313"/>
          <p:cNvSpPr>
            <a:spLocks noChangeArrowheads="1"/>
          </p:cNvSpPr>
          <p:nvPr/>
        </p:nvSpPr>
        <p:spPr bwMode="auto">
          <a:xfrm>
            <a:off x="1098094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4" y="1846"/>
                </a:lnTo>
                <a:cubicBezTo>
                  <a:pt x="9322" y="634"/>
                  <a:pt x="8091" y="0"/>
                  <a:pt x="6025" y="0"/>
                </a:cubicBezTo>
                <a:lnTo>
                  <a:pt x="3334" y="0"/>
                </a:lnTo>
                <a:cubicBezTo>
                  <a:pt x="1265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5" y="7840"/>
                  <a:pt x="3334" y="7840"/>
                </a:cubicBezTo>
                <a:lnTo>
                  <a:pt x="6025" y="7840"/>
                </a:lnTo>
                <a:cubicBezTo>
                  <a:pt x="8091" y="7840"/>
                  <a:pt x="9322" y="7203"/>
                  <a:pt x="9344" y="5990"/>
                </a:cubicBezTo>
                <a:lnTo>
                  <a:pt x="9359" y="5221"/>
                </a:lnTo>
                <a:cubicBezTo>
                  <a:pt x="9359" y="5221"/>
                  <a:pt x="7816" y="5221"/>
                  <a:pt x="7428" y="5221"/>
                </a:cubicBezTo>
                <a:cubicBezTo>
                  <a:pt x="7428" y="5593"/>
                  <a:pt x="7222" y="6106"/>
                  <a:pt x="6287" y="6106"/>
                </a:cubicBezTo>
                <a:lnTo>
                  <a:pt x="3072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22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4" name="Freeform 314"/>
          <p:cNvSpPr>
            <a:spLocks noChangeArrowheads="1"/>
          </p:cNvSpPr>
          <p:nvPr/>
        </p:nvSpPr>
        <p:spPr bwMode="auto">
          <a:xfrm>
            <a:off x="1155919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59" y="5221"/>
                </a:lnTo>
                <a:cubicBezTo>
                  <a:pt x="9359" y="5221"/>
                  <a:pt x="7815" y="5221"/>
                  <a:pt x="7428" y="5221"/>
                </a:cubicBezTo>
                <a:cubicBezTo>
                  <a:pt x="7428" y="5593"/>
                  <a:pt x="7221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21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5" name="Freeform 315"/>
          <p:cNvSpPr>
            <a:spLocks noChangeArrowheads="1"/>
          </p:cNvSpPr>
          <p:nvPr/>
        </p:nvSpPr>
        <p:spPr bwMode="auto">
          <a:xfrm>
            <a:off x="11628052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1935" y="2800"/>
                </a:moveTo>
                <a:lnTo>
                  <a:pt x="1935" y="2615"/>
                </a:lnTo>
                <a:cubicBezTo>
                  <a:pt x="1935" y="2615"/>
                  <a:pt x="1935" y="2821"/>
                  <a:pt x="1935" y="2615"/>
                </a:cubicBezTo>
                <a:cubicBezTo>
                  <a:pt x="1935" y="2246"/>
                  <a:pt x="2144" y="1734"/>
                  <a:pt x="3072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813" y="2615"/>
                  <a:pt x="9363" y="2615"/>
                  <a:pt x="9363" y="2615"/>
                </a:cubicBezTo>
                <a:lnTo>
                  <a:pt x="9344" y="1846"/>
                </a:lnTo>
                <a:cubicBezTo>
                  <a:pt x="9322" y="634"/>
                  <a:pt x="8094" y="0"/>
                  <a:pt x="6025" y="0"/>
                </a:cubicBezTo>
                <a:lnTo>
                  <a:pt x="3338" y="0"/>
                </a:lnTo>
                <a:cubicBezTo>
                  <a:pt x="1269" y="0"/>
                  <a:pt x="38" y="634"/>
                  <a:pt x="16" y="1846"/>
                </a:cubicBezTo>
                <a:lnTo>
                  <a:pt x="0" y="2615"/>
                </a:lnTo>
                <a:lnTo>
                  <a:pt x="0" y="4390"/>
                </a:lnTo>
                <a:lnTo>
                  <a:pt x="597" y="4437"/>
                </a:lnTo>
                <a:lnTo>
                  <a:pt x="7429" y="4962"/>
                </a:lnTo>
                <a:lnTo>
                  <a:pt x="7429" y="5221"/>
                </a:lnTo>
                <a:cubicBezTo>
                  <a:pt x="7429" y="5593"/>
                  <a:pt x="7219" y="6106"/>
                  <a:pt x="6288" y="6106"/>
                </a:cubicBezTo>
                <a:lnTo>
                  <a:pt x="3072" y="6106"/>
                </a:lnTo>
                <a:cubicBezTo>
                  <a:pt x="2144" y="6106"/>
                  <a:pt x="1935" y="5593"/>
                  <a:pt x="1935" y="5221"/>
                </a:cubicBezTo>
                <a:cubicBezTo>
                  <a:pt x="1550" y="5221"/>
                  <a:pt x="0" y="5221"/>
                  <a:pt x="0" y="5221"/>
                </a:cubicBezTo>
                <a:lnTo>
                  <a:pt x="16" y="5990"/>
                </a:lnTo>
                <a:cubicBezTo>
                  <a:pt x="38" y="7203"/>
                  <a:pt x="1269" y="7840"/>
                  <a:pt x="3338" y="7840"/>
                </a:cubicBezTo>
                <a:lnTo>
                  <a:pt x="6025" y="7840"/>
                </a:lnTo>
                <a:cubicBezTo>
                  <a:pt x="8094" y="7840"/>
                  <a:pt x="9322" y="7203"/>
                  <a:pt x="9344" y="5990"/>
                </a:cubicBezTo>
                <a:lnTo>
                  <a:pt x="9360" y="5284"/>
                </a:lnTo>
                <a:lnTo>
                  <a:pt x="9363" y="3375"/>
                </a:lnTo>
                <a:lnTo>
                  <a:pt x="1935" y="280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6" name="Freeform 316"/>
          <p:cNvSpPr>
            <a:spLocks noChangeArrowheads="1"/>
          </p:cNvSpPr>
          <p:nvPr/>
        </p:nvSpPr>
        <p:spPr bwMode="auto">
          <a:xfrm>
            <a:off x="11122001" y="633552"/>
            <a:ext cx="58712" cy="49784"/>
          </a:xfrm>
          <a:custGeom>
            <a:avLst/>
            <a:gdLst/>
            <a:ahLst/>
            <a:cxnLst/>
            <a:rect l="0" t="0" r="r" b="b"/>
            <a:pathLst>
              <a:path w="9247" h="7840">
                <a:moveTo>
                  <a:pt x="7313" y="0"/>
                </a:moveTo>
                <a:lnTo>
                  <a:pt x="7313" y="3146"/>
                </a:lnTo>
                <a:lnTo>
                  <a:pt x="1935" y="314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1935" y="4878"/>
                </a:lnTo>
                <a:lnTo>
                  <a:pt x="7313" y="4878"/>
                </a:lnTo>
                <a:lnTo>
                  <a:pt x="7313" y="7840"/>
                </a:lnTo>
                <a:lnTo>
                  <a:pt x="9247" y="7840"/>
                </a:lnTo>
                <a:lnTo>
                  <a:pt x="9247" y="0"/>
                </a:lnTo>
                <a:lnTo>
                  <a:pt x="731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7" name="Freeform 317"/>
          <p:cNvSpPr>
            <a:spLocks noChangeArrowheads="1"/>
          </p:cNvSpPr>
          <p:nvPr/>
        </p:nvSpPr>
        <p:spPr bwMode="auto">
          <a:xfrm>
            <a:off x="11164940" y="385026"/>
            <a:ext cx="254311" cy="180004"/>
          </a:xfrm>
          <a:custGeom>
            <a:avLst/>
            <a:gdLst/>
            <a:ahLst/>
            <a:cxnLst/>
            <a:rect l="0" t="0" r="r" b="b"/>
            <a:pathLst>
              <a:path w="40050" h="28347">
                <a:moveTo>
                  <a:pt x="21966" y="2319"/>
                </a:moveTo>
                <a:cubicBezTo>
                  <a:pt x="22450" y="2387"/>
                  <a:pt x="36250" y="4316"/>
                  <a:pt x="36250" y="4316"/>
                </a:cubicBezTo>
                <a:lnTo>
                  <a:pt x="40050" y="3634"/>
                </a:lnTo>
                <a:lnTo>
                  <a:pt x="21237" y="316"/>
                </a:lnTo>
                <a:cubicBezTo>
                  <a:pt x="19750" y="53"/>
                  <a:pt x="19222" y="0"/>
                  <a:pt x="19041" y="0"/>
                </a:cubicBezTo>
                <a:cubicBezTo>
                  <a:pt x="18647" y="0"/>
                  <a:pt x="17297" y="237"/>
                  <a:pt x="16844" y="319"/>
                </a:cubicBezTo>
                <a:lnTo>
                  <a:pt x="2947" y="2962"/>
                </a:lnTo>
                <a:cubicBezTo>
                  <a:pt x="84" y="3591"/>
                  <a:pt x="0" y="6578"/>
                  <a:pt x="0" y="6916"/>
                </a:cubicBezTo>
                <a:lnTo>
                  <a:pt x="0" y="22247"/>
                </a:lnTo>
                <a:cubicBezTo>
                  <a:pt x="0" y="24319"/>
                  <a:pt x="1750" y="25263"/>
                  <a:pt x="2797" y="25497"/>
                </a:cubicBezTo>
                <a:lnTo>
                  <a:pt x="18284" y="28266"/>
                </a:lnTo>
                <a:cubicBezTo>
                  <a:pt x="18778" y="28338"/>
                  <a:pt x="18972" y="28347"/>
                  <a:pt x="19044" y="28347"/>
                </a:cubicBezTo>
                <a:cubicBezTo>
                  <a:pt x="19131" y="28347"/>
                  <a:pt x="19328" y="28334"/>
                  <a:pt x="19769" y="28272"/>
                </a:cubicBezTo>
                <a:lnTo>
                  <a:pt x="35222" y="25503"/>
                </a:lnTo>
                <a:cubicBezTo>
                  <a:pt x="37119" y="25172"/>
                  <a:pt x="38084" y="23863"/>
                  <a:pt x="38084" y="21613"/>
                </a:cubicBezTo>
                <a:lnTo>
                  <a:pt x="38084" y="17600"/>
                </a:lnTo>
                <a:lnTo>
                  <a:pt x="32275" y="17600"/>
                </a:lnTo>
                <a:lnTo>
                  <a:pt x="32275" y="22075"/>
                </a:lnTo>
                <a:cubicBezTo>
                  <a:pt x="32222" y="22588"/>
                  <a:pt x="32297" y="24703"/>
                  <a:pt x="29756" y="25109"/>
                </a:cubicBezTo>
                <a:cubicBezTo>
                  <a:pt x="28934" y="25241"/>
                  <a:pt x="24619" y="25797"/>
                  <a:pt x="21722" y="26166"/>
                </a:cubicBezTo>
                <a:cubicBezTo>
                  <a:pt x="20725" y="26294"/>
                  <a:pt x="19506" y="26359"/>
                  <a:pt x="19041" y="26359"/>
                </a:cubicBezTo>
                <a:cubicBezTo>
                  <a:pt x="18612" y="26359"/>
                  <a:pt x="17634" y="26325"/>
                  <a:pt x="16678" y="26213"/>
                </a:cubicBezTo>
                <a:cubicBezTo>
                  <a:pt x="13491" y="25816"/>
                  <a:pt x="8206" y="25156"/>
                  <a:pt x="8206" y="25156"/>
                </a:cubicBezTo>
                <a:cubicBezTo>
                  <a:pt x="5575" y="24706"/>
                  <a:pt x="5662" y="22963"/>
                  <a:pt x="5662" y="22059"/>
                </a:cubicBezTo>
                <a:lnTo>
                  <a:pt x="5662" y="7081"/>
                </a:lnTo>
                <a:cubicBezTo>
                  <a:pt x="5662" y="5744"/>
                  <a:pt x="6284" y="4316"/>
                  <a:pt x="8019" y="3941"/>
                </a:cubicBezTo>
                <a:cubicBezTo>
                  <a:pt x="8087" y="3925"/>
                  <a:pt x="15887" y="2428"/>
                  <a:pt x="16228" y="2359"/>
                </a:cubicBezTo>
                <a:cubicBezTo>
                  <a:pt x="16575" y="2294"/>
                  <a:pt x="17772" y="2044"/>
                  <a:pt x="19041" y="2044"/>
                </a:cubicBezTo>
                <a:cubicBezTo>
                  <a:pt x="20312" y="2044"/>
                  <a:pt x="21481" y="2253"/>
                  <a:pt x="21966" y="2319"/>
                </a:cubicBezTo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8" name="Freeform 318"/>
          <p:cNvSpPr>
            <a:spLocks noChangeArrowheads="1"/>
          </p:cNvSpPr>
          <p:nvPr/>
        </p:nvSpPr>
        <p:spPr bwMode="auto">
          <a:xfrm>
            <a:off x="11242791" y="452603"/>
            <a:ext cx="38259" cy="39364"/>
          </a:xfrm>
          <a:custGeom>
            <a:avLst/>
            <a:gdLst/>
            <a:ahLst/>
            <a:cxnLst/>
            <a:rect l="0" t="0" r="r" b="b"/>
            <a:pathLst>
              <a:path w="6025" h="6200">
                <a:moveTo>
                  <a:pt x="0" y="6200"/>
                </a:moveTo>
                <a:lnTo>
                  <a:pt x="6025" y="6200"/>
                </a:lnTo>
                <a:lnTo>
                  <a:pt x="6025" y="0"/>
                </a:lnTo>
                <a:lnTo>
                  <a:pt x="0" y="318"/>
                </a:lnTo>
                <a:lnTo>
                  <a:pt x="0" y="6200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19" name="Freeform 319"/>
          <p:cNvSpPr>
            <a:spLocks noChangeArrowheads="1"/>
          </p:cNvSpPr>
          <p:nvPr/>
        </p:nvSpPr>
        <p:spPr bwMode="auto">
          <a:xfrm>
            <a:off x="11138708" y="342875"/>
            <a:ext cx="294304" cy="264236"/>
          </a:xfrm>
          <a:custGeom>
            <a:avLst/>
            <a:gdLst/>
            <a:ahLst/>
            <a:cxnLst/>
            <a:rect l="0" t="0" r="r" b="b"/>
            <a:pathLst>
              <a:path w="46347" h="41613">
                <a:moveTo>
                  <a:pt x="46347" y="6779"/>
                </a:moveTo>
                <a:cubicBezTo>
                  <a:pt x="46347" y="5813"/>
                  <a:pt x="45878" y="5129"/>
                  <a:pt x="44856" y="4875"/>
                </a:cubicBezTo>
                <a:cubicBezTo>
                  <a:pt x="44853" y="4875"/>
                  <a:pt x="44850" y="4872"/>
                  <a:pt x="44847" y="4872"/>
                </a:cubicBezTo>
                <a:cubicBezTo>
                  <a:pt x="44687" y="4835"/>
                  <a:pt x="25690" y="279"/>
                  <a:pt x="25590" y="257"/>
                </a:cubicBezTo>
                <a:cubicBezTo>
                  <a:pt x="25225" y="172"/>
                  <a:pt x="24556" y="47"/>
                  <a:pt x="23787" y="0"/>
                </a:cubicBezTo>
                <a:lnTo>
                  <a:pt x="22559" y="0"/>
                </a:lnTo>
                <a:cubicBezTo>
                  <a:pt x="21768" y="47"/>
                  <a:pt x="21087" y="182"/>
                  <a:pt x="20728" y="260"/>
                </a:cubicBezTo>
                <a:cubicBezTo>
                  <a:pt x="20647" y="282"/>
                  <a:pt x="7559" y="3419"/>
                  <a:pt x="7381" y="3460"/>
                </a:cubicBezTo>
                <a:cubicBezTo>
                  <a:pt x="3181" y="4432"/>
                  <a:pt x="0" y="5679"/>
                  <a:pt x="0" y="12247"/>
                </a:cubicBezTo>
                <a:cubicBezTo>
                  <a:pt x="0" y="14329"/>
                  <a:pt x="0" y="27051"/>
                  <a:pt x="0" y="28979"/>
                </a:cubicBezTo>
                <a:cubicBezTo>
                  <a:pt x="0" y="36051"/>
                  <a:pt x="2481" y="37301"/>
                  <a:pt x="6068" y="38332"/>
                </a:cubicBezTo>
                <a:cubicBezTo>
                  <a:pt x="6100" y="38341"/>
                  <a:pt x="15387" y="40238"/>
                  <a:pt x="20925" y="41372"/>
                </a:cubicBezTo>
                <a:cubicBezTo>
                  <a:pt x="20937" y="41372"/>
                  <a:pt x="20947" y="41376"/>
                  <a:pt x="20959" y="41379"/>
                </a:cubicBezTo>
                <a:cubicBezTo>
                  <a:pt x="21462" y="41482"/>
                  <a:pt x="22287" y="41613"/>
                  <a:pt x="23172" y="41613"/>
                </a:cubicBezTo>
                <a:cubicBezTo>
                  <a:pt x="24072" y="41613"/>
                  <a:pt x="24909" y="41476"/>
                  <a:pt x="25412" y="41372"/>
                </a:cubicBezTo>
                <a:lnTo>
                  <a:pt x="25443" y="41366"/>
                </a:lnTo>
                <a:cubicBezTo>
                  <a:pt x="25443" y="41366"/>
                  <a:pt x="40244" y="38341"/>
                  <a:pt x="40281" y="38332"/>
                </a:cubicBezTo>
                <a:cubicBezTo>
                  <a:pt x="45859" y="37054"/>
                  <a:pt x="46347" y="33838"/>
                  <a:pt x="46347" y="28979"/>
                </a:cubicBezTo>
                <a:lnTo>
                  <a:pt x="46347" y="18179"/>
                </a:lnTo>
                <a:lnTo>
                  <a:pt x="23172" y="17238"/>
                </a:lnTo>
                <a:lnTo>
                  <a:pt x="23172" y="23479"/>
                </a:lnTo>
                <a:lnTo>
                  <a:pt x="42975" y="23479"/>
                </a:lnTo>
                <a:lnTo>
                  <a:pt x="42975" y="28251"/>
                </a:lnTo>
                <a:cubicBezTo>
                  <a:pt x="42975" y="32032"/>
                  <a:pt x="40500" y="32710"/>
                  <a:pt x="39481" y="32888"/>
                </a:cubicBezTo>
                <a:lnTo>
                  <a:pt x="25450" y="35404"/>
                </a:lnTo>
                <a:lnTo>
                  <a:pt x="23925" y="35672"/>
                </a:lnTo>
                <a:cubicBezTo>
                  <a:pt x="23584" y="35719"/>
                  <a:pt x="23331" y="35744"/>
                  <a:pt x="23175" y="35744"/>
                </a:cubicBezTo>
                <a:cubicBezTo>
                  <a:pt x="23015" y="35744"/>
                  <a:pt x="22753" y="35716"/>
                  <a:pt x="22406" y="35669"/>
                </a:cubicBezTo>
                <a:lnTo>
                  <a:pt x="20212" y="35279"/>
                </a:lnTo>
                <a:lnTo>
                  <a:pt x="6778" y="32879"/>
                </a:lnTo>
                <a:cubicBezTo>
                  <a:pt x="5181" y="32529"/>
                  <a:pt x="3375" y="31194"/>
                  <a:pt x="3375" y="28885"/>
                </a:cubicBezTo>
                <a:lnTo>
                  <a:pt x="3375" y="13554"/>
                </a:lnTo>
                <a:cubicBezTo>
                  <a:pt x="3375" y="12141"/>
                  <a:pt x="4043" y="9482"/>
                  <a:pt x="6925" y="8860"/>
                </a:cubicBezTo>
                <a:lnTo>
                  <a:pt x="11993" y="7894"/>
                </a:lnTo>
                <a:lnTo>
                  <a:pt x="22097" y="6000"/>
                </a:lnTo>
                <a:cubicBezTo>
                  <a:pt x="22606" y="5922"/>
                  <a:pt x="22968" y="5879"/>
                  <a:pt x="23172" y="5879"/>
                </a:cubicBezTo>
                <a:cubicBezTo>
                  <a:pt x="23515" y="5879"/>
                  <a:pt x="24356" y="6007"/>
                  <a:pt x="25481" y="6207"/>
                </a:cubicBezTo>
                <a:lnTo>
                  <a:pt x="46347" y="9885"/>
                </a:lnTo>
                <a:lnTo>
                  <a:pt x="46347" y="6779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320" name="Freeform 320"/>
          <p:cNvSpPr>
            <a:spLocks noChangeArrowheads="1"/>
          </p:cNvSpPr>
          <p:nvPr/>
        </p:nvSpPr>
        <p:spPr bwMode="auto">
          <a:xfrm>
            <a:off x="10927412" y="383388"/>
            <a:ext cx="168586" cy="200711"/>
          </a:xfrm>
          <a:custGeom>
            <a:avLst/>
            <a:gdLst/>
            <a:ahLst/>
            <a:cxnLst/>
            <a:rect l="0" t="0" r="r" b="b"/>
            <a:pathLst>
              <a:path w="26550" h="31609">
                <a:moveTo>
                  <a:pt x="26550" y="5596"/>
                </a:moveTo>
                <a:lnTo>
                  <a:pt x="26550" y="0"/>
                </a:lnTo>
                <a:lnTo>
                  <a:pt x="0" y="0"/>
                </a:lnTo>
                <a:lnTo>
                  <a:pt x="0" y="5596"/>
                </a:lnTo>
                <a:lnTo>
                  <a:pt x="9690" y="5596"/>
                </a:lnTo>
                <a:lnTo>
                  <a:pt x="9690" y="26012"/>
                </a:lnTo>
                <a:lnTo>
                  <a:pt x="0" y="26012"/>
                </a:lnTo>
                <a:lnTo>
                  <a:pt x="0" y="31609"/>
                </a:lnTo>
                <a:lnTo>
                  <a:pt x="26550" y="31609"/>
                </a:lnTo>
                <a:lnTo>
                  <a:pt x="26550" y="26012"/>
                </a:lnTo>
                <a:lnTo>
                  <a:pt x="17484" y="26012"/>
                </a:lnTo>
                <a:lnTo>
                  <a:pt x="17484" y="5596"/>
                </a:lnTo>
                <a:lnTo>
                  <a:pt x="26550" y="559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2A9578-9D36-40FC-A8EA-8E2B6B7D3CB5}"/>
              </a:ext>
            </a:extLst>
          </p:cNvPr>
          <p:cNvSpPr txBox="1"/>
          <p:nvPr/>
        </p:nvSpPr>
        <p:spPr>
          <a:xfrm>
            <a:off x="1072168" y="1099296"/>
            <a:ext cx="8929107" cy="233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1457" indent="-221457" fontAlgn="b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</a:rPr>
              <a:t>Работа пользователя с корзиной </a:t>
            </a:r>
            <a:r>
              <a:rPr lang="ru-RU" sz="1400" dirty="0">
                <a:latin typeface="Fira Sans Condensed Light" panose="020B0403050000020004" pitchFamily="34" charset="0"/>
              </a:rPr>
              <a:t>для формирования заявки на заказ запасных частей;</a:t>
            </a:r>
            <a:br>
              <a:rPr lang="ru-RU" sz="1400" dirty="0">
                <a:latin typeface="Fira Sans Condensed Light" panose="020B0403050000020004" pitchFamily="34" charset="0"/>
              </a:rPr>
            </a:br>
            <a:r>
              <a:rPr lang="ru-RU" sz="1400" dirty="0">
                <a:latin typeface="Fira Sans Condensed Light" panose="020B0403050000020004" pitchFamily="34" charset="0"/>
              </a:rPr>
              <a:t>Сформированная заявка автоматически отправляется на почту указанному в настройках Системы сотруднику Предприятия или доступна для скачивания пользователем.</a:t>
            </a:r>
          </a:p>
          <a:p>
            <a:pPr marL="221457" indent="-221457" fontAlgn="b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</a:rPr>
              <a:t>Справочная информация </a:t>
            </a:r>
            <a:r>
              <a:rPr lang="ru-RU" sz="1400" dirty="0">
                <a:latin typeface="Fira Sans Condensed Light" panose="020B0403050000020004" pitchFamily="34" charset="0"/>
              </a:rPr>
              <a:t>о допустимых заменах/аналогах для составной части изделия;</a:t>
            </a:r>
          </a:p>
          <a:p>
            <a:pPr marL="221457" indent="-221457" fontAlgn="b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</a:rPr>
              <a:t>Возможность интеграции с системами</a:t>
            </a:r>
            <a:r>
              <a:rPr lang="en-US" sz="1400" b="1" dirty="0">
                <a:latin typeface="Fira Sans Condensed Light" panose="020B0403050000020004" pitchFamily="34" charset="0"/>
              </a:rPr>
              <a:t> </a:t>
            </a:r>
            <a:r>
              <a:rPr lang="ru-RU" sz="1400" b="1" dirty="0">
                <a:latin typeface="Fira Sans Condensed Light" panose="020B0403050000020004" pitchFamily="34" charset="0"/>
              </a:rPr>
              <a:t>класса</a:t>
            </a:r>
            <a:r>
              <a:rPr lang="en-US" sz="1400" b="1" dirty="0">
                <a:latin typeface="Fira Sans Condensed Light" panose="020B0403050000020004" pitchFamily="34" charset="0"/>
              </a:rPr>
              <a:t> </a:t>
            </a:r>
            <a:r>
              <a:rPr lang="ru-RU" sz="1400" b="1" dirty="0">
                <a:latin typeface="Fira Sans Condensed Light" panose="020B0403050000020004" pitchFamily="34" charset="0"/>
              </a:rPr>
              <a:t>ERP</a:t>
            </a:r>
            <a:r>
              <a:rPr lang="ru-RU" sz="1400" dirty="0">
                <a:latin typeface="Fira Sans Condensed Light" panose="020B0403050000020004" pitchFamily="34" charset="0"/>
              </a:rPr>
              <a:t>, например, для получения информации о складских остатках, ценах и т.п.</a:t>
            </a:r>
          </a:p>
          <a:p>
            <a:pPr marL="228600" indent="-228600" fontAlgn="b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000000"/>
              </a:solidFill>
              <a:latin typeface="Fira Sans Condensed Light" panose="020B0403050000020004" pitchFamily="34" charset="0"/>
            </a:endParaRPr>
          </a:p>
        </p:txBody>
      </p:sp>
      <p:sp>
        <p:nvSpPr>
          <p:cNvPr id="45" name="Freeform 325">
            <a:extLst>
              <a:ext uri="{FF2B5EF4-FFF2-40B4-BE49-F238E27FC236}">
                <a16:creationId xmlns:a16="http://schemas.microsoft.com/office/drawing/2014/main" id="{E4A297E9-B33B-401F-B4C8-74A64372D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29" y="-2464"/>
            <a:ext cx="554270" cy="2214569"/>
          </a:xfrm>
          <a:custGeom>
            <a:avLst/>
            <a:gdLst/>
            <a:ahLst/>
            <a:cxnLst/>
            <a:rect l="0" t="0" r="r" b="b"/>
            <a:pathLst>
              <a:path w="103126" h="348751">
                <a:moveTo>
                  <a:pt x="0" y="348751"/>
                </a:moveTo>
                <a:lnTo>
                  <a:pt x="103126" y="348751"/>
                </a:lnTo>
                <a:lnTo>
                  <a:pt x="103126" y="0"/>
                </a:lnTo>
                <a:lnTo>
                  <a:pt x="0" y="0"/>
                </a:lnTo>
                <a:lnTo>
                  <a:pt x="0" y="3487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6" name="Freeform 326">
            <a:extLst>
              <a:ext uri="{FF2B5EF4-FFF2-40B4-BE49-F238E27FC236}">
                <a16:creationId xmlns:a16="http://schemas.microsoft.com/office/drawing/2014/main" id="{BD08047D-5F97-466D-8F78-409002A60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7" name="Freeform 327">
            <a:extLst>
              <a:ext uri="{FF2B5EF4-FFF2-40B4-BE49-F238E27FC236}">
                <a16:creationId xmlns:a16="http://schemas.microsoft.com/office/drawing/2014/main" id="{1EB3BE62-357A-4FB3-83C4-7AFC4627A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761852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8" name="Freeform 328">
            <a:extLst>
              <a:ext uri="{FF2B5EF4-FFF2-40B4-BE49-F238E27FC236}">
                <a16:creationId xmlns:a16="http://schemas.microsoft.com/office/drawing/2014/main" id="{726A3C59-F16B-45D0-B6D2-1A46D54F7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0" name="Freeform 329">
            <a:extLst>
              <a:ext uri="{FF2B5EF4-FFF2-40B4-BE49-F238E27FC236}">
                <a16:creationId xmlns:a16="http://schemas.microsoft.com/office/drawing/2014/main" id="{79F23EB2-D7B2-40DC-AF23-F95375681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1" name="Freeform 330">
            <a:extLst>
              <a:ext uri="{FF2B5EF4-FFF2-40B4-BE49-F238E27FC236}">
                <a16:creationId xmlns:a16="http://schemas.microsoft.com/office/drawing/2014/main" id="{C94E5573-AD3E-4B2A-99B1-B32E351FA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2" name="Freeform 331">
            <a:extLst>
              <a:ext uri="{FF2B5EF4-FFF2-40B4-BE49-F238E27FC236}">
                <a16:creationId xmlns:a16="http://schemas.microsoft.com/office/drawing/2014/main" id="{0975CF80-EA51-4AA7-B890-2D9B03D6F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34" y="1593260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3" name="Freeform 332">
            <a:extLst>
              <a:ext uri="{FF2B5EF4-FFF2-40B4-BE49-F238E27FC236}">
                <a16:creationId xmlns:a16="http://schemas.microsoft.com/office/drawing/2014/main" id="{378A6963-18EF-4E35-9806-392771BF8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77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4" name="Freeform 333">
            <a:extLst>
              <a:ext uri="{FF2B5EF4-FFF2-40B4-BE49-F238E27FC236}">
                <a16:creationId xmlns:a16="http://schemas.microsoft.com/office/drawing/2014/main" id="{495D50BF-A4A8-4B4F-B033-2B4E90049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649451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5" name="Freeform 334">
            <a:extLst>
              <a:ext uri="{FF2B5EF4-FFF2-40B4-BE49-F238E27FC236}">
                <a16:creationId xmlns:a16="http://schemas.microsoft.com/office/drawing/2014/main" id="{CA32F2A9-8B28-4A2E-92B3-C40FDD462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81805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6" name="Freeform 335">
            <a:extLst>
              <a:ext uri="{FF2B5EF4-FFF2-40B4-BE49-F238E27FC236}">
                <a16:creationId xmlns:a16="http://schemas.microsoft.com/office/drawing/2014/main" id="{CD7CA3D6-9940-46C7-8E35-518574897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60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7" name="Freeform 336">
            <a:extLst>
              <a:ext uri="{FF2B5EF4-FFF2-40B4-BE49-F238E27FC236}">
                <a16:creationId xmlns:a16="http://schemas.microsoft.com/office/drawing/2014/main" id="{009C1383-3FFA-4195-82B8-3171A5C98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8" name="Freeform 337">
            <a:extLst>
              <a:ext uri="{FF2B5EF4-FFF2-40B4-BE49-F238E27FC236}">
                <a16:creationId xmlns:a16="http://schemas.microsoft.com/office/drawing/2014/main" id="{970CBD46-B983-48F3-8573-FE421ED02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9" name="Freeform 338">
            <a:extLst>
              <a:ext uri="{FF2B5EF4-FFF2-40B4-BE49-F238E27FC236}">
                <a16:creationId xmlns:a16="http://schemas.microsoft.com/office/drawing/2014/main" id="{D383C8A2-0DBC-4578-AE7D-EC7C6A6E2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705648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0" name="Freeform 339">
            <a:extLst>
              <a:ext uri="{FF2B5EF4-FFF2-40B4-BE49-F238E27FC236}">
                <a16:creationId xmlns:a16="http://schemas.microsoft.com/office/drawing/2014/main" id="{A9CC3E17-3669-4BCD-8CAB-3717EB742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874247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1" name="Freeform 340">
            <a:extLst>
              <a:ext uri="{FF2B5EF4-FFF2-40B4-BE49-F238E27FC236}">
                <a16:creationId xmlns:a16="http://schemas.microsoft.com/office/drawing/2014/main" id="{FE0D6634-2165-4D58-8317-14F86ACF6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874247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2" name="Freeform 341">
            <a:extLst>
              <a:ext uri="{FF2B5EF4-FFF2-40B4-BE49-F238E27FC236}">
                <a16:creationId xmlns:a16="http://schemas.microsoft.com/office/drawing/2014/main" id="{F3C9E76F-C226-4C0A-BA5C-ECCB3CCCE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3" name="Freeform 342">
            <a:extLst>
              <a:ext uri="{FF2B5EF4-FFF2-40B4-BE49-F238E27FC236}">
                <a16:creationId xmlns:a16="http://schemas.microsoft.com/office/drawing/2014/main" id="{2C2260D0-0824-4B1F-9DC5-9C205CF27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70" y="159326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42" name="Text Box 375">
            <a:extLst>
              <a:ext uri="{FF2B5EF4-FFF2-40B4-BE49-F238E27FC236}">
                <a16:creationId xmlns:a16="http://schemas.microsoft.com/office/drawing/2014/main" id="{7C07706F-B812-4F9D-AB04-8A71E195A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838" y="383388"/>
            <a:ext cx="8091357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ru-RU" sz="2000" b="1" kern="2" dirty="0">
                <a:latin typeface="Fira Sans Condensed" panose="020B0503050000020004" pitchFamily="34" charset="0"/>
              </a:rPr>
              <a:t>СПЕЦИАЛИЗИРОВАННЫЕ ФУНКЦИИ ПРИ РАБОТЕ С КАТАЛОГОМ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575966D-8F80-4D98-81D4-2DEF206A1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122" y="3838834"/>
            <a:ext cx="3248051" cy="217668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41702F1-FBB6-4DEE-8113-4EB12642D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16" y="4140710"/>
            <a:ext cx="636775" cy="75674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9439CD7-76E8-43C0-91FB-DAA0C420FD0A}"/>
              </a:ext>
            </a:extLst>
          </p:cNvPr>
          <p:cNvSpPr txBox="1"/>
          <p:nvPr/>
        </p:nvSpPr>
        <p:spPr>
          <a:xfrm>
            <a:off x="10362768" y="4551170"/>
            <a:ext cx="891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Fira Sans Condensed Light" panose="020B0403050000020004" pitchFamily="34" charset="0"/>
              </a:rPr>
              <a:t>Продавец запасных частей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089A70C8-393C-427A-97B1-039913338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39" y="4065514"/>
            <a:ext cx="485656" cy="48565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8E7C4BC-CFC7-4AB3-A52F-452F9D56A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632" y="3641896"/>
            <a:ext cx="2466679" cy="2169876"/>
          </a:xfrm>
          <a:prstGeom prst="rect">
            <a:avLst/>
          </a:prstGeom>
          <a:ln>
            <a:noFill/>
          </a:ln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683D7CA8-BE58-4DE9-841C-443613F3D8A4}"/>
              </a:ext>
            </a:extLst>
          </p:cNvPr>
          <p:cNvSpPr/>
          <p:nvPr/>
        </p:nvSpPr>
        <p:spPr>
          <a:xfrm>
            <a:off x="9749825" y="4259706"/>
            <a:ext cx="647206" cy="464026"/>
          </a:xfrm>
          <a:prstGeom prst="rightArrow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 sz="900">
              <a:ln w="12700">
                <a:solidFill>
                  <a:srgbClr val="EE9B4B"/>
                </a:solidFill>
              </a:ln>
            </a:endParaRPr>
          </a:p>
        </p:txBody>
      </p:sp>
      <p:sp>
        <p:nvSpPr>
          <p:cNvPr id="73" name="Стрелка: вправо 72">
            <a:extLst>
              <a:ext uri="{FF2B5EF4-FFF2-40B4-BE49-F238E27FC236}">
                <a16:creationId xmlns:a16="http://schemas.microsoft.com/office/drawing/2014/main" id="{695032E8-1FCA-41D8-B94C-140C13F83F86}"/>
              </a:ext>
            </a:extLst>
          </p:cNvPr>
          <p:cNvSpPr/>
          <p:nvPr/>
        </p:nvSpPr>
        <p:spPr>
          <a:xfrm>
            <a:off x="4948733" y="4185237"/>
            <a:ext cx="647206" cy="464026"/>
          </a:xfrm>
          <a:prstGeom prst="rightArrow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 sz="900">
              <a:ln w="12700">
                <a:solidFill>
                  <a:srgbClr val="EE9B4B"/>
                </a:solidFill>
              </a:ln>
            </a:endParaRPr>
          </a:p>
        </p:txBody>
      </p:sp>
      <p:sp>
        <p:nvSpPr>
          <p:cNvPr id="74" name="Стрелка: вправо 73">
            <a:extLst>
              <a:ext uri="{FF2B5EF4-FFF2-40B4-BE49-F238E27FC236}">
                <a16:creationId xmlns:a16="http://schemas.microsoft.com/office/drawing/2014/main" id="{05287946-BA30-4428-A241-5A3F97FEBF34}"/>
              </a:ext>
            </a:extLst>
          </p:cNvPr>
          <p:cNvSpPr/>
          <p:nvPr/>
        </p:nvSpPr>
        <p:spPr>
          <a:xfrm>
            <a:off x="8231221" y="4259706"/>
            <a:ext cx="647206" cy="464026"/>
          </a:xfrm>
          <a:prstGeom prst="rightArrow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 sz="900">
              <a:ln w="12700">
                <a:solidFill>
                  <a:srgbClr val="EE9B4B"/>
                </a:solidFill>
              </a:ln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0CC7C95-9043-451E-B538-1BFCA78430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1" y="3558380"/>
            <a:ext cx="2819400" cy="17757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9E80945E-55F4-4C05-B20F-E4DF48C624A9}"/>
              </a:ext>
            </a:extLst>
          </p:cNvPr>
          <p:cNvSpPr txBox="1"/>
          <p:nvPr/>
        </p:nvSpPr>
        <p:spPr>
          <a:xfrm>
            <a:off x="803432" y="3184306"/>
            <a:ext cx="6135624" cy="31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lnSpc>
                <a:spcPct val="200000"/>
              </a:lnSpc>
              <a:buClr>
                <a:srgbClr val="44B5D0"/>
              </a:buClr>
            </a:pPr>
            <a:r>
              <a:rPr lang="ru-RU" sz="900" dirty="0">
                <a:latin typeface="Fira Sans Condensed Light" panose="020B0403050000020004" pitchFamily="34" charset="0"/>
              </a:rPr>
              <a:t>Примерный сценарий формирования заявки на заказ запасных частей</a:t>
            </a:r>
          </a:p>
        </p:txBody>
      </p:sp>
    </p:spTree>
    <p:extLst>
      <p:ext uri="{BB962C8B-B14F-4D97-AF65-F5344CB8AC3E}">
        <p14:creationId xmlns:p14="http://schemas.microsoft.com/office/powerpoint/2010/main" val="104298060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redondeado 9">
            <a:extLst>
              <a:ext uri="{FF2B5EF4-FFF2-40B4-BE49-F238E27FC236}">
                <a16:creationId xmlns:a16="http://schemas.microsoft.com/office/drawing/2014/main" id="{6BC86384-AA41-4A20-B4AA-EB6DBF176777}"/>
              </a:ext>
            </a:extLst>
          </p:cNvPr>
          <p:cNvSpPr/>
          <p:nvPr/>
        </p:nvSpPr>
        <p:spPr>
          <a:xfrm>
            <a:off x="7364162" y="4310139"/>
            <a:ext cx="2991955" cy="1041538"/>
          </a:xfrm>
          <a:prstGeom prst="roundRect">
            <a:avLst/>
          </a:prstGeom>
          <a:solidFill>
            <a:schemeClr val="bg1"/>
          </a:solidFill>
          <a:ln>
            <a:solidFill>
              <a:srgbClr val="D295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900"/>
          </a:p>
        </p:txBody>
      </p:sp>
      <p:sp>
        <p:nvSpPr>
          <p:cNvPr id="304" name="Freeform 304"/>
          <p:cNvSpPr>
            <a:spLocks noChangeArrowheads="1"/>
          </p:cNvSpPr>
          <p:nvPr/>
        </p:nvSpPr>
        <p:spPr bwMode="auto">
          <a:xfrm>
            <a:off x="11476274" y="383388"/>
            <a:ext cx="211411" cy="200711"/>
          </a:xfrm>
          <a:custGeom>
            <a:avLst/>
            <a:gdLst/>
            <a:ahLst/>
            <a:cxnLst/>
            <a:rect l="0" t="0" r="r" b="b"/>
            <a:pathLst>
              <a:path w="33294" h="31609">
                <a:moveTo>
                  <a:pt x="7766" y="19875"/>
                </a:moveTo>
                <a:lnTo>
                  <a:pt x="7766" y="10609"/>
                </a:lnTo>
                <a:cubicBezTo>
                  <a:pt x="7766" y="10565"/>
                  <a:pt x="7766" y="10534"/>
                  <a:pt x="7766" y="10512"/>
                </a:cubicBezTo>
                <a:cubicBezTo>
                  <a:pt x="7766" y="9021"/>
                  <a:pt x="8600" y="6959"/>
                  <a:pt x="12347" y="6959"/>
                </a:cubicBezTo>
                <a:lnTo>
                  <a:pt x="20947" y="6959"/>
                </a:lnTo>
                <a:cubicBezTo>
                  <a:pt x="24694" y="6959"/>
                  <a:pt x="25525" y="9021"/>
                  <a:pt x="25525" y="10512"/>
                </a:cubicBezTo>
                <a:cubicBezTo>
                  <a:pt x="25525" y="10975"/>
                  <a:pt x="25528" y="15231"/>
                  <a:pt x="25528" y="19875"/>
                </a:cubicBezTo>
                <a:lnTo>
                  <a:pt x="7766" y="19875"/>
                </a:lnTo>
                <a:close/>
                <a:moveTo>
                  <a:pt x="33222" y="7415"/>
                </a:moveTo>
                <a:cubicBezTo>
                  <a:pt x="33141" y="2550"/>
                  <a:pt x="28197" y="0"/>
                  <a:pt x="19891" y="0"/>
                </a:cubicBezTo>
                <a:lnTo>
                  <a:pt x="13400" y="0"/>
                </a:lnTo>
                <a:cubicBezTo>
                  <a:pt x="5097" y="0"/>
                  <a:pt x="150" y="2550"/>
                  <a:pt x="72" y="7415"/>
                </a:cubicBezTo>
                <a:lnTo>
                  <a:pt x="0" y="10512"/>
                </a:lnTo>
                <a:lnTo>
                  <a:pt x="0" y="31609"/>
                </a:lnTo>
                <a:lnTo>
                  <a:pt x="7766" y="31609"/>
                </a:lnTo>
                <a:cubicBezTo>
                  <a:pt x="7766" y="31609"/>
                  <a:pt x="7769" y="28343"/>
                  <a:pt x="7769" y="25409"/>
                </a:cubicBezTo>
                <a:lnTo>
                  <a:pt x="25532" y="25409"/>
                </a:lnTo>
                <a:cubicBezTo>
                  <a:pt x="25532" y="28818"/>
                  <a:pt x="25532" y="31609"/>
                  <a:pt x="25532" y="31609"/>
                </a:cubicBezTo>
                <a:lnTo>
                  <a:pt x="33291" y="31609"/>
                </a:lnTo>
                <a:lnTo>
                  <a:pt x="33291" y="10512"/>
                </a:lnTo>
                <a:lnTo>
                  <a:pt x="33294" y="10512"/>
                </a:lnTo>
                <a:lnTo>
                  <a:pt x="33222" y="74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5" name="Freeform 305"/>
          <p:cNvSpPr>
            <a:spLocks noChangeArrowheads="1"/>
          </p:cNvSpPr>
          <p:nvPr/>
        </p:nvSpPr>
        <p:spPr bwMode="auto">
          <a:xfrm>
            <a:off x="10927412" y="633552"/>
            <a:ext cx="45022" cy="49784"/>
          </a:xfrm>
          <a:custGeom>
            <a:avLst/>
            <a:gdLst/>
            <a:ahLst/>
            <a:cxnLst/>
            <a:rect l="0" t="0" r="r" b="b"/>
            <a:pathLst>
              <a:path w="7090" h="7840">
                <a:moveTo>
                  <a:pt x="7090" y="0"/>
                </a:moveTo>
                <a:lnTo>
                  <a:pt x="0" y="0"/>
                </a:lnTo>
                <a:lnTo>
                  <a:pt x="0" y="1734"/>
                </a:lnTo>
                <a:lnTo>
                  <a:pt x="2578" y="1734"/>
                </a:lnTo>
                <a:lnTo>
                  <a:pt x="2578" y="7840"/>
                </a:lnTo>
                <a:lnTo>
                  <a:pt x="4509" y="7840"/>
                </a:lnTo>
                <a:lnTo>
                  <a:pt x="4509" y="1734"/>
                </a:lnTo>
                <a:lnTo>
                  <a:pt x="7090" y="1734"/>
                </a:lnTo>
                <a:lnTo>
                  <a:pt x="709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6" name="Freeform 306"/>
          <p:cNvSpPr>
            <a:spLocks noChangeArrowheads="1"/>
          </p:cNvSpPr>
          <p:nvPr/>
        </p:nvSpPr>
        <p:spPr bwMode="auto">
          <a:xfrm>
            <a:off x="11534256" y="633552"/>
            <a:ext cx="12281" cy="49784"/>
          </a:xfrm>
          <a:custGeom>
            <a:avLst/>
            <a:gdLst/>
            <a:ahLst/>
            <a:cxnLst/>
            <a:rect l="0" t="0" r="r" b="b"/>
            <a:pathLst>
              <a:path w="1935" h="7840">
                <a:moveTo>
                  <a:pt x="0" y="7840"/>
                </a:moveTo>
                <a:lnTo>
                  <a:pt x="1935" y="7840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7" name="Freeform 307"/>
          <p:cNvSpPr>
            <a:spLocks noChangeArrowheads="1"/>
          </p:cNvSpPr>
          <p:nvPr/>
        </p:nvSpPr>
        <p:spPr bwMode="auto">
          <a:xfrm>
            <a:off x="11336612" y="633552"/>
            <a:ext cx="45041" cy="49784"/>
          </a:xfrm>
          <a:custGeom>
            <a:avLst/>
            <a:gdLst/>
            <a:ahLst/>
            <a:cxnLst/>
            <a:rect l="0" t="0" r="r" b="b"/>
            <a:pathLst>
              <a:path w="7094" h="7840">
                <a:moveTo>
                  <a:pt x="7094" y="6106"/>
                </a:moveTo>
                <a:lnTo>
                  <a:pt x="1935" y="610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7094" y="7840"/>
                </a:lnTo>
                <a:lnTo>
                  <a:pt x="7094" y="610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8" name="Freeform 308"/>
          <p:cNvSpPr>
            <a:spLocks noChangeArrowheads="1"/>
          </p:cNvSpPr>
          <p:nvPr/>
        </p:nvSpPr>
        <p:spPr bwMode="auto">
          <a:xfrm>
            <a:off x="11462050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4009" y="3625"/>
                </a:moveTo>
                <a:lnTo>
                  <a:pt x="4009" y="4971"/>
                </a:lnTo>
                <a:lnTo>
                  <a:pt x="7428" y="4971"/>
                </a:lnTo>
                <a:cubicBezTo>
                  <a:pt x="7428" y="4971"/>
                  <a:pt x="7428" y="5100"/>
                  <a:pt x="7428" y="5221"/>
                </a:cubicBezTo>
                <a:cubicBezTo>
                  <a:pt x="7428" y="5593"/>
                  <a:pt x="7218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5221"/>
                  <a:pt x="1934" y="2784"/>
                  <a:pt x="1934" y="2615"/>
                </a:cubicBez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812" y="2615"/>
                  <a:pt x="9362" y="2615"/>
                  <a:pt x="9362" y="2615"/>
                </a:cubicBezTo>
                <a:lnTo>
                  <a:pt x="9346" y="1846"/>
                </a:lnTo>
                <a:cubicBezTo>
                  <a:pt x="9325" y="634"/>
                  <a:pt x="8093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3" y="7840"/>
                  <a:pt x="9325" y="7203"/>
                  <a:pt x="9346" y="5990"/>
                </a:cubicBezTo>
                <a:lnTo>
                  <a:pt x="9362" y="5221"/>
                </a:lnTo>
                <a:lnTo>
                  <a:pt x="9362" y="3625"/>
                </a:lnTo>
                <a:lnTo>
                  <a:pt x="4009" y="362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9" name="Freeform 309"/>
          <p:cNvSpPr>
            <a:spLocks noChangeArrowheads="1"/>
          </p:cNvSpPr>
          <p:nvPr/>
        </p:nvSpPr>
        <p:spPr bwMode="auto">
          <a:xfrm>
            <a:off x="11265829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7429" y="5221"/>
                </a:moveTo>
                <a:cubicBezTo>
                  <a:pt x="7429" y="5593"/>
                  <a:pt x="7219" y="6106"/>
                  <a:pt x="6288" y="6106"/>
                </a:cubicBezTo>
                <a:lnTo>
                  <a:pt x="3075" y="6106"/>
                </a:lnTo>
                <a:cubicBezTo>
                  <a:pt x="2141" y="6106"/>
                  <a:pt x="1935" y="5593"/>
                  <a:pt x="1935" y="5221"/>
                </a:cubicBezTo>
                <a:cubicBezTo>
                  <a:pt x="1935" y="4834"/>
                  <a:pt x="1935" y="2615"/>
                  <a:pt x="1935" y="2615"/>
                </a:cubicBezTo>
                <a:cubicBezTo>
                  <a:pt x="1935" y="2246"/>
                  <a:pt x="2141" y="1734"/>
                  <a:pt x="3075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429" y="3040"/>
                  <a:pt x="7429" y="4796"/>
                  <a:pt x="7429" y="5221"/>
                </a:cubicBezTo>
                <a:moveTo>
                  <a:pt x="9363" y="2615"/>
                </a:moveTo>
                <a:lnTo>
                  <a:pt x="9341" y="1846"/>
                </a:lnTo>
                <a:cubicBezTo>
                  <a:pt x="9326" y="634"/>
                  <a:pt x="8094" y="0"/>
                  <a:pt x="6029" y="0"/>
                </a:cubicBezTo>
                <a:lnTo>
                  <a:pt x="3335" y="0"/>
                </a:lnTo>
                <a:cubicBezTo>
                  <a:pt x="1266" y="0"/>
                  <a:pt x="38" y="634"/>
                  <a:pt x="16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6" y="5990"/>
                </a:lnTo>
                <a:cubicBezTo>
                  <a:pt x="38" y="7203"/>
                  <a:pt x="1266" y="7840"/>
                  <a:pt x="3335" y="7840"/>
                </a:cubicBezTo>
                <a:lnTo>
                  <a:pt x="6029" y="7840"/>
                </a:lnTo>
                <a:cubicBezTo>
                  <a:pt x="8094" y="7840"/>
                  <a:pt x="9326" y="7203"/>
                  <a:pt x="9341" y="5990"/>
                </a:cubicBezTo>
                <a:lnTo>
                  <a:pt x="9363" y="5221"/>
                </a:lnTo>
                <a:lnTo>
                  <a:pt x="9363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0" name="Freeform 310"/>
          <p:cNvSpPr>
            <a:spLocks noChangeArrowheads="1"/>
          </p:cNvSpPr>
          <p:nvPr/>
        </p:nvSpPr>
        <p:spPr bwMode="auto">
          <a:xfrm>
            <a:off x="11390314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7428" y="5221"/>
                </a:moveTo>
                <a:cubicBezTo>
                  <a:pt x="7428" y="5593"/>
                  <a:pt x="7218" y="6106"/>
                  <a:pt x="6290" y="6106"/>
                </a:cubicBez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34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428" y="3040"/>
                  <a:pt x="7428" y="4796"/>
                  <a:pt x="7428" y="5221"/>
                </a:cubicBezTo>
                <a:moveTo>
                  <a:pt x="9362" y="2615"/>
                </a:move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4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62" y="5221"/>
                </a:lnTo>
                <a:lnTo>
                  <a:pt x="9362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1" name="Freeform 311"/>
          <p:cNvSpPr>
            <a:spLocks noChangeArrowheads="1"/>
          </p:cNvSpPr>
          <p:nvPr/>
        </p:nvSpPr>
        <p:spPr bwMode="auto">
          <a:xfrm>
            <a:off x="11051732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6287" y="6106"/>
                </a:move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75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19" y="1734"/>
                  <a:pt x="7428" y="2246"/>
                  <a:pt x="7428" y="2615"/>
                </a:cubicBezTo>
                <a:cubicBezTo>
                  <a:pt x="7812" y="2615"/>
                  <a:pt x="9359" y="2615"/>
                  <a:pt x="9359" y="2615"/>
                </a:cubicBezTo>
                <a:lnTo>
                  <a:pt x="9340" y="1846"/>
                </a:lnTo>
                <a:cubicBezTo>
                  <a:pt x="9322" y="634"/>
                  <a:pt x="8090" y="0"/>
                  <a:pt x="6025" y="0"/>
                </a:cubicBezTo>
                <a:lnTo>
                  <a:pt x="3334" y="0"/>
                </a:lnTo>
                <a:cubicBezTo>
                  <a:pt x="1269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9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2" y="7203"/>
                  <a:pt x="9340" y="5990"/>
                </a:cubicBezTo>
                <a:lnTo>
                  <a:pt x="9359" y="5221"/>
                </a:lnTo>
                <a:cubicBezTo>
                  <a:pt x="9359" y="5221"/>
                  <a:pt x="7812" y="5221"/>
                  <a:pt x="7428" y="5221"/>
                </a:cubicBezTo>
                <a:cubicBezTo>
                  <a:pt x="7428" y="5593"/>
                  <a:pt x="7219" y="6106"/>
                  <a:pt x="6287" y="610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2" name="Freeform 312"/>
          <p:cNvSpPr>
            <a:spLocks noChangeArrowheads="1"/>
          </p:cNvSpPr>
          <p:nvPr/>
        </p:nvSpPr>
        <p:spPr bwMode="auto">
          <a:xfrm>
            <a:off x="11193642" y="633552"/>
            <a:ext cx="60522" cy="49784"/>
          </a:xfrm>
          <a:custGeom>
            <a:avLst/>
            <a:gdLst/>
            <a:ahLst/>
            <a:cxnLst/>
            <a:rect l="0" t="0" r="r" b="b"/>
            <a:pathLst>
              <a:path w="9531" h="7840">
                <a:moveTo>
                  <a:pt x="7600" y="0"/>
                </a:moveTo>
                <a:lnTo>
                  <a:pt x="7600" y="5740"/>
                </a:lnTo>
                <a:cubicBezTo>
                  <a:pt x="7081" y="5081"/>
                  <a:pt x="3128" y="956"/>
                  <a:pt x="2772" y="506"/>
                </a:cubicBezTo>
                <a:cubicBezTo>
                  <a:pt x="2443" y="93"/>
                  <a:pt x="2100" y="0"/>
                  <a:pt x="1934" y="0"/>
                </a:cubicBezTo>
                <a:lnTo>
                  <a:pt x="0" y="0"/>
                </a:lnTo>
                <a:lnTo>
                  <a:pt x="0" y="7840"/>
                </a:lnTo>
                <a:lnTo>
                  <a:pt x="1934" y="7840"/>
                </a:lnTo>
                <a:lnTo>
                  <a:pt x="1934" y="2096"/>
                </a:lnTo>
                <a:cubicBezTo>
                  <a:pt x="2450" y="2759"/>
                  <a:pt x="6403" y="6884"/>
                  <a:pt x="6759" y="7331"/>
                </a:cubicBezTo>
                <a:cubicBezTo>
                  <a:pt x="7090" y="7746"/>
                  <a:pt x="7431" y="7840"/>
                  <a:pt x="7600" y="7840"/>
                </a:cubicBezTo>
                <a:lnTo>
                  <a:pt x="9531" y="7840"/>
                </a:lnTo>
                <a:lnTo>
                  <a:pt x="9531" y="0"/>
                </a:lnTo>
                <a:lnTo>
                  <a:pt x="760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3" name="Freeform 313"/>
          <p:cNvSpPr>
            <a:spLocks noChangeArrowheads="1"/>
          </p:cNvSpPr>
          <p:nvPr/>
        </p:nvSpPr>
        <p:spPr bwMode="auto">
          <a:xfrm>
            <a:off x="1098094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4" y="1846"/>
                </a:lnTo>
                <a:cubicBezTo>
                  <a:pt x="9322" y="634"/>
                  <a:pt x="8091" y="0"/>
                  <a:pt x="6025" y="0"/>
                </a:cubicBezTo>
                <a:lnTo>
                  <a:pt x="3334" y="0"/>
                </a:lnTo>
                <a:cubicBezTo>
                  <a:pt x="1265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5" y="7840"/>
                  <a:pt x="3334" y="7840"/>
                </a:cubicBezTo>
                <a:lnTo>
                  <a:pt x="6025" y="7840"/>
                </a:lnTo>
                <a:cubicBezTo>
                  <a:pt x="8091" y="7840"/>
                  <a:pt x="9322" y="7203"/>
                  <a:pt x="9344" y="5990"/>
                </a:cubicBezTo>
                <a:lnTo>
                  <a:pt x="9359" y="5221"/>
                </a:lnTo>
                <a:cubicBezTo>
                  <a:pt x="9359" y="5221"/>
                  <a:pt x="7816" y="5221"/>
                  <a:pt x="7428" y="5221"/>
                </a:cubicBezTo>
                <a:cubicBezTo>
                  <a:pt x="7428" y="5593"/>
                  <a:pt x="7222" y="6106"/>
                  <a:pt x="6287" y="6106"/>
                </a:cubicBezTo>
                <a:lnTo>
                  <a:pt x="3072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22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4" name="Freeform 314"/>
          <p:cNvSpPr>
            <a:spLocks noChangeArrowheads="1"/>
          </p:cNvSpPr>
          <p:nvPr/>
        </p:nvSpPr>
        <p:spPr bwMode="auto">
          <a:xfrm>
            <a:off x="1155919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59" y="5221"/>
                </a:lnTo>
                <a:cubicBezTo>
                  <a:pt x="9359" y="5221"/>
                  <a:pt x="7815" y="5221"/>
                  <a:pt x="7428" y="5221"/>
                </a:cubicBezTo>
                <a:cubicBezTo>
                  <a:pt x="7428" y="5593"/>
                  <a:pt x="7221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21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5" name="Freeform 315"/>
          <p:cNvSpPr>
            <a:spLocks noChangeArrowheads="1"/>
          </p:cNvSpPr>
          <p:nvPr/>
        </p:nvSpPr>
        <p:spPr bwMode="auto">
          <a:xfrm>
            <a:off x="11628052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1935" y="2800"/>
                </a:moveTo>
                <a:lnTo>
                  <a:pt x="1935" y="2615"/>
                </a:lnTo>
                <a:cubicBezTo>
                  <a:pt x="1935" y="2615"/>
                  <a:pt x="1935" y="2821"/>
                  <a:pt x="1935" y="2615"/>
                </a:cubicBezTo>
                <a:cubicBezTo>
                  <a:pt x="1935" y="2246"/>
                  <a:pt x="2144" y="1734"/>
                  <a:pt x="3072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813" y="2615"/>
                  <a:pt x="9363" y="2615"/>
                  <a:pt x="9363" y="2615"/>
                </a:cubicBezTo>
                <a:lnTo>
                  <a:pt x="9344" y="1846"/>
                </a:lnTo>
                <a:cubicBezTo>
                  <a:pt x="9322" y="634"/>
                  <a:pt x="8094" y="0"/>
                  <a:pt x="6025" y="0"/>
                </a:cubicBezTo>
                <a:lnTo>
                  <a:pt x="3338" y="0"/>
                </a:lnTo>
                <a:cubicBezTo>
                  <a:pt x="1269" y="0"/>
                  <a:pt x="38" y="634"/>
                  <a:pt x="16" y="1846"/>
                </a:cubicBezTo>
                <a:lnTo>
                  <a:pt x="0" y="2615"/>
                </a:lnTo>
                <a:lnTo>
                  <a:pt x="0" y="4390"/>
                </a:lnTo>
                <a:lnTo>
                  <a:pt x="597" y="4437"/>
                </a:lnTo>
                <a:lnTo>
                  <a:pt x="7429" y="4962"/>
                </a:lnTo>
                <a:lnTo>
                  <a:pt x="7429" y="5221"/>
                </a:lnTo>
                <a:cubicBezTo>
                  <a:pt x="7429" y="5593"/>
                  <a:pt x="7219" y="6106"/>
                  <a:pt x="6288" y="6106"/>
                </a:cubicBezTo>
                <a:lnTo>
                  <a:pt x="3072" y="6106"/>
                </a:lnTo>
                <a:cubicBezTo>
                  <a:pt x="2144" y="6106"/>
                  <a:pt x="1935" y="5593"/>
                  <a:pt x="1935" y="5221"/>
                </a:cubicBezTo>
                <a:cubicBezTo>
                  <a:pt x="1550" y="5221"/>
                  <a:pt x="0" y="5221"/>
                  <a:pt x="0" y="5221"/>
                </a:cubicBezTo>
                <a:lnTo>
                  <a:pt x="16" y="5990"/>
                </a:lnTo>
                <a:cubicBezTo>
                  <a:pt x="38" y="7203"/>
                  <a:pt x="1269" y="7840"/>
                  <a:pt x="3338" y="7840"/>
                </a:cubicBezTo>
                <a:lnTo>
                  <a:pt x="6025" y="7840"/>
                </a:lnTo>
                <a:cubicBezTo>
                  <a:pt x="8094" y="7840"/>
                  <a:pt x="9322" y="7203"/>
                  <a:pt x="9344" y="5990"/>
                </a:cubicBezTo>
                <a:lnTo>
                  <a:pt x="9360" y="5284"/>
                </a:lnTo>
                <a:lnTo>
                  <a:pt x="9363" y="3375"/>
                </a:lnTo>
                <a:lnTo>
                  <a:pt x="1935" y="280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6" name="Freeform 316"/>
          <p:cNvSpPr>
            <a:spLocks noChangeArrowheads="1"/>
          </p:cNvSpPr>
          <p:nvPr/>
        </p:nvSpPr>
        <p:spPr bwMode="auto">
          <a:xfrm>
            <a:off x="11122001" y="633552"/>
            <a:ext cx="58712" cy="49784"/>
          </a:xfrm>
          <a:custGeom>
            <a:avLst/>
            <a:gdLst/>
            <a:ahLst/>
            <a:cxnLst/>
            <a:rect l="0" t="0" r="r" b="b"/>
            <a:pathLst>
              <a:path w="9247" h="7840">
                <a:moveTo>
                  <a:pt x="7313" y="0"/>
                </a:moveTo>
                <a:lnTo>
                  <a:pt x="7313" y="3146"/>
                </a:lnTo>
                <a:lnTo>
                  <a:pt x="1935" y="314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1935" y="4878"/>
                </a:lnTo>
                <a:lnTo>
                  <a:pt x="7313" y="4878"/>
                </a:lnTo>
                <a:lnTo>
                  <a:pt x="7313" y="7840"/>
                </a:lnTo>
                <a:lnTo>
                  <a:pt x="9247" y="7840"/>
                </a:lnTo>
                <a:lnTo>
                  <a:pt x="9247" y="0"/>
                </a:lnTo>
                <a:lnTo>
                  <a:pt x="731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7" name="Freeform 317"/>
          <p:cNvSpPr>
            <a:spLocks noChangeArrowheads="1"/>
          </p:cNvSpPr>
          <p:nvPr/>
        </p:nvSpPr>
        <p:spPr bwMode="auto">
          <a:xfrm>
            <a:off x="11164940" y="385026"/>
            <a:ext cx="254311" cy="180004"/>
          </a:xfrm>
          <a:custGeom>
            <a:avLst/>
            <a:gdLst/>
            <a:ahLst/>
            <a:cxnLst/>
            <a:rect l="0" t="0" r="r" b="b"/>
            <a:pathLst>
              <a:path w="40050" h="28347">
                <a:moveTo>
                  <a:pt x="21966" y="2319"/>
                </a:moveTo>
                <a:cubicBezTo>
                  <a:pt x="22450" y="2387"/>
                  <a:pt x="36250" y="4316"/>
                  <a:pt x="36250" y="4316"/>
                </a:cubicBezTo>
                <a:lnTo>
                  <a:pt x="40050" y="3634"/>
                </a:lnTo>
                <a:lnTo>
                  <a:pt x="21237" y="316"/>
                </a:lnTo>
                <a:cubicBezTo>
                  <a:pt x="19750" y="53"/>
                  <a:pt x="19222" y="0"/>
                  <a:pt x="19041" y="0"/>
                </a:cubicBezTo>
                <a:cubicBezTo>
                  <a:pt x="18647" y="0"/>
                  <a:pt x="17297" y="237"/>
                  <a:pt x="16844" y="319"/>
                </a:cubicBezTo>
                <a:lnTo>
                  <a:pt x="2947" y="2962"/>
                </a:lnTo>
                <a:cubicBezTo>
                  <a:pt x="84" y="3591"/>
                  <a:pt x="0" y="6578"/>
                  <a:pt x="0" y="6916"/>
                </a:cubicBezTo>
                <a:lnTo>
                  <a:pt x="0" y="22247"/>
                </a:lnTo>
                <a:cubicBezTo>
                  <a:pt x="0" y="24319"/>
                  <a:pt x="1750" y="25263"/>
                  <a:pt x="2797" y="25497"/>
                </a:cubicBezTo>
                <a:lnTo>
                  <a:pt x="18284" y="28266"/>
                </a:lnTo>
                <a:cubicBezTo>
                  <a:pt x="18778" y="28338"/>
                  <a:pt x="18972" y="28347"/>
                  <a:pt x="19044" y="28347"/>
                </a:cubicBezTo>
                <a:cubicBezTo>
                  <a:pt x="19131" y="28347"/>
                  <a:pt x="19328" y="28334"/>
                  <a:pt x="19769" y="28272"/>
                </a:cubicBezTo>
                <a:lnTo>
                  <a:pt x="35222" y="25503"/>
                </a:lnTo>
                <a:cubicBezTo>
                  <a:pt x="37119" y="25172"/>
                  <a:pt x="38084" y="23863"/>
                  <a:pt x="38084" y="21613"/>
                </a:cubicBezTo>
                <a:lnTo>
                  <a:pt x="38084" y="17600"/>
                </a:lnTo>
                <a:lnTo>
                  <a:pt x="32275" y="17600"/>
                </a:lnTo>
                <a:lnTo>
                  <a:pt x="32275" y="22075"/>
                </a:lnTo>
                <a:cubicBezTo>
                  <a:pt x="32222" y="22588"/>
                  <a:pt x="32297" y="24703"/>
                  <a:pt x="29756" y="25109"/>
                </a:cubicBezTo>
                <a:cubicBezTo>
                  <a:pt x="28934" y="25241"/>
                  <a:pt x="24619" y="25797"/>
                  <a:pt x="21722" y="26166"/>
                </a:cubicBezTo>
                <a:cubicBezTo>
                  <a:pt x="20725" y="26294"/>
                  <a:pt x="19506" y="26359"/>
                  <a:pt x="19041" y="26359"/>
                </a:cubicBezTo>
                <a:cubicBezTo>
                  <a:pt x="18612" y="26359"/>
                  <a:pt x="17634" y="26325"/>
                  <a:pt x="16678" y="26213"/>
                </a:cubicBezTo>
                <a:cubicBezTo>
                  <a:pt x="13491" y="25816"/>
                  <a:pt x="8206" y="25156"/>
                  <a:pt x="8206" y="25156"/>
                </a:cubicBezTo>
                <a:cubicBezTo>
                  <a:pt x="5575" y="24706"/>
                  <a:pt x="5662" y="22963"/>
                  <a:pt x="5662" y="22059"/>
                </a:cubicBezTo>
                <a:lnTo>
                  <a:pt x="5662" y="7081"/>
                </a:lnTo>
                <a:cubicBezTo>
                  <a:pt x="5662" y="5744"/>
                  <a:pt x="6284" y="4316"/>
                  <a:pt x="8019" y="3941"/>
                </a:cubicBezTo>
                <a:cubicBezTo>
                  <a:pt x="8087" y="3925"/>
                  <a:pt x="15887" y="2428"/>
                  <a:pt x="16228" y="2359"/>
                </a:cubicBezTo>
                <a:cubicBezTo>
                  <a:pt x="16575" y="2294"/>
                  <a:pt x="17772" y="2044"/>
                  <a:pt x="19041" y="2044"/>
                </a:cubicBezTo>
                <a:cubicBezTo>
                  <a:pt x="20312" y="2044"/>
                  <a:pt x="21481" y="2253"/>
                  <a:pt x="21966" y="2319"/>
                </a:cubicBezTo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8" name="Freeform 318"/>
          <p:cNvSpPr>
            <a:spLocks noChangeArrowheads="1"/>
          </p:cNvSpPr>
          <p:nvPr/>
        </p:nvSpPr>
        <p:spPr bwMode="auto">
          <a:xfrm>
            <a:off x="11242791" y="452603"/>
            <a:ext cx="38259" cy="39364"/>
          </a:xfrm>
          <a:custGeom>
            <a:avLst/>
            <a:gdLst/>
            <a:ahLst/>
            <a:cxnLst/>
            <a:rect l="0" t="0" r="r" b="b"/>
            <a:pathLst>
              <a:path w="6025" h="6200">
                <a:moveTo>
                  <a:pt x="0" y="6200"/>
                </a:moveTo>
                <a:lnTo>
                  <a:pt x="6025" y="6200"/>
                </a:lnTo>
                <a:lnTo>
                  <a:pt x="6025" y="0"/>
                </a:lnTo>
                <a:lnTo>
                  <a:pt x="0" y="318"/>
                </a:lnTo>
                <a:lnTo>
                  <a:pt x="0" y="6200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9" name="Freeform 319"/>
          <p:cNvSpPr>
            <a:spLocks noChangeArrowheads="1"/>
          </p:cNvSpPr>
          <p:nvPr/>
        </p:nvSpPr>
        <p:spPr bwMode="auto">
          <a:xfrm>
            <a:off x="11138708" y="342875"/>
            <a:ext cx="294304" cy="264236"/>
          </a:xfrm>
          <a:custGeom>
            <a:avLst/>
            <a:gdLst/>
            <a:ahLst/>
            <a:cxnLst/>
            <a:rect l="0" t="0" r="r" b="b"/>
            <a:pathLst>
              <a:path w="46347" h="41613">
                <a:moveTo>
                  <a:pt x="46347" y="6779"/>
                </a:moveTo>
                <a:cubicBezTo>
                  <a:pt x="46347" y="5813"/>
                  <a:pt x="45878" y="5129"/>
                  <a:pt x="44856" y="4875"/>
                </a:cubicBezTo>
                <a:cubicBezTo>
                  <a:pt x="44853" y="4875"/>
                  <a:pt x="44850" y="4872"/>
                  <a:pt x="44847" y="4872"/>
                </a:cubicBezTo>
                <a:cubicBezTo>
                  <a:pt x="44687" y="4835"/>
                  <a:pt x="25690" y="279"/>
                  <a:pt x="25590" y="257"/>
                </a:cubicBezTo>
                <a:cubicBezTo>
                  <a:pt x="25225" y="172"/>
                  <a:pt x="24556" y="47"/>
                  <a:pt x="23787" y="0"/>
                </a:cubicBezTo>
                <a:lnTo>
                  <a:pt x="22559" y="0"/>
                </a:lnTo>
                <a:cubicBezTo>
                  <a:pt x="21768" y="47"/>
                  <a:pt x="21087" y="182"/>
                  <a:pt x="20728" y="260"/>
                </a:cubicBezTo>
                <a:cubicBezTo>
                  <a:pt x="20647" y="282"/>
                  <a:pt x="7559" y="3419"/>
                  <a:pt x="7381" y="3460"/>
                </a:cubicBezTo>
                <a:cubicBezTo>
                  <a:pt x="3181" y="4432"/>
                  <a:pt x="0" y="5679"/>
                  <a:pt x="0" y="12247"/>
                </a:cubicBezTo>
                <a:cubicBezTo>
                  <a:pt x="0" y="14329"/>
                  <a:pt x="0" y="27051"/>
                  <a:pt x="0" y="28979"/>
                </a:cubicBezTo>
                <a:cubicBezTo>
                  <a:pt x="0" y="36051"/>
                  <a:pt x="2481" y="37301"/>
                  <a:pt x="6068" y="38332"/>
                </a:cubicBezTo>
                <a:cubicBezTo>
                  <a:pt x="6100" y="38341"/>
                  <a:pt x="15387" y="40238"/>
                  <a:pt x="20925" y="41372"/>
                </a:cubicBezTo>
                <a:cubicBezTo>
                  <a:pt x="20937" y="41372"/>
                  <a:pt x="20947" y="41376"/>
                  <a:pt x="20959" y="41379"/>
                </a:cubicBezTo>
                <a:cubicBezTo>
                  <a:pt x="21462" y="41482"/>
                  <a:pt x="22287" y="41613"/>
                  <a:pt x="23172" y="41613"/>
                </a:cubicBezTo>
                <a:cubicBezTo>
                  <a:pt x="24072" y="41613"/>
                  <a:pt x="24909" y="41476"/>
                  <a:pt x="25412" y="41372"/>
                </a:cubicBezTo>
                <a:lnTo>
                  <a:pt x="25443" y="41366"/>
                </a:lnTo>
                <a:cubicBezTo>
                  <a:pt x="25443" y="41366"/>
                  <a:pt x="40244" y="38341"/>
                  <a:pt x="40281" y="38332"/>
                </a:cubicBezTo>
                <a:cubicBezTo>
                  <a:pt x="45859" y="37054"/>
                  <a:pt x="46347" y="33838"/>
                  <a:pt x="46347" y="28979"/>
                </a:cubicBezTo>
                <a:lnTo>
                  <a:pt x="46347" y="18179"/>
                </a:lnTo>
                <a:lnTo>
                  <a:pt x="23172" y="17238"/>
                </a:lnTo>
                <a:lnTo>
                  <a:pt x="23172" y="23479"/>
                </a:lnTo>
                <a:lnTo>
                  <a:pt x="42975" y="23479"/>
                </a:lnTo>
                <a:lnTo>
                  <a:pt x="42975" y="28251"/>
                </a:lnTo>
                <a:cubicBezTo>
                  <a:pt x="42975" y="32032"/>
                  <a:pt x="40500" y="32710"/>
                  <a:pt x="39481" y="32888"/>
                </a:cubicBezTo>
                <a:lnTo>
                  <a:pt x="25450" y="35404"/>
                </a:lnTo>
                <a:lnTo>
                  <a:pt x="23925" y="35672"/>
                </a:lnTo>
                <a:cubicBezTo>
                  <a:pt x="23584" y="35719"/>
                  <a:pt x="23331" y="35744"/>
                  <a:pt x="23175" y="35744"/>
                </a:cubicBezTo>
                <a:cubicBezTo>
                  <a:pt x="23015" y="35744"/>
                  <a:pt x="22753" y="35716"/>
                  <a:pt x="22406" y="35669"/>
                </a:cubicBezTo>
                <a:lnTo>
                  <a:pt x="20212" y="35279"/>
                </a:lnTo>
                <a:lnTo>
                  <a:pt x="6778" y="32879"/>
                </a:lnTo>
                <a:cubicBezTo>
                  <a:pt x="5181" y="32529"/>
                  <a:pt x="3375" y="31194"/>
                  <a:pt x="3375" y="28885"/>
                </a:cubicBezTo>
                <a:lnTo>
                  <a:pt x="3375" y="13554"/>
                </a:lnTo>
                <a:cubicBezTo>
                  <a:pt x="3375" y="12141"/>
                  <a:pt x="4043" y="9482"/>
                  <a:pt x="6925" y="8860"/>
                </a:cubicBezTo>
                <a:lnTo>
                  <a:pt x="11993" y="7894"/>
                </a:lnTo>
                <a:lnTo>
                  <a:pt x="22097" y="6000"/>
                </a:lnTo>
                <a:cubicBezTo>
                  <a:pt x="22606" y="5922"/>
                  <a:pt x="22968" y="5879"/>
                  <a:pt x="23172" y="5879"/>
                </a:cubicBezTo>
                <a:cubicBezTo>
                  <a:pt x="23515" y="5879"/>
                  <a:pt x="24356" y="6007"/>
                  <a:pt x="25481" y="6207"/>
                </a:cubicBezTo>
                <a:lnTo>
                  <a:pt x="46347" y="9885"/>
                </a:lnTo>
                <a:lnTo>
                  <a:pt x="46347" y="6779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20" name="Freeform 320"/>
          <p:cNvSpPr>
            <a:spLocks noChangeArrowheads="1"/>
          </p:cNvSpPr>
          <p:nvPr/>
        </p:nvSpPr>
        <p:spPr bwMode="auto">
          <a:xfrm>
            <a:off x="10927412" y="383388"/>
            <a:ext cx="168586" cy="200711"/>
          </a:xfrm>
          <a:custGeom>
            <a:avLst/>
            <a:gdLst/>
            <a:ahLst/>
            <a:cxnLst/>
            <a:rect l="0" t="0" r="r" b="b"/>
            <a:pathLst>
              <a:path w="26550" h="31609">
                <a:moveTo>
                  <a:pt x="26550" y="5596"/>
                </a:moveTo>
                <a:lnTo>
                  <a:pt x="26550" y="0"/>
                </a:lnTo>
                <a:lnTo>
                  <a:pt x="0" y="0"/>
                </a:lnTo>
                <a:lnTo>
                  <a:pt x="0" y="5596"/>
                </a:lnTo>
                <a:lnTo>
                  <a:pt x="9690" y="5596"/>
                </a:lnTo>
                <a:lnTo>
                  <a:pt x="9690" y="26012"/>
                </a:lnTo>
                <a:lnTo>
                  <a:pt x="0" y="26012"/>
                </a:lnTo>
                <a:lnTo>
                  <a:pt x="0" y="31609"/>
                </a:lnTo>
                <a:lnTo>
                  <a:pt x="26550" y="31609"/>
                </a:lnTo>
                <a:lnTo>
                  <a:pt x="26550" y="26012"/>
                </a:lnTo>
                <a:lnTo>
                  <a:pt x="17484" y="26012"/>
                </a:lnTo>
                <a:lnTo>
                  <a:pt x="17484" y="5596"/>
                </a:lnTo>
                <a:lnTo>
                  <a:pt x="26550" y="559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1D80B3-F8E2-5775-C788-711670293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80" y="2916816"/>
            <a:ext cx="5078042" cy="2786646"/>
          </a:xfrm>
          <a:prstGeom prst="rect">
            <a:avLst/>
          </a:prstGeom>
          <a:ln>
            <a:solidFill>
              <a:srgbClr val="44B5D0"/>
            </a:solidFill>
          </a:ln>
        </p:spPr>
      </p:pic>
      <p:sp>
        <p:nvSpPr>
          <p:cNvPr id="52" name="Rectángulo 8">
            <a:extLst>
              <a:ext uri="{FF2B5EF4-FFF2-40B4-BE49-F238E27FC236}">
                <a16:creationId xmlns:a16="http://schemas.microsoft.com/office/drawing/2014/main" id="{4645B212-A8B0-4406-9E6A-4A19E38B0816}"/>
              </a:ext>
            </a:extLst>
          </p:cNvPr>
          <p:cNvSpPr/>
          <p:nvPr/>
        </p:nvSpPr>
        <p:spPr>
          <a:xfrm>
            <a:off x="7479014" y="4592380"/>
            <a:ext cx="2762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F5597"/>
                </a:solidFill>
                <a:latin typeface="Fira Sans Condensed Light" panose="020B0403050000020004" pitchFamily="34" charset="0"/>
              </a:rPr>
              <a:t>Интерактивная связь </a:t>
            </a:r>
          </a:p>
          <a:p>
            <a:pPr algn="ctr"/>
            <a:r>
              <a:rPr lang="en-US" sz="1400" b="1" dirty="0">
                <a:solidFill>
                  <a:srgbClr val="2F5597"/>
                </a:solidFill>
                <a:latin typeface="Fira Sans Condensed Light" panose="020B0403050000020004" pitchFamily="34" charset="0"/>
              </a:rPr>
              <a:t>3D</a:t>
            </a:r>
            <a:r>
              <a:rPr lang="ru-RU" sz="1400" b="1" dirty="0">
                <a:solidFill>
                  <a:srgbClr val="2F5597"/>
                </a:solidFill>
                <a:latin typeface="Fira Sans Condensed Light" panose="020B0403050000020004" pitchFamily="34" charset="0"/>
              </a:rPr>
              <a:t>-модели и спецификации </a:t>
            </a:r>
          </a:p>
        </p:txBody>
      </p:sp>
      <p:sp>
        <p:nvSpPr>
          <p:cNvPr id="53" name="Rectángulo redondeado 9">
            <a:extLst>
              <a:ext uri="{FF2B5EF4-FFF2-40B4-BE49-F238E27FC236}">
                <a16:creationId xmlns:a16="http://schemas.microsoft.com/office/drawing/2014/main" id="{599D12AB-13C2-4B3A-B911-F96A194D49CB}"/>
              </a:ext>
            </a:extLst>
          </p:cNvPr>
          <p:cNvSpPr/>
          <p:nvPr/>
        </p:nvSpPr>
        <p:spPr>
          <a:xfrm>
            <a:off x="7364162" y="3180184"/>
            <a:ext cx="2991955" cy="851359"/>
          </a:xfrm>
          <a:prstGeom prst="roundRect">
            <a:avLst/>
          </a:prstGeom>
          <a:solidFill>
            <a:schemeClr val="bg1"/>
          </a:solidFill>
          <a:ln>
            <a:solidFill>
              <a:srgbClr val="D295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900"/>
          </a:p>
        </p:txBody>
      </p:sp>
      <p:sp>
        <p:nvSpPr>
          <p:cNvPr id="54" name="Rectángulo 8">
            <a:extLst>
              <a:ext uri="{FF2B5EF4-FFF2-40B4-BE49-F238E27FC236}">
                <a16:creationId xmlns:a16="http://schemas.microsoft.com/office/drawing/2014/main" id="{F3B05657-410E-4EB1-935E-A34D0E4314BC}"/>
              </a:ext>
            </a:extLst>
          </p:cNvPr>
          <p:cNvSpPr/>
          <p:nvPr/>
        </p:nvSpPr>
        <p:spPr>
          <a:xfrm>
            <a:off x="7487986" y="3356348"/>
            <a:ext cx="2762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F5597"/>
                </a:solidFill>
                <a:latin typeface="Fira Sans Condensed Light" panose="020B0403050000020004" pitchFamily="34" charset="0"/>
              </a:rPr>
              <a:t>Анимации взрыв-схемы </a:t>
            </a:r>
          </a:p>
          <a:p>
            <a:pPr algn="ctr"/>
            <a:r>
              <a:rPr lang="ru-RU" sz="1400" b="1" dirty="0">
                <a:solidFill>
                  <a:srgbClr val="2F5597"/>
                </a:solidFill>
                <a:latin typeface="Fira Sans Condensed Light" panose="020B0403050000020004" pitchFamily="34" charset="0"/>
              </a:rPr>
              <a:t>и кинематики изделия</a:t>
            </a:r>
          </a:p>
        </p:txBody>
      </p:sp>
      <p:sp>
        <p:nvSpPr>
          <p:cNvPr id="57" name="Freeform 325">
            <a:extLst>
              <a:ext uri="{FF2B5EF4-FFF2-40B4-BE49-F238E27FC236}">
                <a16:creationId xmlns:a16="http://schemas.microsoft.com/office/drawing/2014/main" id="{3890C6F0-8FB6-4346-A171-B059FEA87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29" y="-2464"/>
            <a:ext cx="554270" cy="2347931"/>
          </a:xfrm>
          <a:custGeom>
            <a:avLst/>
            <a:gdLst/>
            <a:ahLst/>
            <a:cxnLst/>
            <a:rect l="0" t="0" r="r" b="b"/>
            <a:pathLst>
              <a:path w="103126" h="348751">
                <a:moveTo>
                  <a:pt x="0" y="348751"/>
                </a:moveTo>
                <a:lnTo>
                  <a:pt x="103126" y="348751"/>
                </a:lnTo>
                <a:lnTo>
                  <a:pt x="103126" y="0"/>
                </a:lnTo>
                <a:lnTo>
                  <a:pt x="0" y="0"/>
                </a:lnTo>
                <a:lnTo>
                  <a:pt x="0" y="3487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8" name="Freeform 326">
            <a:extLst>
              <a:ext uri="{FF2B5EF4-FFF2-40B4-BE49-F238E27FC236}">
                <a16:creationId xmlns:a16="http://schemas.microsoft.com/office/drawing/2014/main" id="{925C6DA5-B053-487B-B2C9-3E28577A5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59" name="Freeform 327">
            <a:extLst>
              <a:ext uri="{FF2B5EF4-FFF2-40B4-BE49-F238E27FC236}">
                <a16:creationId xmlns:a16="http://schemas.microsoft.com/office/drawing/2014/main" id="{DF9465BA-94C8-4602-AA86-58B8AEA63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761852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0" name="Freeform 328">
            <a:extLst>
              <a:ext uri="{FF2B5EF4-FFF2-40B4-BE49-F238E27FC236}">
                <a16:creationId xmlns:a16="http://schemas.microsoft.com/office/drawing/2014/main" id="{3908FFD7-6EB5-41CD-921B-B3ABA5E71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1" name="Freeform 329">
            <a:extLst>
              <a:ext uri="{FF2B5EF4-FFF2-40B4-BE49-F238E27FC236}">
                <a16:creationId xmlns:a16="http://schemas.microsoft.com/office/drawing/2014/main" id="{9514F451-0F6D-4026-AC19-5BB02B2FA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2" name="Freeform 330">
            <a:extLst>
              <a:ext uri="{FF2B5EF4-FFF2-40B4-BE49-F238E27FC236}">
                <a16:creationId xmlns:a16="http://schemas.microsoft.com/office/drawing/2014/main" id="{947E6FD4-9FDD-4A26-88B2-6A1543759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3" name="Freeform 331">
            <a:extLst>
              <a:ext uri="{FF2B5EF4-FFF2-40B4-BE49-F238E27FC236}">
                <a16:creationId xmlns:a16="http://schemas.microsoft.com/office/drawing/2014/main" id="{CEF2BF4B-0F01-4982-A7A6-E83968BFE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34" y="1593260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4" name="Freeform 332">
            <a:extLst>
              <a:ext uri="{FF2B5EF4-FFF2-40B4-BE49-F238E27FC236}">
                <a16:creationId xmlns:a16="http://schemas.microsoft.com/office/drawing/2014/main" id="{CE9EF2A1-A257-4B53-BC28-EC07DA458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77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5" name="Freeform 333">
            <a:extLst>
              <a:ext uri="{FF2B5EF4-FFF2-40B4-BE49-F238E27FC236}">
                <a16:creationId xmlns:a16="http://schemas.microsoft.com/office/drawing/2014/main" id="{D6DDE747-B009-4BEC-85FE-8C5DD3244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649451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6" name="Freeform 334">
            <a:extLst>
              <a:ext uri="{FF2B5EF4-FFF2-40B4-BE49-F238E27FC236}">
                <a16:creationId xmlns:a16="http://schemas.microsoft.com/office/drawing/2014/main" id="{30ECC501-F595-4249-9A6B-ADE926B41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81805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7" name="Freeform 335">
            <a:extLst>
              <a:ext uri="{FF2B5EF4-FFF2-40B4-BE49-F238E27FC236}">
                <a16:creationId xmlns:a16="http://schemas.microsoft.com/office/drawing/2014/main" id="{2240C34F-384E-4122-92E1-BDDE53566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60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8" name="Freeform 336">
            <a:extLst>
              <a:ext uri="{FF2B5EF4-FFF2-40B4-BE49-F238E27FC236}">
                <a16:creationId xmlns:a16="http://schemas.microsoft.com/office/drawing/2014/main" id="{E2248744-4910-4AA0-B3A8-21501E063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9" name="Freeform 337">
            <a:extLst>
              <a:ext uri="{FF2B5EF4-FFF2-40B4-BE49-F238E27FC236}">
                <a16:creationId xmlns:a16="http://schemas.microsoft.com/office/drawing/2014/main" id="{91E42BC7-7096-4849-8CA6-1A58D46F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0" name="Freeform 338">
            <a:extLst>
              <a:ext uri="{FF2B5EF4-FFF2-40B4-BE49-F238E27FC236}">
                <a16:creationId xmlns:a16="http://schemas.microsoft.com/office/drawing/2014/main" id="{C3BB4446-1047-43E1-A1DC-B7EC007A6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705648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1" name="Freeform 339">
            <a:extLst>
              <a:ext uri="{FF2B5EF4-FFF2-40B4-BE49-F238E27FC236}">
                <a16:creationId xmlns:a16="http://schemas.microsoft.com/office/drawing/2014/main" id="{765465FC-8C2B-4931-A2EF-FE0E541A5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874247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2" name="Freeform 340">
            <a:extLst>
              <a:ext uri="{FF2B5EF4-FFF2-40B4-BE49-F238E27FC236}">
                <a16:creationId xmlns:a16="http://schemas.microsoft.com/office/drawing/2014/main" id="{A365CB91-5495-4D52-BB30-E28FDFBB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874247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3" name="Freeform 341">
            <a:extLst>
              <a:ext uri="{FF2B5EF4-FFF2-40B4-BE49-F238E27FC236}">
                <a16:creationId xmlns:a16="http://schemas.microsoft.com/office/drawing/2014/main" id="{BDA6C84E-7A92-4911-A8A0-B8C5903A1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74" name="Freeform 342">
            <a:extLst>
              <a:ext uri="{FF2B5EF4-FFF2-40B4-BE49-F238E27FC236}">
                <a16:creationId xmlns:a16="http://schemas.microsoft.com/office/drawing/2014/main" id="{332C3D1F-6EE1-462E-8E50-92E847B40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70" y="159326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21F9C-A7B9-0E5C-2685-37C81165ACF0}"/>
              </a:ext>
            </a:extLst>
          </p:cNvPr>
          <p:cNvSpPr txBox="1"/>
          <p:nvPr/>
        </p:nvSpPr>
        <p:spPr>
          <a:xfrm>
            <a:off x="1072168" y="1099296"/>
            <a:ext cx="9855244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latin typeface="Fira Sans Condensed Light" panose="020B0403050000020004" pitchFamily="34" charset="0"/>
              </a:rPr>
              <a:t>Каталог строится на основе сервисной структуры изделия</a:t>
            </a:r>
            <a:r>
              <a:rPr lang="ru-RU" sz="1400" dirty="0">
                <a:latin typeface="Fira Sans Condensed Light" panose="020B0403050000020004" pitchFamily="34" charset="0"/>
              </a:rPr>
              <a:t> позволяет изменить Конструкторскую Структуру, упаковывая подсборку в деталь в качестве заменяемого узла или различный крепеж в единый комплект</a:t>
            </a:r>
          </a:p>
          <a:p>
            <a:pPr marL="228600" indent="-228600">
              <a:lnSpc>
                <a:spcPct val="150000"/>
              </a:lnSpc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</a:rPr>
              <a:t>Автоматизированное создание структуры каталогов </a:t>
            </a:r>
            <a:r>
              <a:rPr lang="ru-RU" sz="1400" dirty="0">
                <a:latin typeface="Fira Sans Condensed Light" panose="020B0403050000020004" pitchFamily="34" charset="0"/>
              </a:rPr>
              <a:t>по подготовленным шаблонам оформления;</a:t>
            </a:r>
          </a:p>
          <a:p>
            <a:pPr marL="221457" indent="-221457" fontAlgn="b">
              <a:lnSpc>
                <a:spcPct val="150000"/>
              </a:lnSpc>
              <a:spcBef>
                <a:spcPts val="300"/>
              </a:spcBef>
              <a:buClr>
                <a:srgbClr val="44B5D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Fira Sans Condensed Light" panose="020B0403050000020004" pitchFamily="34" charset="0"/>
              </a:rPr>
              <a:t>Организованный доступ к каталогам </a:t>
            </a:r>
            <a:r>
              <a:rPr lang="ru-RU" sz="1400" dirty="0">
                <a:latin typeface="Fira Sans Condensed Light" panose="020B0403050000020004" pitchFamily="34" charset="0"/>
              </a:rPr>
              <a:t>для сотрудников и клиентов, партнеров, сервисных и дилерских центров.</a:t>
            </a:r>
          </a:p>
          <a:p>
            <a:pPr marL="228600" indent="-228600" fontAlgn="b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000000"/>
              </a:solidFill>
              <a:latin typeface="Fira Sans Condensed Light" panose="020B0403050000020004" pitchFamily="34" charset="0"/>
            </a:endParaRPr>
          </a:p>
        </p:txBody>
      </p:sp>
      <p:sp>
        <p:nvSpPr>
          <p:cNvPr id="7" name="Text Box 375">
            <a:extLst>
              <a:ext uri="{FF2B5EF4-FFF2-40B4-BE49-F238E27FC236}">
                <a16:creationId xmlns:a16="http://schemas.microsoft.com/office/drawing/2014/main" id="{9A95CBB1-CCED-09D3-0CF3-DDD0E5715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838" y="383388"/>
            <a:ext cx="8091357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ru-RU" sz="2000" b="1" kern="2" dirty="0">
                <a:latin typeface="Fira Sans Condensed" panose="020B0503050000020004" pitchFamily="34" charset="0"/>
              </a:rPr>
              <a:t>СЕРВИСНАЯ СТРУКТУРА ИЗДЕЛИЯ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0" name="Прямая со стрелкой 23">
            <a:extLst>
              <a:ext uri="{FF2B5EF4-FFF2-40B4-BE49-F238E27FC236}">
                <a16:creationId xmlns:a16="http://schemas.microsoft.com/office/drawing/2014/main" id="{AEBB283A-5AFE-4503-881E-770D55F9293F}"/>
              </a:ext>
            </a:extLst>
          </p:cNvPr>
          <p:cNvCxnSpPr>
            <a:cxnSpLocks/>
            <a:stCxn id="267" idx="0"/>
            <a:endCxn id="258" idx="3"/>
          </p:cNvCxnSpPr>
          <p:nvPr/>
        </p:nvCxnSpPr>
        <p:spPr>
          <a:xfrm rot="16200000" flipV="1">
            <a:off x="8201152" y="3420545"/>
            <a:ext cx="1633020" cy="2669312"/>
          </a:xfrm>
          <a:prstGeom prst="bentConnector2">
            <a:avLst/>
          </a:prstGeom>
          <a:ln w="28575">
            <a:solidFill>
              <a:srgbClr val="D295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Прямая со стрелкой 21">
            <a:extLst>
              <a:ext uri="{FF2B5EF4-FFF2-40B4-BE49-F238E27FC236}">
                <a16:creationId xmlns:a16="http://schemas.microsoft.com/office/drawing/2014/main" id="{4ACDE569-0F4E-458E-B738-A1B4E61D391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204403" y="3099626"/>
            <a:ext cx="1608051" cy="3240014"/>
          </a:xfrm>
          <a:prstGeom prst="bentConnector2">
            <a:avLst/>
          </a:prstGeom>
          <a:ln w="28575">
            <a:solidFill>
              <a:srgbClr val="D295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Freeform 304"/>
          <p:cNvSpPr>
            <a:spLocks noChangeArrowheads="1"/>
          </p:cNvSpPr>
          <p:nvPr/>
        </p:nvSpPr>
        <p:spPr bwMode="auto">
          <a:xfrm>
            <a:off x="11476274" y="383388"/>
            <a:ext cx="211411" cy="200711"/>
          </a:xfrm>
          <a:custGeom>
            <a:avLst/>
            <a:gdLst/>
            <a:ahLst/>
            <a:cxnLst/>
            <a:rect l="0" t="0" r="r" b="b"/>
            <a:pathLst>
              <a:path w="33294" h="31609">
                <a:moveTo>
                  <a:pt x="7766" y="19875"/>
                </a:moveTo>
                <a:lnTo>
                  <a:pt x="7766" y="10609"/>
                </a:lnTo>
                <a:cubicBezTo>
                  <a:pt x="7766" y="10565"/>
                  <a:pt x="7766" y="10534"/>
                  <a:pt x="7766" y="10512"/>
                </a:cubicBezTo>
                <a:cubicBezTo>
                  <a:pt x="7766" y="9021"/>
                  <a:pt x="8600" y="6959"/>
                  <a:pt x="12347" y="6959"/>
                </a:cubicBezTo>
                <a:lnTo>
                  <a:pt x="20947" y="6959"/>
                </a:lnTo>
                <a:cubicBezTo>
                  <a:pt x="24694" y="6959"/>
                  <a:pt x="25525" y="9021"/>
                  <a:pt x="25525" y="10512"/>
                </a:cubicBezTo>
                <a:cubicBezTo>
                  <a:pt x="25525" y="10975"/>
                  <a:pt x="25528" y="15231"/>
                  <a:pt x="25528" y="19875"/>
                </a:cubicBezTo>
                <a:lnTo>
                  <a:pt x="7766" y="19875"/>
                </a:lnTo>
                <a:close/>
                <a:moveTo>
                  <a:pt x="33222" y="7415"/>
                </a:moveTo>
                <a:cubicBezTo>
                  <a:pt x="33141" y="2550"/>
                  <a:pt x="28197" y="0"/>
                  <a:pt x="19891" y="0"/>
                </a:cubicBezTo>
                <a:lnTo>
                  <a:pt x="13400" y="0"/>
                </a:lnTo>
                <a:cubicBezTo>
                  <a:pt x="5097" y="0"/>
                  <a:pt x="150" y="2550"/>
                  <a:pt x="72" y="7415"/>
                </a:cubicBezTo>
                <a:lnTo>
                  <a:pt x="0" y="10512"/>
                </a:lnTo>
                <a:lnTo>
                  <a:pt x="0" y="31609"/>
                </a:lnTo>
                <a:lnTo>
                  <a:pt x="7766" y="31609"/>
                </a:lnTo>
                <a:cubicBezTo>
                  <a:pt x="7766" y="31609"/>
                  <a:pt x="7769" y="28343"/>
                  <a:pt x="7769" y="25409"/>
                </a:cubicBezTo>
                <a:lnTo>
                  <a:pt x="25532" y="25409"/>
                </a:lnTo>
                <a:cubicBezTo>
                  <a:pt x="25532" y="28818"/>
                  <a:pt x="25532" y="31609"/>
                  <a:pt x="25532" y="31609"/>
                </a:cubicBezTo>
                <a:lnTo>
                  <a:pt x="33291" y="31609"/>
                </a:lnTo>
                <a:lnTo>
                  <a:pt x="33291" y="10512"/>
                </a:lnTo>
                <a:lnTo>
                  <a:pt x="33294" y="10512"/>
                </a:lnTo>
                <a:lnTo>
                  <a:pt x="33222" y="74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5" name="Freeform 305"/>
          <p:cNvSpPr>
            <a:spLocks noChangeArrowheads="1"/>
          </p:cNvSpPr>
          <p:nvPr/>
        </p:nvSpPr>
        <p:spPr bwMode="auto">
          <a:xfrm>
            <a:off x="10927412" y="633552"/>
            <a:ext cx="45022" cy="49784"/>
          </a:xfrm>
          <a:custGeom>
            <a:avLst/>
            <a:gdLst/>
            <a:ahLst/>
            <a:cxnLst/>
            <a:rect l="0" t="0" r="r" b="b"/>
            <a:pathLst>
              <a:path w="7090" h="7840">
                <a:moveTo>
                  <a:pt x="7090" y="0"/>
                </a:moveTo>
                <a:lnTo>
                  <a:pt x="0" y="0"/>
                </a:lnTo>
                <a:lnTo>
                  <a:pt x="0" y="1734"/>
                </a:lnTo>
                <a:lnTo>
                  <a:pt x="2578" y="1734"/>
                </a:lnTo>
                <a:lnTo>
                  <a:pt x="2578" y="7840"/>
                </a:lnTo>
                <a:lnTo>
                  <a:pt x="4509" y="7840"/>
                </a:lnTo>
                <a:lnTo>
                  <a:pt x="4509" y="1734"/>
                </a:lnTo>
                <a:lnTo>
                  <a:pt x="7090" y="1734"/>
                </a:lnTo>
                <a:lnTo>
                  <a:pt x="709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6" name="Freeform 306"/>
          <p:cNvSpPr>
            <a:spLocks noChangeArrowheads="1"/>
          </p:cNvSpPr>
          <p:nvPr/>
        </p:nvSpPr>
        <p:spPr bwMode="auto">
          <a:xfrm>
            <a:off x="11534256" y="633552"/>
            <a:ext cx="12281" cy="49784"/>
          </a:xfrm>
          <a:custGeom>
            <a:avLst/>
            <a:gdLst/>
            <a:ahLst/>
            <a:cxnLst/>
            <a:rect l="0" t="0" r="r" b="b"/>
            <a:pathLst>
              <a:path w="1935" h="7840">
                <a:moveTo>
                  <a:pt x="0" y="7840"/>
                </a:moveTo>
                <a:lnTo>
                  <a:pt x="1935" y="7840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7" name="Freeform 307"/>
          <p:cNvSpPr>
            <a:spLocks noChangeArrowheads="1"/>
          </p:cNvSpPr>
          <p:nvPr/>
        </p:nvSpPr>
        <p:spPr bwMode="auto">
          <a:xfrm>
            <a:off x="11336612" y="633552"/>
            <a:ext cx="45041" cy="49784"/>
          </a:xfrm>
          <a:custGeom>
            <a:avLst/>
            <a:gdLst/>
            <a:ahLst/>
            <a:cxnLst/>
            <a:rect l="0" t="0" r="r" b="b"/>
            <a:pathLst>
              <a:path w="7094" h="7840">
                <a:moveTo>
                  <a:pt x="7094" y="6106"/>
                </a:moveTo>
                <a:lnTo>
                  <a:pt x="1935" y="610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7094" y="7840"/>
                </a:lnTo>
                <a:lnTo>
                  <a:pt x="7094" y="610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8" name="Freeform 308"/>
          <p:cNvSpPr>
            <a:spLocks noChangeArrowheads="1"/>
          </p:cNvSpPr>
          <p:nvPr/>
        </p:nvSpPr>
        <p:spPr bwMode="auto">
          <a:xfrm>
            <a:off x="11462050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4009" y="3625"/>
                </a:moveTo>
                <a:lnTo>
                  <a:pt x="4009" y="4971"/>
                </a:lnTo>
                <a:lnTo>
                  <a:pt x="7428" y="4971"/>
                </a:lnTo>
                <a:cubicBezTo>
                  <a:pt x="7428" y="4971"/>
                  <a:pt x="7428" y="5100"/>
                  <a:pt x="7428" y="5221"/>
                </a:cubicBezTo>
                <a:cubicBezTo>
                  <a:pt x="7428" y="5593"/>
                  <a:pt x="7218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5221"/>
                  <a:pt x="1934" y="2784"/>
                  <a:pt x="1934" y="2615"/>
                </a:cubicBez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812" y="2615"/>
                  <a:pt x="9362" y="2615"/>
                  <a:pt x="9362" y="2615"/>
                </a:cubicBezTo>
                <a:lnTo>
                  <a:pt x="9346" y="1846"/>
                </a:lnTo>
                <a:cubicBezTo>
                  <a:pt x="9325" y="634"/>
                  <a:pt x="8093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3" y="7840"/>
                  <a:pt x="9325" y="7203"/>
                  <a:pt x="9346" y="5990"/>
                </a:cubicBezTo>
                <a:lnTo>
                  <a:pt x="9362" y="5221"/>
                </a:lnTo>
                <a:lnTo>
                  <a:pt x="9362" y="3625"/>
                </a:lnTo>
                <a:lnTo>
                  <a:pt x="4009" y="362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09" name="Freeform 309"/>
          <p:cNvSpPr>
            <a:spLocks noChangeArrowheads="1"/>
          </p:cNvSpPr>
          <p:nvPr/>
        </p:nvSpPr>
        <p:spPr bwMode="auto">
          <a:xfrm>
            <a:off x="11265829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7429" y="5221"/>
                </a:moveTo>
                <a:cubicBezTo>
                  <a:pt x="7429" y="5593"/>
                  <a:pt x="7219" y="6106"/>
                  <a:pt x="6288" y="6106"/>
                </a:cubicBezTo>
                <a:lnTo>
                  <a:pt x="3075" y="6106"/>
                </a:lnTo>
                <a:cubicBezTo>
                  <a:pt x="2141" y="6106"/>
                  <a:pt x="1935" y="5593"/>
                  <a:pt x="1935" y="5221"/>
                </a:cubicBezTo>
                <a:cubicBezTo>
                  <a:pt x="1935" y="4834"/>
                  <a:pt x="1935" y="2615"/>
                  <a:pt x="1935" y="2615"/>
                </a:cubicBezTo>
                <a:cubicBezTo>
                  <a:pt x="1935" y="2246"/>
                  <a:pt x="2141" y="1734"/>
                  <a:pt x="3075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429" y="3040"/>
                  <a:pt x="7429" y="4796"/>
                  <a:pt x="7429" y="5221"/>
                </a:cubicBezTo>
                <a:moveTo>
                  <a:pt x="9363" y="2615"/>
                </a:moveTo>
                <a:lnTo>
                  <a:pt x="9341" y="1846"/>
                </a:lnTo>
                <a:cubicBezTo>
                  <a:pt x="9326" y="634"/>
                  <a:pt x="8094" y="0"/>
                  <a:pt x="6029" y="0"/>
                </a:cubicBezTo>
                <a:lnTo>
                  <a:pt x="3335" y="0"/>
                </a:lnTo>
                <a:cubicBezTo>
                  <a:pt x="1266" y="0"/>
                  <a:pt x="38" y="634"/>
                  <a:pt x="16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6" y="5990"/>
                </a:lnTo>
                <a:cubicBezTo>
                  <a:pt x="38" y="7203"/>
                  <a:pt x="1266" y="7840"/>
                  <a:pt x="3335" y="7840"/>
                </a:cubicBezTo>
                <a:lnTo>
                  <a:pt x="6029" y="7840"/>
                </a:lnTo>
                <a:cubicBezTo>
                  <a:pt x="8094" y="7840"/>
                  <a:pt x="9326" y="7203"/>
                  <a:pt x="9341" y="5990"/>
                </a:cubicBezTo>
                <a:lnTo>
                  <a:pt x="9363" y="5221"/>
                </a:lnTo>
                <a:lnTo>
                  <a:pt x="9363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0" name="Freeform 310"/>
          <p:cNvSpPr>
            <a:spLocks noChangeArrowheads="1"/>
          </p:cNvSpPr>
          <p:nvPr/>
        </p:nvSpPr>
        <p:spPr bwMode="auto">
          <a:xfrm>
            <a:off x="11390314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2" h="7840">
                <a:moveTo>
                  <a:pt x="7428" y="5221"/>
                </a:moveTo>
                <a:cubicBezTo>
                  <a:pt x="7428" y="5593"/>
                  <a:pt x="7218" y="6106"/>
                  <a:pt x="6290" y="6106"/>
                </a:cubicBez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34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90" y="1734"/>
                </a:lnTo>
                <a:cubicBezTo>
                  <a:pt x="7218" y="1734"/>
                  <a:pt x="7428" y="2246"/>
                  <a:pt x="7428" y="2615"/>
                </a:cubicBezTo>
                <a:cubicBezTo>
                  <a:pt x="7428" y="3040"/>
                  <a:pt x="7428" y="4796"/>
                  <a:pt x="7428" y="5221"/>
                </a:cubicBezTo>
                <a:moveTo>
                  <a:pt x="9362" y="2615"/>
                </a:move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4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62" y="5221"/>
                </a:lnTo>
                <a:lnTo>
                  <a:pt x="9362" y="2615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1" name="Freeform 311"/>
          <p:cNvSpPr>
            <a:spLocks noChangeArrowheads="1"/>
          </p:cNvSpPr>
          <p:nvPr/>
        </p:nvSpPr>
        <p:spPr bwMode="auto">
          <a:xfrm>
            <a:off x="11051732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6287" y="6106"/>
                </a:moveTo>
                <a:lnTo>
                  <a:pt x="3072" y="6106"/>
                </a:lnTo>
                <a:cubicBezTo>
                  <a:pt x="2140" y="6106"/>
                  <a:pt x="1931" y="5593"/>
                  <a:pt x="1931" y="5221"/>
                </a:cubicBezTo>
                <a:cubicBezTo>
                  <a:pt x="1931" y="4875"/>
                  <a:pt x="1931" y="2615"/>
                  <a:pt x="1931" y="2615"/>
                </a:cubicBezTo>
                <a:cubicBezTo>
                  <a:pt x="1931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19" y="1734"/>
                  <a:pt x="7428" y="2246"/>
                  <a:pt x="7428" y="2615"/>
                </a:cubicBezTo>
                <a:cubicBezTo>
                  <a:pt x="7812" y="2615"/>
                  <a:pt x="9359" y="2615"/>
                  <a:pt x="9359" y="2615"/>
                </a:cubicBezTo>
                <a:lnTo>
                  <a:pt x="9340" y="1846"/>
                </a:lnTo>
                <a:cubicBezTo>
                  <a:pt x="9322" y="634"/>
                  <a:pt x="8090" y="0"/>
                  <a:pt x="6025" y="0"/>
                </a:cubicBezTo>
                <a:lnTo>
                  <a:pt x="3334" y="0"/>
                </a:lnTo>
                <a:cubicBezTo>
                  <a:pt x="1269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9" y="7840"/>
                  <a:pt x="3334" y="7840"/>
                </a:cubicBezTo>
                <a:lnTo>
                  <a:pt x="6025" y="7840"/>
                </a:lnTo>
                <a:cubicBezTo>
                  <a:pt x="8090" y="7840"/>
                  <a:pt x="9322" y="7203"/>
                  <a:pt x="9340" y="5990"/>
                </a:cubicBezTo>
                <a:lnTo>
                  <a:pt x="9359" y="5221"/>
                </a:lnTo>
                <a:cubicBezTo>
                  <a:pt x="9359" y="5221"/>
                  <a:pt x="7812" y="5221"/>
                  <a:pt x="7428" y="5221"/>
                </a:cubicBezTo>
                <a:cubicBezTo>
                  <a:pt x="7428" y="5593"/>
                  <a:pt x="7219" y="6106"/>
                  <a:pt x="6287" y="6106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2" name="Freeform 312"/>
          <p:cNvSpPr>
            <a:spLocks noChangeArrowheads="1"/>
          </p:cNvSpPr>
          <p:nvPr/>
        </p:nvSpPr>
        <p:spPr bwMode="auto">
          <a:xfrm>
            <a:off x="11193642" y="633552"/>
            <a:ext cx="60522" cy="49784"/>
          </a:xfrm>
          <a:custGeom>
            <a:avLst/>
            <a:gdLst/>
            <a:ahLst/>
            <a:cxnLst/>
            <a:rect l="0" t="0" r="r" b="b"/>
            <a:pathLst>
              <a:path w="9531" h="7840">
                <a:moveTo>
                  <a:pt x="7600" y="0"/>
                </a:moveTo>
                <a:lnTo>
                  <a:pt x="7600" y="5740"/>
                </a:lnTo>
                <a:cubicBezTo>
                  <a:pt x="7081" y="5081"/>
                  <a:pt x="3128" y="956"/>
                  <a:pt x="2772" y="506"/>
                </a:cubicBezTo>
                <a:cubicBezTo>
                  <a:pt x="2443" y="93"/>
                  <a:pt x="2100" y="0"/>
                  <a:pt x="1934" y="0"/>
                </a:cubicBezTo>
                <a:lnTo>
                  <a:pt x="0" y="0"/>
                </a:lnTo>
                <a:lnTo>
                  <a:pt x="0" y="7840"/>
                </a:lnTo>
                <a:lnTo>
                  <a:pt x="1934" y="7840"/>
                </a:lnTo>
                <a:lnTo>
                  <a:pt x="1934" y="2096"/>
                </a:lnTo>
                <a:cubicBezTo>
                  <a:pt x="2450" y="2759"/>
                  <a:pt x="6403" y="6884"/>
                  <a:pt x="6759" y="7331"/>
                </a:cubicBezTo>
                <a:cubicBezTo>
                  <a:pt x="7090" y="7746"/>
                  <a:pt x="7431" y="7840"/>
                  <a:pt x="7600" y="7840"/>
                </a:cubicBezTo>
                <a:lnTo>
                  <a:pt x="9531" y="7840"/>
                </a:lnTo>
                <a:lnTo>
                  <a:pt x="9531" y="0"/>
                </a:lnTo>
                <a:lnTo>
                  <a:pt x="7600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3" name="Freeform 313"/>
          <p:cNvSpPr>
            <a:spLocks noChangeArrowheads="1"/>
          </p:cNvSpPr>
          <p:nvPr/>
        </p:nvSpPr>
        <p:spPr bwMode="auto">
          <a:xfrm>
            <a:off x="1098094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4" y="1846"/>
                </a:lnTo>
                <a:cubicBezTo>
                  <a:pt x="9322" y="634"/>
                  <a:pt x="8091" y="0"/>
                  <a:pt x="6025" y="0"/>
                </a:cubicBezTo>
                <a:lnTo>
                  <a:pt x="3334" y="0"/>
                </a:lnTo>
                <a:cubicBezTo>
                  <a:pt x="1265" y="0"/>
                  <a:pt x="37" y="634"/>
                  <a:pt x="19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9" y="5990"/>
                </a:lnTo>
                <a:cubicBezTo>
                  <a:pt x="37" y="7203"/>
                  <a:pt x="1265" y="7840"/>
                  <a:pt x="3334" y="7840"/>
                </a:cubicBezTo>
                <a:lnTo>
                  <a:pt x="6025" y="7840"/>
                </a:lnTo>
                <a:cubicBezTo>
                  <a:pt x="8091" y="7840"/>
                  <a:pt x="9322" y="7203"/>
                  <a:pt x="9344" y="5990"/>
                </a:cubicBezTo>
                <a:lnTo>
                  <a:pt x="9359" y="5221"/>
                </a:lnTo>
                <a:cubicBezTo>
                  <a:pt x="9359" y="5221"/>
                  <a:pt x="7816" y="5221"/>
                  <a:pt x="7428" y="5221"/>
                </a:cubicBezTo>
                <a:cubicBezTo>
                  <a:pt x="7428" y="5593"/>
                  <a:pt x="7222" y="6106"/>
                  <a:pt x="6287" y="6106"/>
                </a:cubicBezTo>
                <a:lnTo>
                  <a:pt x="3072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2" y="1734"/>
                </a:cubicBezTo>
                <a:lnTo>
                  <a:pt x="6287" y="1734"/>
                </a:lnTo>
                <a:cubicBezTo>
                  <a:pt x="7222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4" name="Freeform 314"/>
          <p:cNvSpPr>
            <a:spLocks noChangeArrowheads="1"/>
          </p:cNvSpPr>
          <p:nvPr/>
        </p:nvSpPr>
        <p:spPr bwMode="auto">
          <a:xfrm>
            <a:off x="11559199" y="633552"/>
            <a:ext cx="59430" cy="49784"/>
          </a:xfrm>
          <a:custGeom>
            <a:avLst/>
            <a:gdLst/>
            <a:ahLst/>
            <a:cxnLst/>
            <a:rect l="0" t="0" r="r" b="b"/>
            <a:pathLst>
              <a:path w="9359" h="7840">
                <a:moveTo>
                  <a:pt x="1934" y="4678"/>
                </a:moveTo>
                <a:lnTo>
                  <a:pt x="9359" y="4678"/>
                </a:lnTo>
                <a:lnTo>
                  <a:pt x="9359" y="2615"/>
                </a:lnTo>
                <a:lnTo>
                  <a:pt x="9343" y="1846"/>
                </a:lnTo>
                <a:cubicBezTo>
                  <a:pt x="9325" y="634"/>
                  <a:pt x="8090" y="0"/>
                  <a:pt x="6025" y="0"/>
                </a:cubicBezTo>
                <a:lnTo>
                  <a:pt x="3337" y="0"/>
                </a:lnTo>
                <a:cubicBezTo>
                  <a:pt x="1268" y="0"/>
                  <a:pt x="37" y="634"/>
                  <a:pt x="18" y="1846"/>
                </a:cubicBezTo>
                <a:lnTo>
                  <a:pt x="0" y="2615"/>
                </a:lnTo>
                <a:lnTo>
                  <a:pt x="0" y="5221"/>
                </a:lnTo>
                <a:lnTo>
                  <a:pt x="18" y="5990"/>
                </a:lnTo>
                <a:cubicBezTo>
                  <a:pt x="37" y="7203"/>
                  <a:pt x="1268" y="7840"/>
                  <a:pt x="3337" y="7840"/>
                </a:cubicBezTo>
                <a:lnTo>
                  <a:pt x="6025" y="7840"/>
                </a:lnTo>
                <a:cubicBezTo>
                  <a:pt x="8090" y="7840"/>
                  <a:pt x="9325" y="7203"/>
                  <a:pt x="9343" y="5990"/>
                </a:cubicBezTo>
                <a:lnTo>
                  <a:pt x="9359" y="5221"/>
                </a:lnTo>
                <a:cubicBezTo>
                  <a:pt x="9359" y="5221"/>
                  <a:pt x="7815" y="5221"/>
                  <a:pt x="7428" y="5221"/>
                </a:cubicBezTo>
                <a:cubicBezTo>
                  <a:pt x="7428" y="5593"/>
                  <a:pt x="7221" y="6106"/>
                  <a:pt x="6290" y="6106"/>
                </a:cubicBezTo>
                <a:lnTo>
                  <a:pt x="3071" y="6106"/>
                </a:lnTo>
                <a:cubicBezTo>
                  <a:pt x="2140" y="6106"/>
                  <a:pt x="1934" y="5593"/>
                  <a:pt x="1934" y="5221"/>
                </a:cubicBezTo>
                <a:cubicBezTo>
                  <a:pt x="1934" y="4921"/>
                  <a:pt x="1934" y="5221"/>
                  <a:pt x="1934" y="5221"/>
                </a:cubicBezTo>
                <a:lnTo>
                  <a:pt x="1934" y="4678"/>
                </a:lnTo>
                <a:close/>
                <a:moveTo>
                  <a:pt x="1934" y="2615"/>
                </a:moveTo>
                <a:cubicBezTo>
                  <a:pt x="1934" y="2246"/>
                  <a:pt x="2140" y="1734"/>
                  <a:pt x="3071" y="1734"/>
                </a:cubicBezTo>
                <a:lnTo>
                  <a:pt x="6290" y="1734"/>
                </a:lnTo>
                <a:cubicBezTo>
                  <a:pt x="7221" y="1734"/>
                  <a:pt x="7428" y="2246"/>
                  <a:pt x="7428" y="2615"/>
                </a:cubicBezTo>
                <a:lnTo>
                  <a:pt x="7428" y="3015"/>
                </a:lnTo>
                <a:lnTo>
                  <a:pt x="1934" y="3015"/>
                </a:lnTo>
                <a:lnTo>
                  <a:pt x="1934" y="2615"/>
                </a:lnTo>
                <a:cubicBezTo>
                  <a:pt x="1934" y="2615"/>
                  <a:pt x="1934" y="2815"/>
                  <a:pt x="1934" y="2615"/>
                </a:cubicBezTo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5" name="Freeform 315"/>
          <p:cNvSpPr>
            <a:spLocks noChangeArrowheads="1"/>
          </p:cNvSpPr>
          <p:nvPr/>
        </p:nvSpPr>
        <p:spPr bwMode="auto">
          <a:xfrm>
            <a:off x="11628052" y="633552"/>
            <a:ext cx="59449" cy="49784"/>
          </a:xfrm>
          <a:custGeom>
            <a:avLst/>
            <a:gdLst/>
            <a:ahLst/>
            <a:cxnLst/>
            <a:rect l="0" t="0" r="r" b="b"/>
            <a:pathLst>
              <a:path w="9363" h="7840">
                <a:moveTo>
                  <a:pt x="1935" y="2800"/>
                </a:moveTo>
                <a:lnTo>
                  <a:pt x="1935" y="2615"/>
                </a:lnTo>
                <a:cubicBezTo>
                  <a:pt x="1935" y="2615"/>
                  <a:pt x="1935" y="2821"/>
                  <a:pt x="1935" y="2615"/>
                </a:cubicBezTo>
                <a:cubicBezTo>
                  <a:pt x="1935" y="2246"/>
                  <a:pt x="2144" y="1734"/>
                  <a:pt x="3072" y="1734"/>
                </a:cubicBezTo>
                <a:lnTo>
                  <a:pt x="6288" y="1734"/>
                </a:lnTo>
                <a:cubicBezTo>
                  <a:pt x="7219" y="1734"/>
                  <a:pt x="7429" y="2246"/>
                  <a:pt x="7429" y="2615"/>
                </a:cubicBezTo>
                <a:cubicBezTo>
                  <a:pt x="7813" y="2615"/>
                  <a:pt x="9363" y="2615"/>
                  <a:pt x="9363" y="2615"/>
                </a:cubicBezTo>
                <a:lnTo>
                  <a:pt x="9344" y="1846"/>
                </a:lnTo>
                <a:cubicBezTo>
                  <a:pt x="9322" y="634"/>
                  <a:pt x="8094" y="0"/>
                  <a:pt x="6025" y="0"/>
                </a:cubicBezTo>
                <a:lnTo>
                  <a:pt x="3338" y="0"/>
                </a:lnTo>
                <a:cubicBezTo>
                  <a:pt x="1269" y="0"/>
                  <a:pt x="38" y="634"/>
                  <a:pt x="16" y="1846"/>
                </a:cubicBezTo>
                <a:lnTo>
                  <a:pt x="0" y="2615"/>
                </a:lnTo>
                <a:lnTo>
                  <a:pt x="0" y="4390"/>
                </a:lnTo>
                <a:lnTo>
                  <a:pt x="597" y="4437"/>
                </a:lnTo>
                <a:lnTo>
                  <a:pt x="7429" y="4962"/>
                </a:lnTo>
                <a:lnTo>
                  <a:pt x="7429" y="5221"/>
                </a:lnTo>
                <a:cubicBezTo>
                  <a:pt x="7429" y="5593"/>
                  <a:pt x="7219" y="6106"/>
                  <a:pt x="6288" y="6106"/>
                </a:cubicBezTo>
                <a:lnTo>
                  <a:pt x="3072" y="6106"/>
                </a:lnTo>
                <a:cubicBezTo>
                  <a:pt x="2144" y="6106"/>
                  <a:pt x="1935" y="5593"/>
                  <a:pt x="1935" y="5221"/>
                </a:cubicBezTo>
                <a:cubicBezTo>
                  <a:pt x="1550" y="5221"/>
                  <a:pt x="0" y="5221"/>
                  <a:pt x="0" y="5221"/>
                </a:cubicBezTo>
                <a:lnTo>
                  <a:pt x="16" y="5990"/>
                </a:lnTo>
                <a:cubicBezTo>
                  <a:pt x="38" y="7203"/>
                  <a:pt x="1269" y="7840"/>
                  <a:pt x="3338" y="7840"/>
                </a:cubicBezTo>
                <a:lnTo>
                  <a:pt x="6025" y="7840"/>
                </a:lnTo>
                <a:cubicBezTo>
                  <a:pt x="8094" y="7840"/>
                  <a:pt x="9322" y="7203"/>
                  <a:pt x="9344" y="5990"/>
                </a:cubicBezTo>
                <a:lnTo>
                  <a:pt x="9360" y="5284"/>
                </a:lnTo>
                <a:lnTo>
                  <a:pt x="9363" y="3375"/>
                </a:lnTo>
                <a:lnTo>
                  <a:pt x="1935" y="280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6" name="Freeform 316"/>
          <p:cNvSpPr>
            <a:spLocks noChangeArrowheads="1"/>
          </p:cNvSpPr>
          <p:nvPr/>
        </p:nvSpPr>
        <p:spPr bwMode="auto">
          <a:xfrm>
            <a:off x="11122001" y="633552"/>
            <a:ext cx="58712" cy="49784"/>
          </a:xfrm>
          <a:custGeom>
            <a:avLst/>
            <a:gdLst/>
            <a:ahLst/>
            <a:cxnLst/>
            <a:rect l="0" t="0" r="r" b="b"/>
            <a:pathLst>
              <a:path w="9247" h="7840">
                <a:moveTo>
                  <a:pt x="7313" y="0"/>
                </a:moveTo>
                <a:lnTo>
                  <a:pt x="7313" y="3146"/>
                </a:lnTo>
                <a:lnTo>
                  <a:pt x="1935" y="3146"/>
                </a:lnTo>
                <a:lnTo>
                  <a:pt x="1935" y="0"/>
                </a:lnTo>
                <a:lnTo>
                  <a:pt x="0" y="0"/>
                </a:lnTo>
                <a:lnTo>
                  <a:pt x="0" y="7840"/>
                </a:lnTo>
                <a:lnTo>
                  <a:pt x="1935" y="7840"/>
                </a:lnTo>
                <a:lnTo>
                  <a:pt x="1935" y="4878"/>
                </a:lnTo>
                <a:lnTo>
                  <a:pt x="7313" y="4878"/>
                </a:lnTo>
                <a:lnTo>
                  <a:pt x="7313" y="7840"/>
                </a:lnTo>
                <a:lnTo>
                  <a:pt x="9247" y="7840"/>
                </a:lnTo>
                <a:lnTo>
                  <a:pt x="9247" y="0"/>
                </a:lnTo>
                <a:lnTo>
                  <a:pt x="7313" y="0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7" name="Freeform 317"/>
          <p:cNvSpPr>
            <a:spLocks noChangeArrowheads="1"/>
          </p:cNvSpPr>
          <p:nvPr/>
        </p:nvSpPr>
        <p:spPr bwMode="auto">
          <a:xfrm>
            <a:off x="11164940" y="385026"/>
            <a:ext cx="254311" cy="180004"/>
          </a:xfrm>
          <a:custGeom>
            <a:avLst/>
            <a:gdLst/>
            <a:ahLst/>
            <a:cxnLst/>
            <a:rect l="0" t="0" r="r" b="b"/>
            <a:pathLst>
              <a:path w="40050" h="28347">
                <a:moveTo>
                  <a:pt x="21966" y="2319"/>
                </a:moveTo>
                <a:cubicBezTo>
                  <a:pt x="22450" y="2387"/>
                  <a:pt x="36250" y="4316"/>
                  <a:pt x="36250" y="4316"/>
                </a:cubicBezTo>
                <a:lnTo>
                  <a:pt x="40050" y="3634"/>
                </a:lnTo>
                <a:lnTo>
                  <a:pt x="21237" y="316"/>
                </a:lnTo>
                <a:cubicBezTo>
                  <a:pt x="19750" y="53"/>
                  <a:pt x="19222" y="0"/>
                  <a:pt x="19041" y="0"/>
                </a:cubicBezTo>
                <a:cubicBezTo>
                  <a:pt x="18647" y="0"/>
                  <a:pt x="17297" y="237"/>
                  <a:pt x="16844" y="319"/>
                </a:cubicBezTo>
                <a:lnTo>
                  <a:pt x="2947" y="2962"/>
                </a:lnTo>
                <a:cubicBezTo>
                  <a:pt x="84" y="3591"/>
                  <a:pt x="0" y="6578"/>
                  <a:pt x="0" y="6916"/>
                </a:cubicBezTo>
                <a:lnTo>
                  <a:pt x="0" y="22247"/>
                </a:lnTo>
                <a:cubicBezTo>
                  <a:pt x="0" y="24319"/>
                  <a:pt x="1750" y="25263"/>
                  <a:pt x="2797" y="25497"/>
                </a:cubicBezTo>
                <a:lnTo>
                  <a:pt x="18284" y="28266"/>
                </a:lnTo>
                <a:cubicBezTo>
                  <a:pt x="18778" y="28338"/>
                  <a:pt x="18972" y="28347"/>
                  <a:pt x="19044" y="28347"/>
                </a:cubicBezTo>
                <a:cubicBezTo>
                  <a:pt x="19131" y="28347"/>
                  <a:pt x="19328" y="28334"/>
                  <a:pt x="19769" y="28272"/>
                </a:cubicBezTo>
                <a:lnTo>
                  <a:pt x="35222" y="25503"/>
                </a:lnTo>
                <a:cubicBezTo>
                  <a:pt x="37119" y="25172"/>
                  <a:pt x="38084" y="23863"/>
                  <a:pt x="38084" y="21613"/>
                </a:cubicBezTo>
                <a:lnTo>
                  <a:pt x="38084" y="17600"/>
                </a:lnTo>
                <a:lnTo>
                  <a:pt x="32275" y="17600"/>
                </a:lnTo>
                <a:lnTo>
                  <a:pt x="32275" y="22075"/>
                </a:lnTo>
                <a:cubicBezTo>
                  <a:pt x="32222" y="22588"/>
                  <a:pt x="32297" y="24703"/>
                  <a:pt x="29756" y="25109"/>
                </a:cubicBezTo>
                <a:cubicBezTo>
                  <a:pt x="28934" y="25241"/>
                  <a:pt x="24619" y="25797"/>
                  <a:pt x="21722" y="26166"/>
                </a:cubicBezTo>
                <a:cubicBezTo>
                  <a:pt x="20725" y="26294"/>
                  <a:pt x="19506" y="26359"/>
                  <a:pt x="19041" y="26359"/>
                </a:cubicBezTo>
                <a:cubicBezTo>
                  <a:pt x="18612" y="26359"/>
                  <a:pt x="17634" y="26325"/>
                  <a:pt x="16678" y="26213"/>
                </a:cubicBezTo>
                <a:cubicBezTo>
                  <a:pt x="13491" y="25816"/>
                  <a:pt x="8206" y="25156"/>
                  <a:pt x="8206" y="25156"/>
                </a:cubicBezTo>
                <a:cubicBezTo>
                  <a:pt x="5575" y="24706"/>
                  <a:pt x="5662" y="22963"/>
                  <a:pt x="5662" y="22059"/>
                </a:cubicBezTo>
                <a:lnTo>
                  <a:pt x="5662" y="7081"/>
                </a:lnTo>
                <a:cubicBezTo>
                  <a:pt x="5662" y="5744"/>
                  <a:pt x="6284" y="4316"/>
                  <a:pt x="8019" y="3941"/>
                </a:cubicBezTo>
                <a:cubicBezTo>
                  <a:pt x="8087" y="3925"/>
                  <a:pt x="15887" y="2428"/>
                  <a:pt x="16228" y="2359"/>
                </a:cubicBezTo>
                <a:cubicBezTo>
                  <a:pt x="16575" y="2294"/>
                  <a:pt x="17772" y="2044"/>
                  <a:pt x="19041" y="2044"/>
                </a:cubicBezTo>
                <a:cubicBezTo>
                  <a:pt x="20312" y="2044"/>
                  <a:pt x="21481" y="2253"/>
                  <a:pt x="21966" y="2319"/>
                </a:cubicBezTo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8" name="Freeform 318"/>
          <p:cNvSpPr>
            <a:spLocks noChangeArrowheads="1"/>
          </p:cNvSpPr>
          <p:nvPr/>
        </p:nvSpPr>
        <p:spPr bwMode="auto">
          <a:xfrm>
            <a:off x="11242791" y="452603"/>
            <a:ext cx="38259" cy="39364"/>
          </a:xfrm>
          <a:custGeom>
            <a:avLst/>
            <a:gdLst/>
            <a:ahLst/>
            <a:cxnLst/>
            <a:rect l="0" t="0" r="r" b="b"/>
            <a:pathLst>
              <a:path w="6025" h="6200">
                <a:moveTo>
                  <a:pt x="0" y="6200"/>
                </a:moveTo>
                <a:lnTo>
                  <a:pt x="6025" y="6200"/>
                </a:lnTo>
                <a:lnTo>
                  <a:pt x="6025" y="0"/>
                </a:lnTo>
                <a:lnTo>
                  <a:pt x="0" y="318"/>
                </a:lnTo>
                <a:lnTo>
                  <a:pt x="0" y="6200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19" name="Freeform 319"/>
          <p:cNvSpPr>
            <a:spLocks noChangeArrowheads="1"/>
          </p:cNvSpPr>
          <p:nvPr/>
        </p:nvSpPr>
        <p:spPr bwMode="auto">
          <a:xfrm>
            <a:off x="11138708" y="342875"/>
            <a:ext cx="294304" cy="264236"/>
          </a:xfrm>
          <a:custGeom>
            <a:avLst/>
            <a:gdLst/>
            <a:ahLst/>
            <a:cxnLst/>
            <a:rect l="0" t="0" r="r" b="b"/>
            <a:pathLst>
              <a:path w="46347" h="41613">
                <a:moveTo>
                  <a:pt x="46347" y="6779"/>
                </a:moveTo>
                <a:cubicBezTo>
                  <a:pt x="46347" y="5813"/>
                  <a:pt x="45878" y="5129"/>
                  <a:pt x="44856" y="4875"/>
                </a:cubicBezTo>
                <a:cubicBezTo>
                  <a:pt x="44853" y="4875"/>
                  <a:pt x="44850" y="4872"/>
                  <a:pt x="44847" y="4872"/>
                </a:cubicBezTo>
                <a:cubicBezTo>
                  <a:pt x="44687" y="4835"/>
                  <a:pt x="25690" y="279"/>
                  <a:pt x="25590" y="257"/>
                </a:cubicBezTo>
                <a:cubicBezTo>
                  <a:pt x="25225" y="172"/>
                  <a:pt x="24556" y="47"/>
                  <a:pt x="23787" y="0"/>
                </a:cubicBezTo>
                <a:lnTo>
                  <a:pt x="22559" y="0"/>
                </a:lnTo>
                <a:cubicBezTo>
                  <a:pt x="21768" y="47"/>
                  <a:pt x="21087" y="182"/>
                  <a:pt x="20728" y="260"/>
                </a:cubicBezTo>
                <a:cubicBezTo>
                  <a:pt x="20647" y="282"/>
                  <a:pt x="7559" y="3419"/>
                  <a:pt x="7381" y="3460"/>
                </a:cubicBezTo>
                <a:cubicBezTo>
                  <a:pt x="3181" y="4432"/>
                  <a:pt x="0" y="5679"/>
                  <a:pt x="0" y="12247"/>
                </a:cubicBezTo>
                <a:cubicBezTo>
                  <a:pt x="0" y="14329"/>
                  <a:pt x="0" y="27051"/>
                  <a:pt x="0" y="28979"/>
                </a:cubicBezTo>
                <a:cubicBezTo>
                  <a:pt x="0" y="36051"/>
                  <a:pt x="2481" y="37301"/>
                  <a:pt x="6068" y="38332"/>
                </a:cubicBezTo>
                <a:cubicBezTo>
                  <a:pt x="6100" y="38341"/>
                  <a:pt x="15387" y="40238"/>
                  <a:pt x="20925" y="41372"/>
                </a:cubicBezTo>
                <a:cubicBezTo>
                  <a:pt x="20937" y="41372"/>
                  <a:pt x="20947" y="41376"/>
                  <a:pt x="20959" y="41379"/>
                </a:cubicBezTo>
                <a:cubicBezTo>
                  <a:pt x="21462" y="41482"/>
                  <a:pt x="22287" y="41613"/>
                  <a:pt x="23172" y="41613"/>
                </a:cubicBezTo>
                <a:cubicBezTo>
                  <a:pt x="24072" y="41613"/>
                  <a:pt x="24909" y="41476"/>
                  <a:pt x="25412" y="41372"/>
                </a:cubicBezTo>
                <a:lnTo>
                  <a:pt x="25443" y="41366"/>
                </a:lnTo>
                <a:cubicBezTo>
                  <a:pt x="25443" y="41366"/>
                  <a:pt x="40244" y="38341"/>
                  <a:pt x="40281" y="38332"/>
                </a:cubicBezTo>
                <a:cubicBezTo>
                  <a:pt x="45859" y="37054"/>
                  <a:pt x="46347" y="33838"/>
                  <a:pt x="46347" y="28979"/>
                </a:cubicBezTo>
                <a:lnTo>
                  <a:pt x="46347" y="18179"/>
                </a:lnTo>
                <a:lnTo>
                  <a:pt x="23172" y="17238"/>
                </a:lnTo>
                <a:lnTo>
                  <a:pt x="23172" y="23479"/>
                </a:lnTo>
                <a:lnTo>
                  <a:pt x="42975" y="23479"/>
                </a:lnTo>
                <a:lnTo>
                  <a:pt x="42975" y="28251"/>
                </a:lnTo>
                <a:cubicBezTo>
                  <a:pt x="42975" y="32032"/>
                  <a:pt x="40500" y="32710"/>
                  <a:pt x="39481" y="32888"/>
                </a:cubicBezTo>
                <a:lnTo>
                  <a:pt x="25450" y="35404"/>
                </a:lnTo>
                <a:lnTo>
                  <a:pt x="23925" y="35672"/>
                </a:lnTo>
                <a:cubicBezTo>
                  <a:pt x="23584" y="35719"/>
                  <a:pt x="23331" y="35744"/>
                  <a:pt x="23175" y="35744"/>
                </a:cubicBezTo>
                <a:cubicBezTo>
                  <a:pt x="23015" y="35744"/>
                  <a:pt x="22753" y="35716"/>
                  <a:pt x="22406" y="35669"/>
                </a:cubicBezTo>
                <a:lnTo>
                  <a:pt x="20212" y="35279"/>
                </a:lnTo>
                <a:lnTo>
                  <a:pt x="6778" y="32879"/>
                </a:lnTo>
                <a:cubicBezTo>
                  <a:pt x="5181" y="32529"/>
                  <a:pt x="3375" y="31194"/>
                  <a:pt x="3375" y="28885"/>
                </a:cubicBezTo>
                <a:lnTo>
                  <a:pt x="3375" y="13554"/>
                </a:lnTo>
                <a:cubicBezTo>
                  <a:pt x="3375" y="12141"/>
                  <a:pt x="4043" y="9482"/>
                  <a:pt x="6925" y="8860"/>
                </a:cubicBezTo>
                <a:lnTo>
                  <a:pt x="11993" y="7894"/>
                </a:lnTo>
                <a:lnTo>
                  <a:pt x="22097" y="6000"/>
                </a:lnTo>
                <a:cubicBezTo>
                  <a:pt x="22606" y="5922"/>
                  <a:pt x="22968" y="5879"/>
                  <a:pt x="23172" y="5879"/>
                </a:cubicBezTo>
                <a:cubicBezTo>
                  <a:pt x="23515" y="5879"/>
                  <a:pt x="24356" y="6007"/>
                  <a:pt x="25481" y="6207"/>
                </a:cubicBezTo>
                <a:lnTo>
                  <a:pt x="46347" y="9885"/>
                </a:lnTo>
                <a:lnTo>
                  <a:pt x="46347" y="6779"/>
                </a:lnTo>
                <a:close/>
              </a:path>
            </a:pathLst>
          </a:custGeom>
          <a:solidFill>
            <a:srgbClr val="EE9B4B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320" name="Freeform 320"/>
          <p:cNvSpPr>
            <a:spLocks noChangeArrowheads="1"/>
          </p:cNvSpPr>
          <p:nvPr/>
        </p:nvSpPr>
        <p:spPr bwMode="auto">
          <a:xfrm>
            <a:off x="10927412" y="383388"/>
            <a:ext cx="168586" cy="200711"/>
          </a:xfrm>
          <a:custGeom>
            <a:avLst/>
            <a:gdLst/>
            <a:ahLst/>
            <a:cxnLst/>
            <a:rect l="0" t="0" r="r" b="b"/>
            <a:pathLst>
              <a:path w="26550" h="31609">
                <a:moveTo>
                  <a:pt x="26550" y="5596"/>
                </a:moveTo>
                <a:lnTo>
                  <a:pt x="26550" y="0"/>
                </a:lnTo>
                <a:lnTo>
                  <a:pt x="0" y="0"/>
                </a:lnTo>
                <a:lnTo>
                  <a:pt x="0" y="5596"/>
                </a:lnTo>
                <a:lnTo>
                  <a:pt x="9690" y="5596"/>
                </a:lnTo>
                <a:lnTo>
                  <a:pt x="9690" y="26012"/>
                </a:lnTo>
                <a:lnTo>
                  <a:pt x="0" y="26012"/>
                </a:lnTo>
                <a:lnTo>
                  <a:pt x="0" y="31609"/>
                </a:lnTo>
                <a:lnTo>
                  <a:pt x="26550" y="31609"/>
                </a:lnTo>
                <a:lnTo>
                  <a:pt x="26550" y="26012"/>
                </a:lnTo>
                <a:lnTo>
                  <a:pt x="17484" y="26012"/>
                </a:lnTo>
                <a:lnTo>
                  <a:pt x="17484" y="5596"/>
                </a:lnTo>
                <a:lnTo>
                  <a:pt x="26550" y="5596"/>
                </a:lnTo>
                <a:close/>
              </a:path>
            </a:pathLst>
          </a:custGeom>
          <a:solidFill>
            <a:srgbClr val="5E6065"/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AF85154-C84A-40BE-8644-84232B899234}"/>
              </a:ext>
            </a:extLst>
          </p:cNvPr>
          <p:cNvSpPr txBox="1"/>
          <p:nvPr/>
        </p:nvSpPr>
        <p:spPr>
          <a:xfrm>
            <a:off x="752247" y="1850509"/>
            <a:ext cx="3903936" cy="1725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200" b="1" dirty="0">
                <a:latin typeface="Fira Sans Condensed "/>
              </a:rPr>
              <a:t>ОСНОВНЫЕ ГРУППЫ ПОЛЬЗОВАТЕЛЕЙ: </a:t>
            </a:r>
          </a:p>
          <a:p>
            <a:pPr lvl="0">
              <a:lnSpc>
                <a:spcPct val="150000"/>
              </a:lnSpc>
            </a:pPr>
            <a:endParaRPr lang="ru-RU" sz="1200" b="1" dirty="0">
              <a:latin typeface="Fira Sans Condensed "/>
            </a:endParaRPr>
          </a:p>
          <a:p>
            <a:pPr marL="142875" indent="-1428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Fira Sans Condensed "/>
              </a:rPr>
              <a:t>Инженер отдела ЭД</a:t>
            </a:r>
          </a:p>
          <a:p>
            <a:pPr marL="142875" indent="-1428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Fira Sans Condensed "/>
              </a:rPr>
              <a:t>Специалист сервисного обслуживания</a:t>
            </a:r>
          </a:p>
          <a:p>
            <a:pPr marL="142875" indent="-1428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Fira Sans Condensed "/>
              </a:rPr>
              <a:t>Продавцы запасных частей</a:t>
            </a:r>
          </a:p>
          <a:p>
            <a:pPr marL="142875" indent="-1428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Fira Sans Condensed "/>
              </a:rPr>
              <a:t>Администраторы, Сервисные и Дилерские центры</a:t>
            </a:r>
          </a:p>
        </p:txBody>
      </p: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D3575BA4-52D8-4D78-B34C-E861E97855A4}"/>
              </a:ext>
            </a:extLst>
          </p:cNvPr>
          <p:cNvGrpSpPr/>
          <p:nvPr/>
        </p:nvGrpSpPr>
        <p:grpSpPr>
          <a:xfrm>
            <a:off x="9240769" y="1333751"/>
            <a:ext cx="2473935" cy="1227725"/>
            <a:chOff x="9129268" y="354983"/>
            <a:chExt cx="2614437" cy="2455450"/>
          </a:xfrm>
        </p:grpSpPr>
        <p:sp>
          <p:nvSpPr>
            <p:cNvPr id="154" name="Прямоугольник: скругленные углы 153">
              <a:extLst>
                <a:ext uri="{FF2B5EF4-FFF2-40B4-BE49-F238E27FC236}">
                  <a16:creationId xmlns:a16="http://schemas.microsoft.com/office/drawing/2014/main" id="{2AE7A21F-5C91-4334-AA09-C33A5EA2A7BC}"/>
                </a:ext>
              </a:extLst>
            </p:cNvPr>
            <p:cNvSpPr/>
            <p:nvPr/>
          </p:nvSpPr>
          <p:spPr>
            <a:xfrm>
              <a:off x="9129268" y="370525"/>
              <a:ext cx="2614437" cy="2439908"/>
            </a:xfrm>
            <a:prstGeom prst="roundRect">
              <a:avLst>
                <a:gd name="adj" fmla="val 4792"/>
              </a:avLst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700" dirty="0">
                <a:solidFill>
                  <a:schemeClr val="tx1"/>
                </a:solidFill>
                <a:latin typeface="Fira Sans Condensed Light" panose="020B0403050000020004" pitchFamily="34" charset="0"/>
              </a:endParaRPr>
            </a:p>
          </p:txBody>
        </p:sp>
        <p:cxnSp>
          <p:nvCxnSpPr>
            <p:cNvPr id="155" name="Прямая со стрелкой 154">
              <a:extLst>
                <a:ext uri="{FF2B5EF4-FFF2-40B4-BE49-F238E27FC236}">
                  <a16:creationId xmlns:a16="http://schemas.microsoft.com/office/drawing/2014/main" id="{1B3B462C-B254-4736-A01F-7D40219634B8}"/>
                </a:ext>
              </a:extLst>
            </p:cNvPr>
            <p:cNvCxnSpPr>
              <a:cxnSpLocks/>
            </p:cNvCxnSpPr>
            <p:nvPr/>
          </p:nvCxnSpPr>
          <p:spPr>
            <a:xfrm>
              <a:off x="9338608" y="1703211"/>
              <a:ext cx="703872" cy="0"/>
            </a:xfrm>
            <a:prstGeom prst="straightConnector1">
              <a:avLst/>
            </a:prstGeom>
            <a:ln w="28575">
              <a:solidFill>
                <a:srgbClr val="D29500"/>
              </a:solidFill>
              <a:headEnd type="triangl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7203436-7F55-48D0-A37E-2FAAF7106615}"/>
                </a:ext>
              </a:extLst>
            </p:cNvPr>
            <p:cNvSpPr txBox="1"/>
            <p:nvPr/>
          </p:nvSpPr>
          <p:spPr>
            <a:xfrm>
              <a:off x="10132235" y="1577215"/>
              <a:ext cx="15918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>
                  <a:latin typeface="Fira Sans Condensed Light" panose="020B0403050000020004" pitchFamily="34" charset="0"/>
                </a:rPr>
                <a:t>Обращение к серверу </a:t>
              </a:r>
              <a:r>
                <a:rPr lang="en-US" sz="700" dirty="0">
                  <a:latin typeface="Fira Sans Condensed Light" panose="020B0403050000020004" pitchFamily="34" charset="0"/>
                </a:rPr>
                <a:t>POWERGUIDE</a:t>
              </a:r>
              <a:endParaRPr lang="ru-RU" sz="700" dirty="0">
                <a:latin typeface="Fira Sans Condensed Light" panose="020B04030500000200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ED97FA7B-F826-4CCF-AE69-BED341D56D0D}"/>
                </a:ext>
              </a:extLst>
            </p:cNvPr>
            <p:cNvSpPr txBox="1"/>
            <p:nvPr/>
          </p:nvSpPr>
          <p:spPr>
            <a:xfrm>
              <a:off x="10203058" y="354983"/>
              <a:ext cx="92609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schemeClr val="accent6">
                      <a:lumMod val="75000"/>
                    </a:schemeClr>
                  </a:solidFill>
                  <a:latin typeface="Fira Sans Condensed Light" panose="020B0403050000020004" pitchFamily="34" charset="0"/>
                </a:rPr>
                <a:t>Легенда</a:t>
              </a:r>
              <a:r>
                <a:rPr lang="ru-RU" sz="1000" dirty="0">
                  <a:latin typeface="Fira Sans Condensed Light" panose="020B0403050000020004" pitchFamily="34" charset="0"/>
                </a:rPr>
                <a:t>:</a:t>
              </a:r>
            </a:p>
          </p:txBody>
        </p:sp>
        <p:cxnSp>
          <p:nvCxnSpPr>
            <p:cNvPr id="158" name="Прямая со стрелкой 157">
              <a:extLst>
                <a:ext uri="{FF2B5EF4-FFF2-40B4-BE49-F238E27FC236}">
                  <a16:creationId xmlns:a16="http://schemas.microsoft.com/office/drawing/2014/main" id="{8B393432-2827-4F9A-8C1B-C7F623580301}"/>
                </a:ext>
              </a:extLst>
            </p:cNvPr>
            <p:cNvCxnSpPr>
              <a:cxnSpLocks/>
            </p:cNvCxnSpPr>
            <p:nvPr/>
          </p:nvCxnSpPr>
          <p:spPr>
            <a:xfrm>
              <a:off x="9338608" y="2102272"/>
              <a:ext cx="69797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0E52A88-6715-431E-8C4B-4CB14657F10E}"/>
                </a:ext>
              </a:extLst>
            </p:cNvPr>
            <p:cNvSpPr txBox="1"/>
            <p:nvPr/>
          </p:nvSpPr>
          <p:spPr>
            <a:xfrm>
              <a:off x="10120832" y="1978417"/>
              <a:ext cx="1622873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>
                  <a:latin typeface="Fira Sans Condensed Light" panose="020B0403050000020004" pitchFamily="34" charset="0"/>
                </a:rPr>
                <a:t>Существующее взаимодействие между участниками процесса</a:t>
              </a:r>
            </a:p>
          </p:txBody>
        </p:sp>
      </p:grpSp>
      <p:sp>
        <p:nvSpPr>
          <p:cNvPr id="160" name="Прямоугольник: скругленные углы 159">
            <a:extLst>
              <a:ext uri="{FF2B5EF4-FFF2-40B4-BE49-F238E27FC236}">
                <a16:creationId xmlns:a16="http://schemas.microsoft.com/office/drawing/2014/main" id="{D16618C2-849F-4249-A4DC-DAB2EFD99199}"/>
              </a:ext>
            </a:extLst>
          </p:cNvPr>
          <p:cNvSpPr/>
          <p:nvPr/>
        </p:nvSpPr>
        <p:spPr>
          <a:xfrm>
            <a:off x="9364176" y="1554819"/>
            <a:ext cx="820862" cy="29741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700">
              <a:solidFill>
                <a:schemeClr val="tx1"/>
              </a:solidFill>
              <a:latin typeface="Fira Sans Condensed Light" panose="020B04030500000200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A4C8C92-D077-4C22-8CC9-078A842B455A}"/>
              </a:ext>
            </a:extLst>
          </p:cNvPr>
          <p:cNvSpPr txBox="1"/>
          <p:nvPr/>
        </p:nvSpPr>
        <p:spPr>
          <a:xfrm>
            <a:off x="9389663" y="1555883"/>
            <a:ext cx="77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latin typeface="Fira Sans Condensed Light" panose="020B0403050000020004" pitchFamily="34" charset="0"/>
              </a:rPr>
              <a:t>Группа</a:t>
            </a:r>
            <a:r>
              <a:rPr lang="ru-RU" sz="700" dirty="0">
                <a:latin typeface="Fira Sans Condensed Light" panose="020B0403050000020004" pitchFamily="34" charset="0"/>
              </a:rPr>
              <a:t> </a:t>
            </a:r>
            <a:r>
              <a:rPr lang="ru-RU" sz="700" b="1" dirty="0">
                <a:latin typeface="Fira Sans Condensed Light" panose="020B0403050000020004" pitchFamily="34" charset="0"/>
              </a:rPr>
              <a:t>пользователей</a:t>
            </a:r>
          </a:p>
        </p:txBody>
      </p:sp>
      <p:sp>
        <p:nvSpPr>
          <p:cNvPr id="252" name="Прямоугольник 251">
            <a:extLst>
              <a:ext uri="{FF2B5EF4-FFF2-40B4-BE49-F238E27FC236}">
                <a16:creationId xmlns:a16="http://schemas.microsoft.com/office/drawing/2014/main" id="{A9AE0BEC-C939-4E98-90C1-DAE0DA111F12}"/>
              </a:ext>
            </a:extLst>
          </p:cNvPr>
          <p:cNvSpPr/>
          <p:nvPr/>
        </p:nvSpPr>
        <p:spPr>
          <a:xfrm>
            <a:off x="4573277" y="1349486"/>
            <a:ext cx="4523862" cy="5040989"/>
          </a:xfrm>
          <a:prstGeom prst="rect">
            <a:avLst/>
          </a:prstGeom>
          <a:solidFill>
            <a:srgbClr val="F7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latin typeface="Fira Sans Condensed 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38B25ED9-B9F6-4355-A46E-7A3A42C64D56}"/>
              </a:ext>
            </a:extLst>
          </p:cNvPr>
          <p:cNvSpPr txBox="1"/>
          <p:nvPr/>
        </p:nvSpPr>
        <p:spPr>
          <a:xfrm>
            <a:off x="4495840" y="1456462"/>
            <a:ext cx="4502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Fira Sans Condensed "/>
              </a:rPr>
              <a:t>ПРЕДПРИЯТИЕ ЗАКАЗЧИКА</a:t>
            </a:r>
          </a:p>
        </p:txBody>
      </p:sp>
      <p:sp>
        <p:nvSpPr>
          <p:cNvPr id="254" name="Прямоугольник: скругленные углы 253">
            <a:extLst>
              <a:ext uri="{FF2B5EF4-FFF2-40B4-BE49-F238E27FC236}">
                <a16:creationId xmlns:a16="http://schemas.microsoft.com/office/drawing/2014/main" id="{B086A85F-59B8-4035-8576-9E556C5B409D}"/>
              </a:ext>
            </a:extLst>
          </p:cNvPr>
          <p:cNvSpPr/>
          <p:nvPr/>
        </p:nvSpPr>
        <p:spPr>
          <a:xfrm>
            <a:off x="9719714" y="5695753"/>
            <a:ext cx="1524000" cy="481502"/>
          </a:xfrm>
          <a:prstGeom prst="roundRect">
            <a:avLst/>
          </a:prstGeom>
          <a:noFill/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ln>
                <a:solidFill>
                  <a:schemeClr val="accent6"/>
                </a:solidFill>
              </a:ln>
              <a:latin typeface="Fira Sans Condensed "/>
            </a:endParaRPr>
          </a:p>
        </p:txBody>
      </p:sp>
      <p:sp>
        <p:nvSpPr>
          <p:cNvPr id="255" name="Прямоугольник: скругленные углы 254">
            <a:extLst>
              <a:ext uri="{FF2B5EF4-FFF2-40B4-BE49-F238E27FC236}">
                <a16:creationId xmlns:a16="http://schemas.microsoft.com/office/drawing/2014/main" id="{0EDB843D-DEE9-4292-A8D7-2D926F32C0AA}"/>
              </a:ext>
            </a:extLst>
          </p:cNvPr>
          <p:cNvSpPr/>
          <p:nvPr/>
        </p:nvSpPr>
        <p:spPr>
          <a:xfrm>
            <a:off x="2738933" y="5658806"/>
            <a:ext cx="1524000" cy="482640"/>
          </a:xfrm>
          <a:prstGeom prst="roundRect">
            <a:avLst/>
          </a:prstGeom>
          <a:noFill/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ln>
                <a:solidFill>
                  <a:schemeClr val="accent6"/>
                </a:solidFill>
              </a:ln>
              <a:latin typeface="Fira Sans Condensed "/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3E25A756-0804-41C4-BDF0-66CF896C56CA}"/>
              </a:ext>
            </a:extLst>
          </p:cNvPr>
          <p:cNvSpPr txBox="1"/>
          <p:nvPr/>
        </p:nvSpPr>
        <p:spPr>
          <a:xfrm>
            <a:off x="6916231" y="1999533"/>
            <a:ext cx="1359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Fira Sans Condensed "/>
              </a:rPr>
              <a:t>Инженер отдела ЭД</a:t>
            </a:r>
          </a:p>
        </p:txBody>
      </p:sp>
      <p:sp>
        <p:nvSpPr>
          <p:cNvPr id="257" name="Прямоугольник: скругленные углы 256">
            <a:extLst>
              <a:ext uri="{FF2B5EF4-FFF2-40B4-BE49-F238E27FC236}">
                <a16:creationId xmlns:a16="http://schemas.microsoft.com/office/drawing/2014/main" id="{94D0D26F-885D-4597-B117-FD2D3FBA96D2}"/>
              </a:ext>
            </a:extLst>
          </p:cNvPr>
          <p:cNvSpPr/>
          <p:nvPr/>
        </p:nvSpPr>
        <p:spPr>
          <a:xfrm>
            <a:off x="6940822" y="1962846"/>
            <a:ext cx="1359645" cy="32896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latin typeface="Fira Sans Condensed "/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5B5C1C36-B6E8-4FBB-8247-2D9CC19EA34B}"/>
              </a:ext>
            </a:extLst>
          </p:cNvPr>
          <p:cNvSpPr txBox="1"/>
          <p:nvPr/>
        </p:nvSpPr>
        <p:spPr>
          <a:xfrm>
            <a:off x="6167633" y="3584748"/>
            <a:ext cx="1515373" cy="707886"/>
          </a:xfrm>
          <a:prstGeom prst="rect">
            <a:avLst/>
          </a:prstGeom>
          <a:noFill/>
          <a:ln w="57150">
            <a:solidFill>
              <a:srgbClr val="D295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1000" b="1" dirty="0">
              <a:latin typeface="Fira Sans Condensed "/>
            </a:endParaRPr>
          </a:p>
          <a:p>
            <a:pPr algn="ctr"/>
            <a:r>
              <a:rPr lang="ru-RU" sz="1000" b="1" dirty="0">
                <a:latin typeface="Fira Sans Condensed "/>
              </a:rPr>
              <a:t>СЕРВЕР </a:t>
            </a:r>
            <a:r>
              <a:rPr lang="en-US" sz="1000" b="1" dirty="0">
                <a:latin typeface="Fira Sans Condensed "/>
              </a:rPr>
              <a:t>POWERGUIDE</a:t>
            </a:r>
            <a:br>
              <a:rPr lang="ru-RU" sz="1000" b="1" dirty="0">
                <a:latin typeface="Fira Sans Condensed "/>
              </a:rPr>
            </a:br>
            <a:r>
              <a:rPr lang="ru-RU" sz="1000" b="1" dirty="0">
                <a:latin typeface="Fira Sans Condensed "/>
              </a:rPr>
              <a:t>(ЭКИ)</a:t>
            </a:r>
          </a:p>
          <a:p>
            <a:pPr algn="ctr"/>
            <a:endParaRPr lang="ru-RU" sz="1000" b="1" dirty="0">
              <a:latin typeface="Fira Sans Condensed "/>
            </a:endParaRPr>
          </a:p>
        </p:txBody>
      </p:sp>
      <p:cxnSp>
        <p:nvCxnSpPr>
          <p:cNvPr id="259" name="Прямая со стрелкой 258">
            <a:extLst>
              <a:ext uri="{FF2B5EF4-FFF2-40B4-BE49-F238E27FC236}">
                <a16:creationId xmlns:a16="http://schemas.microsoft.com/office/drawing/2014/main" id="{1975BCF5-8DE9-4A46-B311-0479AC48B9CF}"/>
              </a:ext>
            </a:extLst>
          </p:cNvPr>
          <p:cNvCxnSpPr>
            <a:cxnSpLocks/>
            <a:stCxn id="257" idx="2"/>
            <a:endCxn id="258" idx="0"/>
          </p:cNvCxnSpPr>
          <p:nvPr/>
        </p:nvCxnSpPr>
        <p:spPr>
          <a:xfrm flipH="1">
            <a:off x="6925320" y="2291807"/>
            <a:ext cx="695325" cy="1292941"/>
          </a:xfrm>
          <a:prstGeom prst="straightConnector1">
            <a:avLst/>
          </a:prstGeom>
          <a:ln w="28575">
            <a:solidFill>
              <a:srgbClr val="D295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>
            <a:extLst>
              <a:ext uri="{FF2B5EF4-FFF2-40B4-BE49-F238E27FC236}">
                <a16:creationId xmlns:a16="http://schemas.microsoft.com/office/drawing/2014/main" id="{FED5B7A5-F9C2-4C61-B7EC-07078CE14341}"/>
              </a:ext>
            </a:extLst>
          </p:cNvPr>
          <p:cNvSpPr txBox="1"/>
          <p:nvPr/>
        </p:nvSpPr>
        <p:spPr>
          <a:xfrm>
            <a:off x="7462745" y="2506614"/>
            <a:ext cx="190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070C0"/>
                </a:solidFill>
                <a:latin typeface="Fira Sans Condensed "/>
              </a:rPr>
              <a:t>Разработка, актуализация документации ЭКИ</a:t>
            </a:r>
          </a:p>
        </p:txBody>
      </p:sp>
      <p:sp>
        <p:nvSpPr>
          <p:cNvPr id="261" name="Прямоугольник: скругленные углы 260">
            <a:extLst>
              <a:ext uri="{FF2B5EF4-FFF2-40B4-BE49-F238E27FC236}">
                <a16:creationId xmlns:a16="http://schemas.microsoft.com/office/drawing/2014/main" id="{EE2A526A-9F51-467A-BA15-195FA09F9147}"/>
              </a:ext>
            </a:extLst>
          </p:cNvPr>
          <p:cNvSpPr/>
          <p:nvPr/>
        </p:nvSpPr>
        <p:spPr>
          <a:xfrm>
            <a:off x="4690143" y="5517740"/>
            <a:ext cx="1401914" cy="525653"/>
          </a:xfrm>
          <a:prstGeom prst="roundRect">
            <a:avLst/>
          </a:prstGeom>
          <a:noFill/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latin typeface="Fira Sans Condensed 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2FF2C24D-2606-4E44-A1DD-050C568A2CE8}"/>
              </a:ext>
            </a:extLst>
          </p:cNvPr>
          <p:cNvSpPr txBox="1"/>
          <p:nvPr/>
        </p:nvSpPr>
        <p:spPr>
          <a:xfrm>
            <a:off x="4738655" y="5525264"/>
            <a:ext cx="12900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Fira Sans Condensed "/>
              </a:rPr>
              <a:t>C</a:t>
            </a:r>
            <a:r>
              <a:rPr lang="ru-RU" sz="900" b="1" dirty="0">
                <a:latin typeface="Fira Sans Condensed "/>
              </a:rPr>
              <a:t>пециалист отдела сервисного обслуживания</a:t>
            </a:r>
          </a:p>
        </p:txBody>
      </p:sp>
      <p:sp>
        <p:nvSpPr>
          <p:cNvPr id="263" name="Прямоугольник: скругленные углы 262">
            <a:extLst>
              <a:ext uri="{FF2B5EF4-FFF2-40B4-BE49-F238E27FC236}">
                <a16:creationId xmlns:a16="http://schemas.microsoft.com/office/drawing/2014/main" id="{948137EC-D147-44ED-A083-51B234BB7535}"/>
              </a:ext>
            </a:extLst>
          </p:cNvPr>
          <p:cNvSpPr/>
          <p:nvPr/>
        </p:nvSpPr>
        <p:spPr>
          <a:xfrm>
            <a:off x="2586533" y="5523658"/>
            <a:ext cx="1524000" cy="48391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ln>
                <a:solidFill>
                  <a:schemeClr val="accent6"/>
                </a:solidFill>
              </a:ln>
              <a:latin typeface="Fira Sans Condensed 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DA1EE293-9F39-4570-A0C4-3B0F5F256EFD}"/>
              </a:ext>
            </a:extLst>
          </p:cNvPr>
          <p:cNvSpPr txBox="1"/>
          <p:nvPr/>
        </p:nvSpPr>
        <p:spPr>
          <a:xfrm>
            <a:off x="2603221" y="5522497"/>
            <a:ext cx="15073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latin typeface="Fira Sans Condensed "/>
              </a:rPr>
              <a:t>Сервисные центры (Авторизованный партнер)</a:t>
            </a:r>
          </a:p>
        </p:txBody>
      </p:sp>
      <p:sp>
        <p:nvSpPr>
          <p:cNvPr id="265" name="Прямоугольник: скругленные углы 264">
            <a:extLst>
              <a:ext uri="{FF2B5EF4-FFF2-40B4-BE49-F238E27FC236}">
                <a16:creationId xmlns:a16="http://schemas.microsoft.com/office/drawing/2014/main" id="{C0C6D59D-B3ED-4A59-9868-4C55E07E3838}"/>
              </a:ext>
            </a:extLst>
          </p:cNvPr>
          <p:cNvSpPr/>
          <p:nvPr/>
        </p:nvSpPr>
        <p:spPr>
          <a:xfrm>
            <a:off x="7370594" y="5565554"/>
            <a:ext cx="1627795" cy="481502"/>
          </a:xfrm>
          <a:prstGeom prst="roundRect">
            <a:avLst/>
          </a:prstGeom>
          <a:noFill/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latin typeface="Fira Sans Condensed 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625AADA1-AA40-49DD-8D63-5FC07BBB7773}"/>
              </a:ext>
            </a:extLst>
          </p:cNvPr>
          <p:cNvSpPr txBox="1"/>
          <p:nvPr/>
        </p:nvSpPr>
        <p:spPr>
          <a:xfrm>
            <a:off x="7533906" y="5628178"/>
            <a:ext cx="131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latin typeface="Fira Sans Condensed "/>
              </a:rPr>
              <a:t>Продавец запасных частей</a:t>
            </a:r>
          </a:p>
        </p:txBody>
      </p:sp>
      <p:sp>
        <p:nvSpPr>
          <p:cNvPr id="267" name="Прямоугольник: скругленные углы 266">
            <a:extLst>
              <a:ext uri="{FF2B5EF4-FFF2-40B4-BE49-F238E27FC236}">
                <a16:creationId xmlns:a16="http://schemas.microsoft.com/office/drawing/2014/main" id="{E9C6C19D-475A-453C-A1E1-90E2524C1230}"/>
              </a:ext>
            </a:extLst>
          </p:cNvPr>
          <p:cNvSpPr/>
          <p:nvPr/>
        </p:nvSpPr>
        <p:spPr>
          <a:xfrm>
            <a:off x="9590318" y="5571711"/>
            <a:ext cx="1524000" cy="47167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ln>
                <a:solidFill>
                  <a:schemeClr val="accent6"/>
                </a:solidFill>
              </a:ln>
              <a:latin typeface="Fira Sans Condensed 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92F81842-0329-4F55-9E95-BC53E66F38AD}"/>
              </a:ext>
            </a:extLst>
          </p:cNvPr>
          <p:cNvSpPr txBox="1"/>
          <p:nvPr/>
        </p:nvSpPr>
        <p:spPr>
          <a:xfrm>
            <a:off x="9641469" y="5565554"/>
            <a:ext cx="14046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latin typeface="Fira Sans Condensed "/>
              </a:rPr>
              <a:t>Дилерские центры (Авторизованный партнер)</a:t>
            </a:r>
          </a:p>
        </p:txBody>
      </p:sp>
      <p:cxnSp>
        <p:nvCxnSpPr>
          <p:cNvPr id="271" name="Прямая со стрелкой 25">
            <a:extLst>
              <a:ext uri="{FF2B5EF4-FFF2-40B4-BE49-F238E27FC236}">
                <a16:creationId xmlns:a16="http://schemas.microsoft.com/office/drawing/2014/main" id="{43E18E16-7478-4959-A896-631A926C161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43296" y="4410519"/>
            <a:ext cx="1497798" cy="745867"/>
          </a:xfrm>
          <a:prstGeom prst="bentConnector3">
            <a:avLst>
              <a:gd name="adj1" fmla="val 100027"/>
            </a:avLst>
          </a:prstGeom>
          <a:ln w="28575">
            <a:solidFill>
              <a:srgbClr val="D295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Прямая со стрелкой 31">
            <a:extLst>
              <a:ext uri="{FF2B5EF4-FFF2-40B4-BE49-F238E27FC236}">
                <a16:creationId xmlns:a16="http://schemas.microsoft.com/office/drawing/2014/main" id="{B54C2503-1146-4C1C-9989-DE7F58725CA8}"/>
              </a:ext>
            </a:extLst>
          </p:cNvPr>
          <p:cNvCxnSpPr>
            <a:cxnSpLocks/>
          </p:cNvCxnSpPr>
          <p:nvPr/>
        </p:nvCxnSpPr>
        <p:spPr>
          <a:xfrm rot="16200000" flipV="1">
            <a:off x="7242818" y="4530682"/>
            <a:ext cx="1486717" cy="601330"/>
          </a:xfrm>
          <a:prstGeom prst="bentConnector3">
            <a:avLst>
              <a:gd name="adj1" fmla="val 99759"/>
            </a:avLst>
          </a:prstGeom>
          <a:ln w="28575">
            <a:solidFill>
              <a:srgbClr val="D295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extBox 272">
            <a:extLst>
              <a:ext uri="{FF2B5EF4-FFF2-40B4-BE49-F238E27FC236}">
                <a16:creationId xmlns:a16="http://schemas.microsoft.com/office/drawing/2014/main" id="{D1690DA9-19B1-4759-AAAD-5D18E148156F}"/>
              </a:ext>
            </a:extLst>
          </p:cNvPr>
          <p:cNvSpPr txBox="1"/>
          <p:nvPr/>
        </p:nvSpPr>
        <p:spPr>
          <a:xfrm>
            <a:off x="1841407" y="4826241"/>
            <a:ext cx="152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>
                <a:solidFill>
                  <a:srgbClr val="0070C0"/>
                </a:solidFill>
                <a:latin typeface="Fira Sans Condensed "/>
              </a:rPr>
              <a:t>Идентификация элементов изделия, формирование заявок на заказ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BF5F4C3C-F774-4A2E-B5A6-A147BA19C8D6}"/>
              </a:ext>
            </a:extLst>
          </p:cNvPr>
          <p:cNvSpPr txBox="1"/>
          <p:nvPr/>
        </p:nvSpPr>
        <p:spPr>
          <a:xfrm>
            <a:off x="5403718" y="4951183"/>
            <a:ext cx="116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070C0"/>
                </a:solidFill>
                <a:latin typeface="Fira Sans Condensed "/>
              </a:rPr>
              <a:t>Идентификация элементов изделия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702A78F1-6692-46B2-9FB2-4E5BAB9BF987}"/>
              </a:ext>
            </a:extLst>
          </p:cNvPr>
          <p:cNvSpPr txBox="1"/>
          <p:nvPr/>
        </p:nvSpPr>
        <p:spPr>
          <a:xfrm>
            <a:off x="7095298" y="4951183"/>
            <a:ext cx="119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>
                <a:solidFill>
                  <a:srgbClr val="0070C0"/>
                </a:solidFill>
                <a:latin typeface="Fira Sans Condensed "/>
              </a:rPr>
              <a:t>Идентификация элементов изделия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A466FB43-5103-49F6-BEC6-B4EF77E668E5}"/>
              </a:ext>
            </a:extLst>
          </p:cNvPr>
          <p:cNvSpPr txBox="1"/>
          <p:nvPr/>
        </p:nvSpPr>
        <p:spPr>
          <a:xfrm>
            <a:off x="9108600" y="4809912"/>
            <a:ext cx="126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>
                <a:solidFill>
                  <a:srgbClr val="0070C0"/>
                </a:solidFill>
                <a:latin typeface="Fira Sans Condensed "/>
              </a:rPr>
              <a:t>Идентификация элементов изделия, формирование заявок на заказ</a:t>
            </a:r>
          </a:p>
        </p:txBody>
      </p:sp>
      <p:cxnSp>
        <p:nvCxnSpPr>
          <p:cNvPr id="277" name="Прямая со стрелкой 276">
            <a:extLst>
              <a:ext uri="{FF2B5EF4-FFF2-40B4-BE49-F238E27FC236}">
                <a16:creationId xmlns:a16="http://schemas.microsoft.com/office/drawing/2014/main" id="{43FA647E-78D1-45CE-BD83-991653D7CAEE}"/>
              </a:ext>
            </a:extLst>
          </p:cNvPr>
          <p:cNvCxnSpPr>
            <a:cxnSpLocks/>
            <a:stCxn id="264" idx="3"/>
            <a:endCxn id="261" idx="1"/>
          </p:cNvCxnSpPr>
          <p:nvPr/>
        </p:nvCxnSpPr>
        <p:spPr>
          <a:xfrm>
            <a:off x="4110533" y="5776413"/>
            <a:ext cx="579610" cy="415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Прямая со стрелкой 277">
            <a:extLst>
              <a:ext uri="{FF2B5EF4-FFF2-40B4-BE49-F238E27FC236}">
                <a16:creationId xmlns:a16="http://schemas.microsoft.com/office/drawing/2014/main" id="{C28A588D-3306-4129-840B-8EFF89446698}"/>
              </a:ext>
            </a:extLst>
          </p:cNvPr>
          <p:cNvCxnSpPr>
            <a:cxnSpLocks/>
            <a:stCxn id="265" idx="3"/>
            <a:endCxn id="267" idx="1"/>
          </p:cNvCxnSpPr>
          <p:nvPr/>
        </p:nvCxnSpPr>
        <p:spPr>
          <a:xfrm>
            <a:off x="8998389" y="5806305"/>
            <a:ext cx="591929" cy="124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C859956F-9014-40C1-B629-A3AD59A630C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85" y="1955643"/>
            <a:ext cx="336164" cy="336164"/>
          </a:xfrm>
          <a:prstGeom prst="rect">
            <a:avLst/>
          </a:prstGeom>
        </p:spPr>
      </p:pic>
      <p:sp>
        <p:nvSpPr>
          <p:cNvPr id="280" name="TextBox 279">
            <a:extLst>
              <a:ext uri="{FF2B5EF4-FFF2-40B4-BE49-F238E27FC236}">
                <a16:creationId xmlns:a16="http://schemas.microsoft.com/office/drawing/2014/main" id="{1B4AF4D7-DC3C-40F0-8015-9A9A36594A6A}"/>
              </a:ext>
            </a:extLst>
          </p:cNvPr>
          <p:cNvSpPr txBox="1"/>
          <p:nvPr/>
        </p:nvSpPr>
        <p:spPr>
          <a:xfrm>
            <a:off x="8165810" y="2256388"/>
            <a:ext cx="745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D29500"/>
                </a:solidFill>
                <a:latin typeface="Fira Sans Condensed "/>
              </a:rPr>
              <a:t>5 </a:t>
            </a:r>
            <a:r>
              <a:rPr lang="ru-RU" sz="1000" dirty="0">
                <a:solidFill>
                  <a:srgbClr val="D29500"/>
                </a:solidFill>
                <a:latin typeface="Fira Sans Condensed "/>
              </a:rPr>
              <a:t>чел.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6E0FBB6A-EC3D-4363-B464-A0323189866F}"/>
              </a:ext>
            </a:extLst>
          </p:cNvPr>
          <p:cNvSpPr txBox="1"/>
          <p:nvPr/>
        </p:nvSpPr>
        <p:spPr>
          <a:xfrm>
            <a:off x="3525570" y="3803721"/>
            <a:ext cx="922781" cy="2308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Fira Sans Condensed "/>
              </a:rPr>
              <a:t>2D</a:t>
            </a:r>
            <a:r>
              <a:rPr lang="ru-RU" sz="900" dirty="0">
                <a:solidFill>
                  <a:schemeClr val="bg1"/>
                </a:solidFill>
                <a:latin typeface="Fira Sans Condensed "/>
              </a:rPr>
              <a:t>-документы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5CD067A1-C7E9-4259-91E7-6878BA6C0300}"/>
              </a:ext>
            </a:extLst>
          </p:cNvPr>
          <p:cNvSpPr txBox="1"/>
          <p:nvPr/>
        </p:nvSpPr>
        <p:spPr>
          <a:xfrm>
            <a:off x="7719711" y="4325063"/>
            <a:ext cx="108295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Fira Sans Condensed "/>
              </a:rPr>
              <a:t>2D</a:t>
            </a:r>
            <a:r>
              <a:rPr lang="ru-RU" sz="900" dirty="0">
                <a:solidFill>
                  <a:schemeClr val="bg1"/>
                </a:solidFill>
                <a:latin typeface="Fira Sans Condensed "/>
              </a:rPr>
              <a:t>-документы,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Fira Sans Condensed "/>
              </a:rPr>
              <a:t>3D</a:t>
            </a:r>
            <a:r>
              <a:rPr lang="ru-RU" sz="900" dirty="0">
                <a:solidFill>
                  <a:schemeClr val="bg1"/>
                </a:solidFill>
                <a:latin typeface="Fira Sans Condensed "/>
              </a:rPr>
              <a:t>-модель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7958E8D1-03D0-4121-8A77-524C967FECEC}"/>
              </a:ext>
            </a:extLst>
          </p:cNvPr>
          <p:cNvSpPr txBox="1"/>
          <p:nvPr/>
        </p:nvSpPr>
        <p:spPr>
          <a:xfrm>
            <a:off x="9277362" y="3806596"/>
            <a:ext cx="929209" cy="2308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Fira Sans Condensed "/>
              </a:rPr>
              <a:t>2D</a:t>
            </a:r>
            <a:r>
              <a:rPr lang="ru-RU" sz="900" dirty="0">
                <a:solidFill>
                  <a:schemeClr val="bg1"/>
                </a:solidFill>
                <a:latin typeface="Fira Sans Condensed "/>
              </a:rPr>
              <a:t>-документы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A2A156FB-9A95-4D47-859B-ABDF7736784D}"/>
              </a:ext>
            </a:extLst>
          </p:cNvPr>
          <p:cNvSpPr txBox="1"/>
          <p:nvPr/>
        </p:nvSpPr>
        <p:spPr>
          <a:xfrm>
            <a:off x="6729756" y="2885188"/>
            <a:ext cx="9862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Fira Sans Condensed "/>
              </a:rPr>
              <a:t>2D</a:t>
            </a:r>
            <a:r>
              <a:rPr lang="ru-RU" sz="900" dirty="0">
                <a:solidFill>
                  <a:schemeClr val="bg1"/>
                </a:solidFill>
                <a:latin typeface="Fira Sans Condensed "/>
              </a:rPr>
              <a:t>-документы,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Fira Sans Condensed "/>
              </a:rPr>
              <a:t>3D</a:t>
            </a:r>
            <a:r>
              <a:rPr lang="ru-RU" sz="900" dirty="0">
                <a:solidFill>
                  <a:schemeClr val="bg1"/>
                </a:solidFill>
                <a:latin typeface="Fira Sans Condensed "/>
              </a:rPr>
              <a:t>-модель</a:t>
            </a:r>
          </a:p>
        </p:txBody>
      </p:sp>
      <p:pic>
        <p:nvPicPr>
          <p:cNvPr id="286" name="Рисунок 285">
            <a:extLst>
              <a:ext uri="{FF2B5EF4-FFF2-40B4-BE49-F238E27FC236}">
                <a16:creationId xmlns:a16="http://schemas.microsoft.com/office/drawing/2014/main" id="{2A9080A6-730C-4F99-9C94-A200E73B99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63" y="5304318"/>
            <a:ext cx="336164" cy="336164"/>
          </a:xfrm>
          <a:prstGeom prst="rect">
            <a:avLst/>
          </a:prstGeom>
        </p:spPr>
      </p:pic>
      <p:sp>
        <p:nvSpPr>
          <p:cNvPr id="287" name="TextBox 286">
            <a:extLst>
              <a:ext uri="{FF2B5EF4-FFF2-40B4-BE49-F238E27FC236}">
                <a16:creationId xmlns:a16="http://schemas.microsoft.com/office/drawing/2014/main" id="{1C114A55-468D-4A2B-8DFF-777BC165E6FC}"/>
              </a:ext>
            </a:extLst>
          </p:cNvPr>
          <p:cNvSpPr txBox="1"/>
          <p:nvPr/>
        </p:nvSpPr>
        <p:spPr>
          <a:xfrm>
            <a:off x="2047934" y="5640219"/>
            <a:ext cx="627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D29500"/>
                </a:solidFill>
                <a:latin typeface="Fira Sans Condensed "/>
              </a:rPr>
              <a:t>100-1000 </a:t>
            </a:r>
            <a:r>
              <a:rPr lang="ru-RU" sz="1000" dirty="0">
                <a:solidFill>
                  <a:srgbClr val="D29500"/>
                </a:solidFill>
                <a:latin typeface="Fira Sans Condensed "/>
              </a:rPr>
              <a:t>чел.</a:t>
            </a:r>
          </a:p>
        </p:txBody>
      </p:sp>
      <p:pic>
        <p:nvPicPr>
          <p:cNvPr id="288" name="Рисунок 287">
            <a:extLst>
              <a:ext uri="{FF2B5EF4-FFF2-40B4-BE49-F238E27FC236}">
                <a16:creationId xmlns:a16="http://schemas.microsoft.com/office/drawing/2014/main" id="{33C23E6B-1261-42FE-95D6-6E653DF06C7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228" y="5297952"/>
            <a:ext cx="336164" cy="336164"/>
          </a:xfrm>
          <a:prstGeom prst="rect">
            <a:avLst/>
          </a:prstGeom>
        </p:spPr>
      </p:pic>
      <p:sp>
        <p:nvSpPr>
          <p:cNvPr id="289" name="TextBox 288">
            <a:extLst>
              <a:ext uri="{FF2B5EF4-FFF2-40B4-BE49-F238E27FC236}">
                <a16:creationId xmlns:a16="http://schemas.microsoft.com/office/drawing/2014/main" id="{94206233-97F3-4F4A-9550-FEC6EED60310}"/>
              </a:ext>
            </a:extLst>
          </p:cNvPr>
          <p:cNvSpPr txBox="1"/>
          <p:nvPr/>
        </p:nvSpPr>
        <p:spPr>
          <a:xfrm>
            <a:off x="11203174" y="5617432"/>
            <a:ext cx="627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D29500"/>
                </a:solidFill>
                <a:latin typeface="Fira Sans Condensed "/>
              </a:rPr>
              <a:t>100-1000 </a:t>
            </a:r>
            <a:r>
              <a:rPr lang="ru-RU" sz="1000" dirty="0">
                <a:solidFill>
                  <a:srgbClr val="D29500"/>
                </a:solidFill>
                <a:latin typeface="Fira Sans Condensed "/>
              </a:rPr>
              <a:t>чел.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D1FF6EF9-4E84-46D4-90BA-8051D50976BA}"/>
              </a:ext>
            </a:extLst>
          </p:cNvPr>
          <p:cNvSpPr txBox="1"/>
          <p:nvPr/>
        </p:nvSpPr>
        <p:spPr>
          <a:xfrm>
            <a:off x="4794593" y="2635957"/>
            <a:ext cx="1068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Fira Sans Condensed "/>
              </a:rPr>
              <a:t>Администратор</a:t>
            </a:r>
          </a:p>
        </p:txBody>
      </p:sp>
      <p:sp>
        <p:nvSpPr>
          <p:cNvPr id="291" name="Прямоугольник: скругленные углы 290">
            <a:extLst>
              <a:ext uri="{FF2B5EF4-FFF2-40B4-BE49-F238E27FC236}">
                <a16:creationId xmlns:a16="http://schemas.microsoft.com/office/drawing/2014/main" id="{80640CB6-BE95-4BF3-B421-314BE315D604}"/>
              </a:ext>
            </a:extLst>
          </p:cNvPr>
          <p:cNvSpPr/>
          <p:nvPr/>
        </p:nvSpPr>
        <p:spPr>
          <a:xfrm>
            <a:off x="4767080" y="2592518"/>
            <a:ext cx="1112243" cy="336164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latin typeface="Fira Sans Condensed 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A2AA6C01-4BAA-4AAF-9F7F-BF6E6BE52007}"/>
              </a:ext>
            </a:extLst>
          </p:cNvPr>
          <p:cNvSpPr txBox="1"/>
          <p:nvPr/>
        </p:nvSpPr>
        <p:spPr>
          <a:xfrm>
            <a:off x="4709742" y="3150765"/>
            <a:ext cx="11122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>
                <a:solidFill>
                  <a:srgbClr val="0070C0"/>
                </a:solidFill>
                <a:latin typeface="Fira Sans Condensed "/>
              </a:rPr>
              <a:t>Управление ролями и правами доступа</a:t>
            </a:r>
          </a:p>
        </p:txBody>
      </p:sp>
      <p:pic>
        <p:nvPicPr>
          <p:cNvPr id="294" name="Рисунок 293">
            <a:extLst>
              <a:ext uri="{FF2B5EF4-FFF2-40B4-BE49-F238E27FC236}">
                <a16:creationId xmlns:a16="http://schemas.microsoft.com/office/drawing/2014/main" id="{DF785589-144B-4301-A95C-703764A7B08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906" y="2588410"/>
            <a:ext cx="336164" cy="336164"/>
          </a:xfrm>
          <a:prstGeom prst="rect">
            <a:avLst/>
          </a:prstGeom>
        </p:spPr>
      </p:pic>
      <p:sp>
        <p:nvSpPr>
          <p:cNvPr id="295" name="TextBox 294">
            <a:extLst>
              <a:ext uri="{FF2B5EF4-FFF2-40B4-BE49-F238E27FC236}">
                <a16:creationId xmlns:a16="http://schemas.microsoft.com/office/drawing/2014/main" id="{33B5357F-E1DB-45F0-BE2B-87A8B17D9AB3}"/>
              </a:ext>
            </a:extLst>
          </p:cNvPr>
          <p:cNvSpPr txBox="1"/>
          <p:nvPr/>
        </p:nvSpPr>
        <p:spPr>
          <a:xfrm>
            <a:off x="5821985" y="2882102"/>
            <a:ext cx="528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D29500"/>
                </a:solidFill>
                <a:latin typeface="Fira Sans Condensed "/>
              </a:rPr>
              <a:t>1-2</a:t>
            </a:r>
            <a:r>
              <a:rPr lang="en-US" sz="1000" dirty="0">
                <a:solidFill>
                  <a:srgbClr val="D29500"/>
                </a:solidFill>
                <a:latin typeface="Fira Sans Condensed "/>
              </a:rPr>
              <a:t> </a:t>
            </a:r>
            <a:r>
              <a:rPr lang="ru-RU" sz="1000" dirty="0">
                <a:solidFill>
                  <a:srgbClr val="D29500"/>
                </a:solidFill>
                <a:latin typeface="Fira Sans Condensed "/>
              </a:rPr>
              <a:t>чел.</a:t>
            </a:r>
          </a:p>
        </p:txBody>
      </p:sp>
      <p:pic>
        <p:nvPicPr>
          <p:cNvPr id="296" name="Рисунок 295">
            <a:extLst>
              <a:ext uri="{FF2B5EF4-FFF2-40B4-BE49-F238E27FC236}">
                <a16:creationId xmlns:a16="http://schemas.microsoft.com/office/drawing/2014/main" id="{5EC2F681-0A14-43D4-8D9A-70BCB5A9413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24" y="5783688"/>
            <a:ext cx="336164" cy="336164"/>
          </a:xfrm>
          <a:prstGeom prst="rect">
            <a:avLst/>
          </a:prstGeom>
        </p:spPr>
      </p:pic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E036FCAF-2FB2-4B13-9DB4-D961B1898D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524" y="5783688"/>
            <a:ext cx="336164" cy="336164"/>
          </a:xfrm>
          <a:prstGeom prst="rect">
            <a:avLst/>
          </a:prstGeom>
        </p:spPr>
      </p:pic>
      <p:sp>
        <p:nvSpPr>
          <p:cNvPr id="298" name="TextBox 297">
            <a:extLst>
              <a:ext uri="{FF2B5EF4-FFF2-40B4-BE49-F238E27FC236}">
                <a16:creationId xmlns:a16="http://schemas.microsoft.com/office/drawing/2014/main" id="{2C7E6FF9-C3D4-4072-BCA5-E5CEFBC9EEFF}"/>
              </a:ext>
            </a:extLst>
          </p:cNvPr>
          <p:cNvSpPr txBox="1"/>
          <p:nvPr/>
        </p:nvSpPr>
        <p:spPr>
          <a:xfrm>
            <a:off x="5941470" y="6067790"/>
            <a:ext cx="745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D29500"/>
                </a:solidFill>
                <a:latin typeface="Fira Sans Condensed "/>
              </a:rPr>
              <a:t>5 </a:t>
            </a:r>
            <a:r>
              <a:rPr lang="ru-RU" sz="1000" dirty="0">
                <a:solidFill>
                  <a:srgbClr val="D29500"/>
                </a:solidFill>
                <a:latin typeface="Fira Sans Condensed "/>
              </a:rPr>
              <a:t>чел.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84DF8A90-9ED6-4327-8F5C-2A2CB3DB994D}"/>
              </a:ext>
            </a:extLst>
          </p:cNvPr>
          <p:cNvSpPr txBox="1"/>
          <p:nvPr/>
        </p:nvSpPr>
        <p:spPr>
          <a:xfrm>
            <a:off x="6790600" y="6067665"/>
            <a:ext cx="745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D29500"/>
                </a:solidFill>
                <a:latin typeface="Fira Sans Condensed "/>
              </a:rPr>
              <a:t>5 </a:t>
            </a:r>
            <a:r>
              <a:rPr lang="ru-RU" sz="1000" dirty="0">
                <a:solidFill>
                  <a:srgbClr val="D29500"/>
                </a:solidFill>
                <a:latin typeface="Fira Sans Condensed "/>
              </a:rPr>
              <a:t>чел.</a:t>
            </a:r>
          </a:p>
        </p:txBody>
      </p:sp>
      <p:cxnSp>
        <p:nvCxnSpPr>
          <p:cNvPr id="324" name="Прямая со стрелкой 323">
            <a:extLst>
              <a:ext uri="{FF2B5EF4-FFF2-40B4-BE49-F238E27FC236}">
                <a16:creationId xmlns:a16="http://schemas.microsoft.com/office/drawing/2014/main" id="{4C47E7C9-461A-4968-BF08-11C99CCD1C73}"/>
              </a:ext>
            </a:extLst>
          </p:cNvPr>
          <p:cNvCxnSpPr>
            <a:cxnSpLocks/>
          </p:cNvCxnSpPr>
          <p:nvPr/>
        </p:nvCxnSpPr>
        <p:spPr>
          <a:xfrm>
            <a:off x="5315554" y="2927187"/>
            <a:ext cx="1049967" cy="663364"/>
          </a:xfrm>
          <a:prstGeom prst="straightConnector1">
            <a:avLst/>
          </a:prstGeom>
          <a:ln w="28575">
            <a:solidFill>
              <a:srgbClr val="D295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Freeform 321">
            <a:extLst>
              <a:ext uri="{FF2B5EF4-FFF2-40B4-BE49-F238E27FC236}">
                <a16:creationId xmlns:a16="http://schemas.microsoft.com/office/drawing/2014/main" id="{D09D6683-A8DA-4603-B212-5DE559920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152828" cy="2347932"/>
          </a:xfrm>
          <a:custGeom>
            <a:avLst/>
            <a:gdLst/>
            <a:ahLst/>
            <a:cxnLst/>
            <a:rect l="0" t="0" r="r" b="b"/>
            <a:pathLst>
              <a:path w="339029" h="369754">
                <a:moveTo>
                  <a:pt x="0" y="174013"/>
                </a:moveTo>
                <a:lnTo>
                  <a:pt x="0" y="0"/>
                </a:lnTo>
                <a:lnTo>
                  <a:pt x="37631" y="0"/>
                </a:lnTo>
                <a:lnTo>
                  <a:pt x="339029" y="174013"/>
                </a:lnTo>
                <a:lnTo>
                  <a:pt x="0" y="369754"/>
                </a:lnTo>
                <a:lnTo>
                  <a:pt x="0" y="174013"/>
                </a:lnTo>
                <a:close/>
              </a:path>
            </a:pathLst>
          </a:custGeom>
          <a:solidFill>
            <a:srgbClr val="28ADEE">
              <a:alpha val="40000"/>
            </a:srgbClr>
          </a:solidFill>
          <a:ln w="9919"/>
        </p:spPr>
        <p:txBody>
          <a:bodyPr/>
          <a:lstStyle/>
          <a:p>
            <a:endParaRPr lang="ru-RU" sz="900" dirty="0"/>
          </a:p>
        </p:txBody>
      </p:sp>
      <p:sp>
        <p:nvSpPr>
          <p:cNvPr id="101" name="Freeform 322">
            <a:extLst>
              <a:ext uri="{FF2B5EF4-FFF2-40B4-BE49-F238E27FC236}">
                <a16:creationId xmlns:a16="http://schemas.microsoft.com/office/drawing/2014/main" id="{E4723AC4-1212-454B-908C-5368E7E77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57" y="0"/>
            <a:ext cx="1913878" cy="1104983"/>
          </a:xfrm>
          <a:custGeom>
            <a:avLst/>
            <a:gdLst/>
            <a:ahLst/>
            <a:cxnLst/>
            <a:rect l="0" t="0" r="r" b="b"/>
            <a:pathLst>
              <a:path w="301398" h="174013">
                <a:moveTo>
                  <a:pt x="301398" y="174013"/>
                </a:moveTo>
                <a:lnTo>
                  <a:pt x="0" y="0"/>
                </a:lnTo>
                <a:lnTo>
                  <a:pt x="301398" y="0"/>
                </a:lnTo>
                <a:lnTo>
                  <a:pt x="301398" y="174013"/>
                </a:lnTo>
                <a:close/>
              </a:path>
            </a:pathLst>
          </a:custGeom>
          <a:solidFill>
            <a:srgbClr val="A2F89D">
              <a:alpha val="40000"/>
            </a:srgbClr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102" name="Freeform 323">
            <a:extLst>
              <a:ext uri="{FF2B5EF4-FFF2-40B4-BE49-F238E27FC236}">
                <a16:creationId xmlns:a16="http://schemas.microsoft.com/office/drawing/2014/main" id="{CDD903D1-5870-4764-98F9-DB0AAF0D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828" y="0"/>
            <a:ext cx="1913897" cy="1104983"/>
          </a:xfrm>
          <a:custGeom>
            <a:avLst/>
            <a:gdLst/>
            <a:ahLst/>
            <a:cxnLst/>
            <a:rect l="0" t="0" r="r" b="b"/>
            <a:pathLst>
              <a:path w="301401" h="174013">
                <a:moveTo>
                  <a:pt x="0" y="174013"/>
                </a:moveTo>
                <a:lnTo>
                  <a:pt x="3" y="0"/>
                </a:lnTo>
                <a:lnTo>
                  <a:pt x="301401" y="0"/>
                </a:lnTo>
                <a:lnTo>
                  <a:pt x="0" y="174013"/>
                </a:lnTo>
                <a:close/>
              </a:path>
            </a:pathLst>
          </a:custGeom>
          <a:solidFill>
            <a:srgbClr val="59E3A8">
              <a:alpha val="40000"/>
            </a:srgbClr>
          </a:solidFill>
          <a:ln w="9919"/>
        </p:spPr>
        <p:txBody>
          <a:bodyPr/>
          <a:lstStyle/>
          <a:p>
            <a:endParaRPr lang="ru-RU"/>
          </a:p>
        </p:txBody>
      </p:sp>
      <p:sp>
        <p:nvSpPr>
          <p:cNvPr id="104" name="Freeform 325">
            <a:extLst>
              <a:ext uri="{FF2B5EF4-FFF2-40B4-BE49-F238E27FC236}">
                <a16:creationId xmlns:a16="http://schemas.microsoft.com/office/drawing/2014/main" id="{F1A33D17-5BCF-420A-9229-60FE6E526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29" y="-2464"/>
            <a:ext cx="554270" cy="2347931"/>
          </a:xfrm>
          <a:custGeom>
            <a:avLst/>
            <a:gdLst/>
            <a:ahLst/>
            <a:cxnLst/>
            <a:rect l="0" t="0" r="r" b="b"/>
            <a:pathLst>
              <a:path w="103126" h="348751">
                <a:moveTo>
                  <a:pt x="0" y="348751"/>
                </a:moveTo>
                <a:lnTo>
                  <a:pt x="103126" y="348751"/>
                </a:lnTo>
                <a:lnTo>
                  <a:pt x="103126" y="0"/>
                </a:lnTo>
                <a:lnTo>
                  <a:pt x="0" y="0"/>
                </a:lnTo>
                <a:lnTo>
                  <a:pt x="0" y="348751"/>
                </a:lnTo>
                <a:close/>
              </a:path>
            </a:pathLst>
          </a:custGeom>
          <a:solidFill>
            <a:schemeClr val="accent2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5" name="Freeform 326">
            <a:extLst>
              <a:ext uri="{FF2B5EF4-FFF2-40B4-BE49-F238E27FC236}">
                <a16:creationId xmlns:a16="http://schemas.microsoft.com/office/drawing/2014/main" id="{F399D1BD-FD43-4C7C-ACBA-FC19F0A5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91" y="225882"/>
            <a:ext cx="127216" cy="1259288"/>
          </a:xfrm>
          <a:custGeom>
            <a:avLst/>
            <a:gdLst/>
            <a:ahLst/>
            <a:cxnLst/>
            <a:rect l="0" t="0" r="r" b="b"/>
            <a:pathLst>
              <a:path w="20034" h="198313">
                <a:moveTo>
                  <a:pt x="4256" y="189441"/>
                </a:moveTo>
                <a:cubicBezTo>
                  <a:pt x="4256" y="187707"/>
                  <a:pt x="5447" y="186532"/>
                  <a:pt x="7250" y="186532"/>
                </a:cubicBezTo>
                <a:cubicBezTo>
                  <a:pt x="8928" y="186532"/>
                  <a:pt x="10262" y="187651"/>
                  <a:pt x="10262" y="189441"/>
                </a:cubicBezTo>
                <a:lnTo>
                  <a:pt x="10262" y="193598"/>
                </a:lnTo>
                <a:lnTo>
                  <a:pt x="4256" y="193598"/>
                </a:lnTo>
                <a:lnTo>
                  <a:pt x="4256" y="189441"/>
                </a:lnTo>
                <a:close/>
                <a:moveTo>
                  <a:pt x="7265" y="181704"/>
                </a:moveTo>
                <a:cubicBezTo>
                  <a:pt x="3094" y="181704"/>
                  <a:pt x="287" y="184913"/>
                  <a:pt x="287" y="189110"/>
                </a:cubicBezTo>
                <a:lnTo>
                  <a:pt x="287" y="198313"/>
                </a:lnTo>
                <a:lnTo>
                  <a:pt x="19747" y="198313"/>
                </a:lnTo>
                <a:lnTo>
                  <a:pt x="19747" y="193598"/>
                </a:lnTo>
                <a:lnTo>
                  <a:pt x="14231" y="193598"/>
                </a:lnTo>
                <a:lnTo>
                  <a:pt x="14231" y="189110"/>
                </a:lnTo>
                <a:cubicBezTo>
                  <a:pt x="14231" y="184913"/>
                  <a:pt x="11422" y="181704"/>
                  <a:pt x="7265" y="181704"/>
                </a:cubicBezTo>
                <a:moveTo>
                  <a:pt x="9987" y="179666"/>
                </a:moveTo>
                <a:cubicBezTo>
                  <a:pt x="15906" y="179666"/>
                  <a:pt x="20034" y="175441"/>
                  <a:pt x="20034" y="169291"/>
                </a:cubicBezTo>
                <a:cubicBezTo>
                  <a:pt x="20034" y="163173"/>
                  <a:pt x="15922" y="158973"/>
                  <a:pt x="10003" y="158973"/>
                </a:cubicBezTo>
                <a:cubicBezTo>
                  <a:pt x="4112" y="158973"/>
                  <a:pt x="0" y="163173"/>
                  <a:pt x="0" y="169291"/>
                </a:cubicBezTo>
                <a:cubicBezTo>
                  <a:pt x="0" y="175441"/>
                  <a:pt x="4100" y="179666"/>
                  <a:pt x="9987" y="179666"/>
                </a:cubicBezTo>
                <a:moveTo>
                  <a:pt x="10003" y="174866"/>
                </a:moveTo>
                <a:cubicBezTo>
                  <a:pt x="6665" y="174866"/>
                  <a:pt x="4372" y="172588"/>
                  <a:pt x="4372" y="169248"/>
                </a:cubicBezTo>
                <a:cubicBezTo>
                  <a:pt x="4372" y="165966"/>
                  <a:pt x="6665" y="163776"/>
                  <a:pt x="10003" y="163776"/>
                </a:cubicBezTo>
                <a:cubicBezTo>
                  <a:pt x="13372" y="163776"/>
                  <a:pt x="15694" y="165966"/>
                  <a:pt x="15694" y="169248"/>
                </a:cubicBezTo>
                <a:cubicBezTo>
                  <a:pt x="15694" y="172588"/>
                  <a:pt x="13372" y="174866"/>
                  <a:pt x="10003" y="174866"/>
                </a:cubicBezTo>
                <a:moveTo>
                  <a:pt x="19747" y="151966"/>
                </a:moveTo>
                <a:lnTo>
                  <a:pt x="19747" y="145976"/>
                </a:lnTo>
                <a:lnTo>
                  <a:pt x="9087" y="142766"/>
                </a:lnTo>
                <a:lnTo>
                  <a:pt x="19747" y="139554"/>
                </a:lnTo>
                <a:lnTo>
                  <a:pt x="19747" y="133563"/>
                </a:lnTo>
                <a:lnTo>
                  <a:pt x="287" y="128319"/>
                </a:lnTo>
                <a:lnTo>
                  <a:pt x="287" y="133079"/>
                </a:lnTo>
                <a:lnTo>
                  <a:pt x="14747" y="136876"/>
                </a:lnTo>
                <a:lnTo>
                  <a:pt x="572" y="140888"/>
                </a:lnTo>
                <a:lnTo>
                  <a:pt x="572" y="144641"/>
                </a:lnTo>
                <a:lnTo>
                  <a:pt x="14747" y="148654"/>
                </a:lnTo>
                <a:lnTo>
                  <a:pt x="287" y="152454"/>
                </a:lnTo>
                <a:lnTo>
                  <a:pt x="287" y="157210"/>
                </a:lnTo>
                <a:lnTo>
                  <a:pt x="19747" y="151966"/>
                </a:lnTo>
                <a:close/>
                <a:moveTo>
                  <a:pt x="15794" y="110951"/>
                </a:moveTo>
                <a:lnTo>
                  <a:pt x="15794" y="121069"/>
                </a:lnTo>
                <a:lnTo>
                  <a:pt x="11822" y="121069"/>
                </a:lnTo>
                <a:lnTo>
                  <a:pt x="11822" y="112226"/>
                </a:lnTo>
                <a:lnTo>
                  <a:pt x="7869" y="112226"/>
                </a:lnTo>
                <a:lnTo>
                  <a:pt x="7869" y="121069"/>
                </a:lnTo>
                <a:lnTo>
                  <a:pt x="4256" y="121069"/>
                </a:lnTo>
                <a:lnTo>
                  <a:pt x="4256" y="111094"/>
                </a:lnTo>
                <a:lnTo>
                  <a:pt x="287" y="111094"/>
                </a:lnTo>
                <a:lnTo>
                  <a:pt x="287" y="125785"/>
                </a:lnTo>
                <a:lnTo>
                  <a:pt x="19747" y="125785"/>
                </a:lnTo>
                <a:lnTo>
                  <a:pt x="19747" y="110951"/>
                </a:lnTo>
                <a:lnTo>
                  <a:pt x="15794" y="110951"/>
                </a:lnTo>
                <a:close/>
                <a:moveTo>
                  <a:pt x="14231" y="103197"/>
                </a:moveTo>
                <a:lnTo>
                  <a:pt x="14231" y="99557"/>
                </a:lnTo>
                <a:lnTo>
                  <a:pt x="19734" y="95416"/>
                </a:lnTo>
                <a:lnTo>
                  <a:pt x="19734" y="89757"/>
                </a:lnTo>
                <a:lnTo>
                  <a:pt x="13256" y="94744"/>
                </a:lnTo>
                <a:cubicBezTo>
                  <a:pt x="12037" y="92679"/>
                  <a:pt x="9772" y="91260"/>
                  <a:pt x="7250" y="91260"/>
                </a:cubicBezTo>
                <a:cubicBezTo>
                  <a:pt x="3137" y="91260"/>
                  <a:pt x="287" y="94469"/>
                  <a:pt x="287" y="98669"/>
                </a:cubicBezTo>
                <a:lnTo>
                  <a:pt x="287" y="107913"/>
                </a:lnTo>
                <a:lnTo>
                  <a:pt x="19747" y="107913"/>
                </a:lnTo>
                <a:lnTo>
                  <a:pt x="19747" y="103197"/>
                </a:lnTo>
                <a:lnTo>
                  <a:pt x="14231" y="103197"/>
                </a:lnTo>
                <a:close/>
                <a:moveTo>
                  <a:pt x="4256" y="99000"/>
                </a:moveTo>
                <a:cubicBezTo>
                  <a:pt x="4256" y="97266"/>
                  <a:pt x="5447" y="96091"/>
                  <a:pt x="7250" y="96091"/>
                </a:cubicBezTo>
                <a:cubicBezTo>
                  <a:pt x="8928" y="96091"/>
                  <a:pt x="10262" y="97207"/>
                  <a:pt x="10262" y="99000"/>
                </a:cubicBezTo>
                <a:lnTo>
                  <a:pt x="10262" y="103197"/>
                </a:lnTo>
                <a:lnTo>
                  <a:pt x="4256" y="103197"/>
                </a:lnTo>
                <a:lnTo>
                  <a:pt x="4256" y="99000"/>
                </a:lnTo>
                <a:close/>
                <a:moveTo>
                  <a:pt x="15362" y="73747"/>
                </a:moveTo>
                <a:cubicBezTo>
                  <a:pt x="15694" y="74594"/>
                  <a:pt x="15837" y="76097"/>
                  <a:pt x="15837" y="77000"/>
                </a:cubicBezTo>
                <a:cubicBezTo>
                  <a:pt x="15837" y="80569"/>
                  <a:pt x="13628" y="83235"/>
                  <a:pt x="9987" y="83235"/>
                </a:cubicBezTo>
                <a:cubicBezTo>
                  <a:pt x="5790" y="83235"/>
                  <a:pt x="4184" y="79838"/>
                  <a:pt x="4184" y="76097"/>
                </a:cubicBezTo>
                <a:cubicBezTo>
                  <a:pt x="4184" y="74107"/>
                  <a:pt x="4644" y="72013"/>
                  <a:pt x="5403" y="70294"/>
                </a:cubicBezTo>
                <a:lnTo>
                  <a:pt x="1334" y="69979"/>
                </a:lnTo>
                <a:cubicBezTo>
                  <a:pt x="444" y="72041"/>
                  <a:pt x="0" y="74307"/>
                  <a:pt x="0" y="76513"/>
                </a:cubicBezTo>
                <a:cubicBezTo>
                  <a:pt x="0" y="82491"/>
                  <a:pt x="3281" y="88066"/>
                  <a:pt x="9987" y="88066"/>
                </a:cubicBezTo>
                <a:cubicBezTo>
                  <a:pt x="13872" y="88066"/>
                  <a:pt x="17025" y="86172"/>
                  <a:pt x="18744" y="82747"/>
                </a:cubicBezTo>
                <a:cubicBezTo>
                  <a:pt x="19606" y="81029"/>
                  <a:pt x="20022" y="79035"/>
                  <a:pt x="20022" y="76772"/>
                </a:cubicBezTo>
                <a:cubicBezTo>
                  <a:pt x="20022" y="74235"/>
                  <a:pt x="19247" y="71282"/>
                  <a:pt x="18056" y="69032"/>
                </a:cubicBezTo>
                <a:lnTo>
                  <a:pt x="8572" y="69032"/>
                </a:lnTo>
                <a:lnTo>
                  <a:pt x="8572" y="78275"/>
                </a:lnTo>
                <a:lnTo>
                  <a:pt x="12397" y="78275"/>
                </a:lnTo>
                <a:lnTo>
                  <a:pt x="12397" y="73747"/>
                </a:lnTo>
                <a:lnTo>
                  <a:pt x="15362" y="73747"/>
                </a:lnTo>
                <a:close/>
                <a:moveTo>
                  <a:pt x="12740" y="65866"/>
                </a:moveTo>
                <a:cubicBezTo>
                  <a:pt x="17700" y="65866"/>
                  <a:pt x="20034" y="62157"/>
                  <a:pt x="20034" y="57297"/>
                </a:cubicBezTo>
                <a:cubicBezTo>
                  <a:pt x="20034" y="52810"/>
                  <a:pt x="17884" y="48713"/>
                  <a:pt x="12740" y="48713"/>
                </a:cubicBezTo>
                <a:lnTo>
                  <a:pt x="287" y="48713"/>
                </a:lnTo>
                <a:lnTo>
                  <a:pt x="287" y="53425"/>
                </a:lnTo>
                <a:lnTo>
                  <a:pt x="12481" y="53425"/>
                </a:lnTo>
                <a:cubicBezTo>
                  <a:pt x="14803" y="53425"/>
                  <a:pt x="15950" y="54975"/>
                  <a:pt x="15950" y="57297"/>
                </a:cubicBezTo>
                <a:cubicBezTo>
                  <a:pt x="15950" y="59475"/>
                  <a:pt x="14903" y="61150"/>
                  <a:pt x="12481" y="61150"/>
                </a:cubicBezTo>
                <a:lnTo>
                  <a:pt x="287" y="61150"/>
                </a:lnTo>
                <a:lnTo>
                  <a:pt x="287" y="65866"/>
                </a:lnTo>
                <a:lnTo>
                  <a:pt x="12740" y="65866"/>
                </a:lnTo>
                <a:close/>
                <a:moveTo>
                  <a:pt x="287" y="40272"/>
                </a:moveTo>
                <a:lnTo>
                  <a:pt x="287" y="44988"/>
                </a:lnTo>
                <a:lnTo>
                  <a:pt x="19747" y="44988"/>
                </a:lnTo>
                <a:lnTo>
                  <a:pt x="19747" y="40272"/>
                </a:lnTo>
                <a:lnTo>
                  <a:pt x="287" y="40272"/>
                </a:lnTo>
                <a:close/>
                <a:moveTo>
                  <a:pt x="19747" y="27903"/>
                </a:moveTo>
                <a:cubicBezTo>
                  <a:pt x="19747" y="21828"/>
                  <a:pt x="16194" y="17928"/>
                  <a:pt x="9975" y="17928"/>
                </a:cubicBezTo>
                <a:cubicBezTo>
                  <a:pt x="3784" y="17928"/>
                  <a:pt x="287" y="21669"/>
                  <a:pt x="287" y="27903"/>
                </a:cubicBezTo>
                <a:lnTo>
                  <a:pt x="287" y="36432"/>
                </a:lnTo>
                <a:lnTo>
                  <a:pt x="19747" y="36432"/>
                </a:lnTo>
                <a:lnTo>
                  <a:pt x="19747" y="27903"/>
                </a:lnTo>
                <a:close/>
                <a:moveTo>
                  <a:pt x="4256" y="28307"/>
                </a:moveTo>
                <a:cubicBezTo>
                  <a:pt x="4256" y="24610"/>
                  <a:pt x="6162" y="22760"/>
                  <a:pt x="9975" y="22760"/>
                </a:cubicBezTo>
                <a:cubicBezTo>
                  <a:pt x="13656" y="22760"/>
                  <a:pt x="15794" y="24522"/>
                  <a:pt x="15794" y="28307"/>
                </a:cubicBezTo>
                <a:lnTo>
                  <a:pt x="15794" y="31716"/>
                </a:lnTo>
                <a:lnTo>
                  <a:pt x="4256" y="31716"/>
                </a:lnTo>
                <a:lnTo>
                  <a:pt x="4256" y="28307"/>
                </a:lnTo>
                <a:close/>
                <a:moveTo>
                  <a:pt x="15794" y="0"/>
                </a:moveTo>
                <a:lnTo>
                  <a:pt x="15794" y="10119"/>
                </a:lnTo>
                <a:lnTo>
                  <a:pt x="11822" y="10119"/>
                </a:lnTo>
                <a:lnTo>
                  <a:pt x="11822" y="1278"/>
                </a:lnTo>
                <a:lnTo>
                  <a:pt x="7869" y="1278"/>
                </a:lnTo>
                <a:lnTo>
                  <a:pt x="7869" y="10119"/>
                </a:lnTo>
                <a:lnTo>
                  <a:pt x="4256" y="10119"/>
                </a:lnTo>
                <a:lnTo>
                  <a:pt x="4256" y="144"/>
                </a:lnTo>
                <a:lnTo>
                  <a:pt x="287" y="144"/>
                </a:lnTo>
                <a:lnTo>
                  <a:pt x="287" y="14835"/>
                </a:lnTo>
                <a:lnTo>
                  <a:pt x="19747" y="14835"/>
                </a:lnTo>
                <a:lnTo>
                  <a:pt x="19747" y="0"/>
                </a:lnTo>
                <a:lnTo>
                  <a:pt x="15794" y="0"/>
                </a:lnTo>
                <a:close/>
              </a:path>
            </a:pathLst>
          </a:custGeom>
          <a:solidFill>
            <a:srgbClr val="FFFF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6" name="Freeform 327">
            <a:extLst>
              <a:ext uri="{FF2B5EF4-FFF2-40B4-BE49-F238E27FC236}">
                <a16:creationId xmlns:a16="http://schemas.microsoft.com/office/drawing/2014/main" id="{D722067B-7D23-4D00-85AE-2E273167C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761852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7" name="Freeform 328">
            <a:extLst>
              <a:ext uri="{FF2B5EF4-FFF2-40B4-BE49-F238E27FC236}">
                <a16:creationId xmlns:a16="http://schemas.microsoft.com/office/drawing/2014/main" id="{14E32F57-DBE8-473B-8544-F13A28B1D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8" name="Freeform 329">
            <a:extLst>
              <a:ext uri="{FF2B5EF4-FFF2-40B4-BE49-F238E27FC236}">
                <a16:creationId xmlns:a16="http://schemas.microsoft.com/office/drawing/2014/main" id="{4950225B-C884-4459-9C0C-C5B053645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09" name="Freeform 330">
            <a:extLst>
              <a:ext uri="{FF2B5EF4-FFF2-40B4-BE49-F238E27FC236}">
                <a16:creationId xmlns:a16="http://schemas.microsoft.com/office/drawing/2014/main" id="{2FF055F5-47C1-4B6A-82A1-32CB71042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6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0" name="Freeform 331">
            <a:extLst>
              <a:ext uri="{FF2B5EF4-FFF2-40B4-BE49-F238E27FC236}">
                <a16:creationId xmlns:a16="http://schemas.microsoft.com/office/drawing/2014/main" id="{4157139E-47DF-457D-9075-8F1C890DB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34" y="1593260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1" name="Freeform 332">
            <a:extLst>
              <a:ext uri="{FF2B5EF4-FFF2-40B4-BE49-F238E27FC236}">
                <a16:creationId xmlns:a16="http://schemas.microsoft.com/office/drawing/2014/main" id="{6DA101DF-3355-49AF-A3DC-E5894ABF9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77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0" y="8622"/>
                </a:moveTo>
                <a:lnTo>
                  <a:pt x="14947" y="0"/>
                </a:lnTo>
                <a:lnTo>
                  <a:pt x="14947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2" name="Freeform 333">
            <a:extLst>
              <a:ext uri="{FF2B5EF4-FFF2-40B4-BE49-F238E27FC236}">
                <a16:creationId xmlns:a16="http://schemas.microsoft.com/office/drawing/2014/main" id="{119795F7-0139-4214-84F2-3A51850B9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649451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3" name="Freeform 334">
            <a:extLst>
              <a:ext uri="{FF2B5EF4-FFF2-40B4-BE49-F238E27FC236}">
                <a16:creationId xmlns:a16="http://schemas.microsoft.com/office/drawing/2014/main" id="{0894EA5F-F8D5-4EFF-B57C-B525F108B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81805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4" name="Freeform 335">
            <a:extLst>
              <a:ext uri="{FF2B5EF4-FFF2-40B4-BE49-F238E27FC236}">
                <a16:creationId xmlns:a16="http://schemas.microsoft.com/office/drawing/2014/main" id="{D4C377C4-EFD5-4076-B2F9-49470B15F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60" y="1789945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28ADEE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5" name="Freeform 336">
            <a:extLst>
              <a:ext uri="{FF2B5EF4-FFF2-40B4-BE49-F238E27FC236}">
                <a16:creationId xmlns:a16="http://schemas.microsoft.com/office/drawing/2014/main" id="{28EE94CC-3E64-4DF9-BD67-9D3EC43BB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846142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56D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6" name="Freeform 337">
            <a:extLst>
              <a:ext uri="{FF2B5EF4-FFF2-40B4-BE49-F238E27FC236}">
                <a16:creationId xmlns:a16="http://schemas.microsoft.com/office/drawing/2014/main" id="{002290ED-114A-4ECE-98CB-F6030F778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79" y="1733753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1359FF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7" name="Freeform 338">
            <a:extLst>
              <a:ext uri="{FF2B5EF4-FFF2-40B4-BE49-F238E27FC236}">
                <a16:creationId xmlns:a16="http://schemas.microsoft.com/office/drawing/2014/main" id="{417C5450-1F18-4B86-826F-4D39AAE34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" y="1705648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6" h="17244">
                <a:moveTo>
                  <a:pt x="14946" y="8622"/>
                </a:moveTo>
                <a:lnTo>
                  <a:pt x="0" y="17244"/>
                </a:lnTo>
                <a:lnTo>
                  <a:pt x="0" y="0"/>
                </a:lnTo>
                <a:lnTo>
                  <a:pt x="14946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8" name="Freeform 339">
            <a:extLst>
              <a:ext uri="{FF2B5EF4-FFF2-40B4-BE49-F238E27FC236}">
                <a16:creationId xmlns:a16="http://schemas.microsoft.com/office/drawing/2014/main" id="{2F099F9D-DADB-4718-9B6E-A593A680F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" y="1874247"/>
            <a:ext cx="94926" cy="109493"/>
          </a:xfrm>
          <a:custGeom>
            <a:avLst/>
            <a:gdLst/>
            <a:ahLst/>
            <a:cxnLst/>
            <a:rect l="0" t="0" r="r" b="b"/>
            <a:pathLst>
              <a:path w="14950" h="17244">
                <a:moveTo>
                  <a:pt x="0" y="8622"/>
                </a:moveTo>
                <a:lnTo>
                  <a:pt x="14950" y="0"/>
                </a:lnTo>
                <a:lnTo>
                  <a:pt x="14950" y="17244"/>
                </a:lnTo>
                <a:lnTo>
                  <a:pt x="0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19" name="Freeform 340">
            <a:extLst>
              <a:ext uri="{FF2B5EF4-FFF2-40B4-BE49-F238E27FC236}">
                <a16:creationId xmlns:a16="http://schemas.microsoft.com/office/drawing/2014/main" id="{41154343-A3C7-48BC-BB07-1F420210B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874247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3CCAD7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20" name="Freeform 341">
            <a:extLst>
              <a:ext uri="{FF2B5EF4-FFF2-40B4-BE49-F238E27FC236}">
                <a16:creationId xmlns:a16="http://schemas.microsoft.com/office/drawing/2014/main" id="{DFE0BF8F-59D3-4343-9890-CA7D96CD0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8" y="1649451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A2F89D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21" name="Freeform 342">
            <a:extLst>
              <a:ext uri="{FF2B5EF4-FFF2-40B4-BE49-F238E27FC236}">
                <a16:creationId xmlns:a16="http://schemas.microsoft.com/office/drawing/2014/main" id="{34F40A2F-A5A9-40B8-BD15-CFB73FFCD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70" y="1593260"/>
            <a:ext cx="94907" cy="109493"/>
          </a:xfrm>
          <a:custGeom>
            <a:avLst/>
            <a:gdLst/>
            <a:ahLst/>
            <a:cxnLst/>
            <a:rect l="0" t="0" r="r" b="b"/>
            <a:pathLst>
              <a:path w="14947" h="17244">
                <a:moveTo>
                  <a:pt x="14947" y="8622"/>
                </a:moveTo>
                <a:lnTo>
                  <a:pt x="0" y="17244"/>
                </a:lnTo>
                <a:lnTo>
                  <a:pt x="0" y="0"/>
                </a:lnTo>
                <a:lnTo>
                  <a:pt x="14947" y="8622"/>
                </a:lnTo>
                <a:close/>
              </a:path>
            </a:pathLst>
          </a:custGeom>
          <a:solidFill>
            <a:srgbClr val="59E3A8"/>
          </a:solidFill>
          <a:ln w="9919"/>
        </p:spPr>
        <p:txBody>
          <a:bodyPr/>
          <a:lstStyle/>
          <a:p>
            <a:endParaRPr lang="ru-RU" sz="900"/>
          </a:p>
        </p:txBody>
      </p:sp>
      <p:sp>
        <p:nvSpPr>
          <p:cNvPr id="122" name="Заголовок 1">
            <a:extLst>
              <a:ext uri="{FF2B5EF4-FFF2-40B4-BE49-F238E27FC236}">
                <a16:creationId xmlns:a16="http://schemas.microsoft.com/office/drawing/2014/main" id="{4FCB94A8-0CDA-458E-8F90-F55B7D1F99BC}"/>
              </a:ext>
            </a:extLst>
          </p:cNvPr>
          <p:cNvSpPr txBox="1">
            <a:spLocks/>
          </p:cNvSpPr>
          <p:nvPr/>
        </p:nvSpPr>
        <p:spPr>
          <a:xfrm>
            <a:off x="4075240" y="467525"/>
            <a:ext cx="4114201" cy="7220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ru-RU" sz="2000" dirty="0">
                <a:latin typeface="Fira Sans Condensed" panose="020B0503050000020004" pitchFamily="34" charset="0"/>
              </a:rPr>
              <a:t>ДЛЯ КОГО POWERGUIDE CATALOGS</a:t>
            </a:r>
          </a:p>
          <a:p>
            <a:pPr algn="ctr"/>
            <a:r>
              <a:rPr lang="ru-RU" sz="1800" dirty="0">
                <a:solidFill>
                  <a:srgbClr val="44B5D0"/>
                </a:solidFill>
                <a:latin typeface="Fira Sans Condensed" panose="020B0503050000020004" pitchFamily="34" charset="0"/>
              </a:rPr>
              <a:t>СХЕМА ВЗАИМОДЕЙСТВИЯ </a:t>
            </a:r>
            <a:endParaRPr lang="ru-RU" sz="1800" kern="2" dirty="0">
              <a:solidFill>
                <a:srgbClr val="44B5D0"/>
              </a:solidFill>
              <a:latin typeface="Fira Sans Condensed" panose="020B050305000002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78B22-1CE2-188A-DA71-FE1409C288CC}"/>
              </a:ext>
            </a:extLst>
          </p:cNvPr>
          <p:cNvSpPr txBox="1"/>
          <p:nvPr/>
        </p:nvSpPr>
        <p:spPr>
          <a:xfrm>
            <a:off x="4879989" y="4325063"/>
            <a:ext cx="108295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Fira Sans Condensed "/>
              </a:rPr>
              <a:t>2D</a:t>
            </a:r>
            <a:r>
              <a:rPr lang="ru-RU" sz="900" dirty="0">
                <a:solidFill>
                  <a:schemeClr val="bg1"/>
                </a:solidFill>
                <a:latin typeface="Fira Sans Condensed "/>
              </a:rPr>
              <a:t>-документы,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Fira Sans Condensed "/>
              </a:rPr>
              <a:t>3D</a:t>
            </a:r>
            <a:r>
              <a:rPr lang="ru-RU" sz="900" dirty="0">
                <a:solidFill>
                  <a:schemeClr val="bg1"/>
                </a:solidFill>
                <a:latin typeface="Fira Sans Condensed "/>
              </a:rPr>
              <a:t>-модель</a:t>
            </a:r>
          </a:p>
        </p:txBody>
      </p:sp>
    </p:spTree>
    <p:extLst>
      <p:ext uri="{BB962C8B-B14F-4D97-AF65-F5344CB8AC3E}">
        <p14:creationId xmlns:p14="http://schemas.microsoft.com/office/powerpoint/2010/main" val="28591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686968"/>
      </a:dk2>
      <a:lt2>
        <a:srgbClr val="F2F2F2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A6A8AB"/>
      </a:accent5>
      <a:accent6>
        <a:srgbClr val="99C6E6"/>
      </a:accent6>
      <a:hlink>
        <a:srgbClr val="0070C0"/>
      </a:hlink>
      <a:folHlink>
        <a:srgbClr val="954F72"/>
      </a:folHlink>
    </a:clrScheme>
    <a:fontScheme name="SL_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Softline_2023_30 лет" id="{DBD3854B-4CAE-4630-9E8C-35380D12DDA2}" vid="{3CDE8733-702A-4282-8380-E89A70D6B7D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B410F8C26B14C4EAA9B38807DA7F927" ma:contentTypeVersion="0" ma:contentTypeDescription="Создание документа." ma:contentTypeScope="" ma:versionID="f00929085ed27cbf91542d4b912796f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62C591-B597-482F-9F0C-BF63C1EBC38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D22584E-42E6-4E3E-84B8-DB60358E61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3ECD77-043D-4538-9FFB-B71DEA220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Softline_2023_30_</Template>
  <TotalTime>1096</TotalTime>
  <Words>2033</Words>
  <Application>Microsoft Office PowerPoint</Application>
  <PresentationFormat>Широкоэкранный</PresentationFormat>
  <Paragraphs>266</Paragraphs>
  <Slides>17</Slides>
  <Notes>17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Arial</vt:lpstr>
      <vt:lpstr>Calibri</vt:lpstr>
      <vt:lpstr>Fira Sans Condensed</vt:lpstr>
      <vt:lpstr>Fira Sans Condensed </vt:lpstr>
      <vt:lpstr>Fira Sans Condensed Light</vt:lpstr>
      <vt:lpstr>Fira Sans Condensed Medium</vt:lpstr>
      <vt:lpstr>FiraSansCondensed</vt:lpstr>
      <vt:lpstr>Segoe UI</vt:lpstr>
      <vt:lpstr>Segoe UI Semibold</vt:lpstr>
      <vt:lpstr>Times New Roman</vt:lpstr>
      <vt:lpstr>Wingdings</vt:lpstr>
      <vt:lpstr>Тема Office</vt:lpstr>
      <vt:lpstr>ЭЛЕКТРОННЫЕ КАТАЛОГИ ИЗДЕЛИЙ  С 3D-ПРЕДСТАВЛЕНИЕМ И ВОЗМОЖНОСТЬЮ ФОРМИРОВАНИЯ ЗАЯВОК НА ЗАКАЗ  ЗАПАСНЫХ ЧАСТЕЙ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POWERGUIDE ДЛЯ РАЗРАБОТКИ ЭЛЕКТРОННЫХ КАТАЛОГОВ ИЗДЕЛИЙ (ЭКИ) НОВОГО УРОВНЯ</dc:title>
  <dc:creator>Anastasia Kuzhicheva</dc:creator>
  <cp:lastModifiedBy>Павел</cp:lastModifiedBy>
  <cp:revision>55</cp:revision>
  <dcterms:created xsi:type="dcterms:W3CDTF">2023-09-05T15:38:46Z</dcterms:created>
  <dcterms:modified xsi:type="dcterms:W3CDTF">2023-09-18T10:08:02Z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0x0101006B410F8C26B14C4EAA9B38807DA7F927</vt:lpwstr>
  </property>
</Properties>
</file>